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  <p:sldMasterId id="2147483652" r:id="rId3"/>
    <p:sldMasterId id="2147483664" r:id="rId4"/>
    <p:sldMasterId id="2147483672" r:id="rId5"/>
  </p:sldMasterIdLst>
  <p:notesMasterIdLst>
    <p:notesMasterId r:id="rId19"/>
  </p:notesMasterIdLst>
  <p:handoutMasterIdLst>
    <p:handoutMasterId r:id="rId20"/>
  </p:handoutMasterIdLst>
  <p:sldIdLst>
    <p:sldId id="273" r:id="rId6"/>
    <p:sldId id="274" r:id="rId7"/>
    <p:sldId id="281" r:id="rId8"/>
    <p:sldId id="284" r:id="rId9"/>
    <p:sldId id="276" r:id="rId10"/>
    <p:sldId id="282" r:id="rId11"/>
    <p:sldId id="286" r:id="rId12"/>
    <p:sldId id="277" r:id="rId13"/>
    <p:sldId id="288" r:id="rId14"/>
    <p:sldId id="287" r:id="rId15"/>
    <p:sldId id="283" r:id="rId16"/>
    <p:sldId id="264" r:id="rId17"/>
    <p:sldId id="265" r:id="rId1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223D"/>
    <a:srgbClr val="0D243F"/>
    <a:srgbClr val="0B1E34"/>
    <a:srgbClr val="0F2642"/>
    <a:srgbClr val="0B1B2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75" d="100"/>
          <a:sy n="75" d="100"/>
        </p:scale>
        <p:origin x="-10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99F1B07-D061-4EF6-8A70-92D9CF8011FB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5AE4CD69-C959-4E6C-9924-64D470768C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085EF2E-51A4-4C9B-9E22-DB94AFD1C3BE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32A0C69-8243-4B80-BBCE-407D27AE06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C9E64F5-1410-4BE5-B038-717ED69398ED}" type="slidenum">
              <a:rPr lang="en-US">
                <a:latin typeface="Arial" pitchFamily="34" charset="0"/>
              </a:rPr>
              <a:pPr/>
              <a:t>1</a:t>
            </a:fld>
            <a:endParaRPr lang="en-US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latin typeface="Arial" pitchFamily="34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ea typeface="ＭＳ Ｐゴシック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3467A8-A789-49D1-B66D-763ACF81A154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2038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800">
                <a:latin typeface="Trebuchet MS" pitchFamily="34" charset="0"/>
              </a:rPr>
              <a:t> </a:t>
            </a:r>
          </a:p>
          <a:p>
            <a:endParaRPr lang="en-US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971800" cy="4190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460AFD3B-45FA-44B8-8897-3AA29A06B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8534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D1AE39DC-9494-4E99-9E4F-708D8F56A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344D2B-C0CB-4004-A913-4BFCE538BFF8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EC680-68FD-432F-94B5-81220CF72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7523AD-102B-4E1B-AA40-5B987FC74271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AF79E7-E2E2-4A4C-8F70-EA00222C15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E48F38-20DD-46AD-826B-DB931AFF1604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6460E-88CF-4145-8926-796AD79ECA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9A288-8DEC-4BA9-8A66-5BE1A0601569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4BFD3-30D5-4EBA-B76D-6593BD5827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FB9B1E-0E4E-4830-A9A1-5D46480FBB4E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43B42-3AE1-4521-BED3-44F2921555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E5600A-ABCA-4B46-8DBA-7D2474527D88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522C8-83A5-4D16-A308-6DA586D6E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43024C-1866-4764-B02C-5B533E1F5570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A83C8-7338-4E7B-B061-9A7971D33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1752600" cy="1993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C4D87-E2C8-4769-B7B9-2A1F478D08EB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2B122-561F-4B73-93E7-3A2843C105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18DFF9-11A6-40E4-A542-F08A7E465B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E20D44-05E1-41A4-B294-088CE4308BC2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6FF81-0C6D-4FB1-AD15-2803C8D76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2F9FA-5779-41F1-A235-BD1A425CDBA1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36F3E-B7E9-4340-AC95-798063F91E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0F7AE5-E8BB-40B3-B556-3855E8680B2B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46D6C-048E-452D-80BE-4668E0F355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6478" y="2057400"/>
            <a:ext cx="6162722" cy="12414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3429000"/>
            <a:ext cx="6172200" cy="17526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b="0" i="1">
                <a:solidFill>
                  <a:schemeClr val="tx1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0863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4283A39-3779-43FF-A625-9324F76144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3276601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7ABEC536-41FB-4B24-B1E6-2E7E5BC4E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304800" y="1600199"/>
            <a:ext cx="2133600" cy="3276601"/>
          </a:xfrm>
          <a:prstGeom prst="rect">
            <a:avLst/>
          </a:prstGeom>
        </p:spPr>
        <p:txBody>
          <a:bodyPr vert="horz"/>
          <a:lstStyle/>
          <a:p>
            <a:pPr lvl="0"/>
            <a:endParaRPr lang="en-US" noProof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3048000" y="1600200"/>
            <a:ext cx="5638800" cy="4525962"/>
          </a:xfrm>
          <a:prstGeom prst="rect">
            <a:avLst/>
          </a:prstGeom>
        </p:spPr>
        <p:txBody>
          <a:bodyPr vert="horz"/>
          <a:lstStyle>
            <a:lvl1pPr marL="0" indent="0" algn="l">
              <a:buFont typeface="+mj-lt"/>
              <a:buNone/>
              <a:defRPr/>
            </a:lvl1pPr>
            <a:lvl2pPr marL="53975" indent="0" algn="l">
              <a:buFont typeface="+mj-lt"/>
              <a:buNone/>
              <a:defRPr/>
            </a:lvl2pPr>
            <a:lvl3pPr marL="1371600" indent="-457200" algn="l">
              <a:buFont typeface="+mj-lt"/>
              <a:buNone/>
              <a:defRPr/>
            </a:lvl3pPr>
            <a:lvl4pPr marL="1828800" indent="-457200" algn="l">
              <a:buFont typeface="+mj-lt"/>
              <a:buNone/>
              <a:defRPr/>
            </a:lvl4pPr>
            <a:lvl5pPr marL="2286000" indent="-457200" algn="l">
              <a:buFont typeface="+mj-lt"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5BFE03C8-5F85-4EF0-98FD-B6A89A5DB8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800">
                <a:latin typeface="Trebuchet MS" pitchFamily="34" charset="0"/>
              </a:rPr>
              <a:t> </a:t>
            </a:r>
          </a:p>
          <a:p>
            <a:endParaRPr lang="en-US" sz="1800">
              <a:latin typeface="Calibri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200"/>
            <a:ext cx="54864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FD069652-41E0-4454-A1B3-2EE6A815F4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800">
                <a:latin typeface="Trebuchet MS" pitchFamily="34" charset="0"/>
              </a:rPr>
              <a:t> </a:t>
            </a:r>
          </a:p>
          <a:p>
            <a:endParaRPr lang="en-US" sz="1800">
              <a:latin typeface="Calibri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1600200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066556" y="1600622"/>
            <a:ext cx="2667000" cy="434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EE143D5-DFCA-40E8-8D4D-ED103548E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00200"/>
            <a:ext cx="2133600" cy="381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 sz="4400"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3048000" y="1600201"/>
            <a:ext cx="5685556" cy="4343400"/>
          </a:xfrm>
          <a:prstGeom prst="rect">
            <a:avLst/>
          </a:prstGeom>
        </p:spPr>
        <p:txBody>
          <a:bodyPr anchor="t"/>
          <a:lstStyle>
            <a:lvl1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1pPr>
            <a:lvl2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2pPr>
            <a:lvl3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3pPr>
            <a:lvl4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4pPr>
            <a:lvl5pPr>
              <a:buClr>
                <a:schemeClr val="tx1">
                  <a:lumMod val="50000"/>
                  <a:lumOff val="50000"/>
                </a:schemeClr>
              </a:buClr>
              <a:buFont typeface="Arial"/>
              <a:buChar char="•"/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02B07CD7-F24F-4562-A8E4-3298EE9A8E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4495800"/>
            <a:ext cx="5532438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latin typeface="Trebuchet MS" charset="0"/>
                <a:ea typeface="Trebuchet MS" charset="0"/>
                <a:cs typeface="Trebuchet MS" charset="0"/>
              </a:rPr>
              <a:t>Keep body copy short. Avoid reading the text to your audience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2133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sz="1800">
                <a:latin typeface="Trebuchet MS" pitchFamily="34" charset="0"/>
              </a:rPr>
              <a:t> </a:t>
            </a:r>
          </a:p>
          <a:p>
            <a:endParaRPr lang="en-US" sz="1800"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428756" cy="1143000"/>
          </a:xfrm>
          <a:prstGeom prst="rect">
            <a:avLst/>
          </a:prstGeom>
        </p:spPr>
        <p:txBody>
          <a:bodyPr anchor="b"/>
          <a:lstStyle>
            <a:lvl1pPr algn="l">
              <a:defRPr>
                <a:solidFill>
                  <a:schemeClr val="tx1">
                    <a:lumMod val="50000"/>
                    <a:lumOff val="50000"/>
                  </a:schemeClr>
                </a:solidFill>
                <a:latin typeface="Trebuchet MS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3048000" y="1600622"/>
            <a:ext cx="2667000" cy="2667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0"/>
          </p:nvPr>
        </p:nvSpPr>
        <p:spPr>
          <a:xfrm>
            <a:off x="5914156" y="1601044"/>
            <a:ext cx="2667000" cy="2666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199"/>
            <a:ext cx="2133600" cy="228600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accent2">
                    <a:lumMod val="7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4579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E9ADF7B1-B533-4C50-8B52-58171054CA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8.xml"/><Relationship Id="rId9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63500" y="-63500"/>
            <a:ext cx="9207500" cy="692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42-Dakar-Logo-rev_low.jp2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4648200"/>
            <a:ext cx="3175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69" r:id="rId2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bkg1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1588"/>
            <a:ext cx="9144000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7" descr="42-Dakar-Logo-AUG11-King-FINAL250PX_low_white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0" y="4800600"/>
            <a:ext cx="31750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71" r:id="rId2"/>
  </p:sldLayoutIdLst>
  <p:transition spd="slow">
    <p:fade/>
  </p:transition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7F7F7F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F7F7F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0" descr="bkg1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8" descr="shadow_rule.jpg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393950" y="1371600"/>
            <a:ext cx="34925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 descr="42-Dakar-Logo-AUG11-King-FINAL250PX_low_white.jpg"/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0" y="4724400"/>
            <a:ext cx="31750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73" r:id="rId2"/>
    <p:sldLayoutId id="2147484174" r:id="rId3"/>
    <p:sldLayoutId id="2147484175" r:id="rId4"/>
    <p:sldLayoutId id="2147484176" r:id="rId5"/>
    <p:sldLayoutId id="2147484177" r:id="rId6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0" descr="bkg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42-Dakar-Logo-AUG11-King-FINAL250PX_low_white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4648200"/>
            <a:ext cx="31750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78" r:id="rId1"/>
  </p:sldLayoutIdLst>
  <p:transition spd="slow">
    <p:fade/>
  </p:transition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961919C-A1FC-4F38-B479-DE3363DF05C5}" type="datetime1">
              <a:rPr lang="en-US"/>
              <a:pPr/>
              <a:t>10/22/2011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E8C4F537-9450-45D2-A615-90197C97FC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8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</p:sldLayoutIdLst>
  <p:transition spd="slow">
    <p:fade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10" charset="-128"/>
          <a:cs typeface="ＭＳ Ｐゴシック" pitchFamily="-110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976A745-9B42-4D3A-B4DA-23250DBDC9BD}" type="slidenum">
              <a:rPr lang="en-US">
                <a:latin typeface="Arial Narrow" pitchFamily="34" charset="0"/>
              </a:rPr>
              <a:pPr/>
              <a:t>1</a:t>
            </a:fld>
            <a:endParaRPr lang="en-US">
              <a:latin typeface="Arial Narrow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685800"/>
            <a:ext cx="8458200" cy="2209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  <a:tabLst>
                <a:tab pos="2514600" algn="l"/>
              </a:tabLst>
            </a:pP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  <a:ea typeface="ＭＳ Ｐゴシック" charset="-128"/>
                <a:cs typeface="Arial" pitchFamily="34" charset="0"/>
              </a:rPr>
              <a:t>Cross Community </a:t>
            </a:r>
          </a:p>
          <a:p>
            <a:pPr algn="ctr" eaLnBrk="1" hangingPunct="1">
              <a:buFontTx/>
              <a:buNone/>
              <a:tabLst>
                <a:tab pos="2514600" algn="l"/>
              </a:tabLst>
            </a:pP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  <a:ea typeface="ＭＳ Ｐゴシック" charset="-128"/>
                <a:cs typeface="Arial" pitchFamily="34" charset="0"/>
              </a:rPr>
              <a:t>Working Group - Drafting Team</a:t>
            </a:r>
          </a:p>
          <a:p>
            <a:pPr algn="ctr" eaLnBrk="1" hangingPunct="1">
              <a:buFontTx/>
              <a:buNone/>
              <a:tabLst>
                <a:tab pos="2514600" algn="l"/>
              </a:tabLst>
            </a:pP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  <a:ea typeface="ＭＳ Ｐゴシック" charset="-128"/>
                <a:cs typeface="Arial" pitchFamily="34" charset="0"/>
              </a:rPr>
              <a:t>Update</a:t>
            </a:r>
          </a:p>
          <a:p>
            <a:pPr algn="ctr" eaLnBrk="1" hangingPunct="1">
              <a:buFontTx/>
              <a:buNone/>
              <a:tabLst>
                <a:tab pos="2514600" algn="l"/>
              </a:tabLst>
            </a:pPr>
            <a:r>
              <a:rPr lang="en-US" sz="4400" b="1" dirty="0" smtClean="0">
                <a:solidFill>
                  <a:schemeClr val="bg1"/>
                </a:solidFill>
                <a:latin typeface="Trebuchet MS" pitchFamily="34" charset="0"/>
                <a:ea typeface="ＭＳ Ｐゴシック" charset="-128"/>
                <a:cs typeface="Arial" pitchFamily="34" charset="0"/>
              </a:rPr>
              <a:t>Jonathan Robinson, Chair</a:t>
            </a:r>
          </a:p>
          <a:p>
            <a:pPr algn="ctr" eaLnBrk="1" hangingPunct="1">
              <a:buFontTx/>
              <a:buNone/>
              <a:tabLst>
                <a:tab pos="2514600" algn="l"/>
              </a:tabLst>
            </a:pPr>
            <a:endParaRPr lang="en-US" sz="4400" b="1" dirty="0" smtClean="0">
              <a:solidFill>
                <a:schemeClr val="bg1"/>
              </a:solidFill>
              <a:latin typeface="Trebuchet MS" pitchFamily="34" charset="0"/>
              <a:ea typeface="ＭＳ Ｐゴシック" charset="-128"/>
              <a:cs typeface="Arial" pitchFamily="34" charset="0"/>
            </a:endParaRPr>
          </a:p>
          <a:p>
            <a:pPr algn="ctr" eaLnBrk="1" hangingPunct="1">
              <a:buFontTx/>
              <a:buNone/>
              <a:tabLst>
                <a:tab pos="2514600" algn="l"/>
              </a:tabLst>
            </a:pPr>
            <a:r>
              <a:rPr lang="en-US" sz="3600" b="1" dirty="0" smtClean="0">
                <a:solidFill>
                  <a:schemeClr val="bg1"/>
                </a:solidFill>
                <a:latin typeface="Trebuchet MS" pitchFamily="34" charset="0"/>
                <a:ea typeface="ＭＳ Ｐゴシック" charset="-128"/>
                <a:cs typeface="Arial" pitchFamily="34" charset="0"/>
              </a:rPr>
              <a:t>27 October 2011</a:t>
            </a:r>
          </a:p>
          <a:p>
            <a:pPr eaLnBrk="1" hangingPunct="1">
              <a:buFontTx/>
              <a:buNone/>
              <a:tabLst>
                <a:tab pos="2514600" algn="l"/>
              </a:tabLst>
            </a:pPr>
            <a:r>
              <a:rPr lang="en-US" sz="2000" dirty="0" smtClean="0">
                <a:ea typeface="ＭＳ Ｐゴシック" charset="-128"/>
                <a:cs typeface="Arial" pitchFamily="34" charset="0"/>
              </a:rPr>
              <a:t>		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31250" cy="838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Draft Principles to be Discussed</a:t>
            </a:r>
          </a:p>
        </p:txBody>
      </p:sp>
      <p:sp>
        <p:nvSpPr>
          <p:cNvPr id="419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2A729D-634F-4DF2-845E-6B1CBE543459}" type="slidenum">
              <a:rPr lang="en-US"/>
              <a:pPr/>
              <a:t>10</a:t>
            </a:fld>
            <a:endParaRPr lang="en-US"/>
          </a:p>
        </p:txBody>
      </p:sp>
      <p:sp>
        <p:nvSpPr>
          <p:cNvPr id="41988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" y="990600"/>
            <a:ext cx="8077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-457200">
              <a:buFont typeface="+mj-lt" charset="0"/>
              <a:buNone/>
            </a:pPr>
            <a:r>
              <a:rPr lang="en-US" sz="3200" smtClean="0">
                <a:latin typeface="Trebuchet MS" pitchFamily="34" charset="0"/>
                <a:ea typeface="ＭＳ Ｐゴシック" charset="-128"/>
              </a:rPr>
              <a:t>Practices for CWGs</a:t>
            </a:r>
            <a:r>
              <a:rPr lang="en-US" smtClean="0">
                <a:ea typeface="ＭＳ Ｐゴシック" charset="-128"/>
              </a:rPr>
              <a:t/>
            </a:r>
            <a:br>
              <a:rPr lang="en-US" smtClean="0">
                <a:ea typeface="ＭＳ Ｐゴシック" charset="-128"/>
              </a:rPr>
            </a:br>
            <a:r>
              <a:rPr lang="en-US" smtClean="0">
                <a:ea typeface="ＭＳ Ｐゴシック" charset="-128"/>
              </a:rPr>
              <a:t/>
            </a:r>
            <a:br>
              <a:rPr lang="en-US" smtClean="0">
                <a:ea typeface="ＭＳ Ｐゴシック" charset="-128"/>
              </a:rPr>
            </a:br>
            <a:endParaRPr lang="en-US" smtClean="0">
              <a:latin typeface="Trebuchet MS" pitchFamily="34" charset="0"/>
              <a:ea typeface="ＭＳ Ｐゴシック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752600"/>
          <a:ext cx="8077200" cy="36576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077200"/>
              </a:tblGrid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Communicate</a:t>
                      </a:r>
                      <a:r>
                        <a:rPr lang="en-US" sz="24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 Reports and Outcomes to chartering organizations (only) for review and further action.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SOs/ACs should commit to timely review and finalizing of actions to avoid delays.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SOs/ACs should solicit and consider the views of other SOs/ACs Seek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accommodate diverging views where possible before </a:t>
                      </a:r>
                      <a:r>
                        <a:rPr lang="en-US" sz="24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finalizing positions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Policy recommendations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should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considered and approved through the appropriate Policy Development Process.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31250" cy="838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Next Steps</a:t>
            </a:r>
          </a:p>
        </p:txBody>
      </p:sp>
      <p:sp>
        <p:nvSpPr>
          <p:cNvPr id="430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8D427D-7E28-423A-8F91-6CEC792F7D4B}" type="slidenum">
              <a:rPr lang="en-US"/>
              <a:pPr/>
              <a:t>11</a:t>
            </a:fld>
            <a:endParaRPr lang="en-US"/>
          </a:p>
        </p:txBody>
      </p:sp>
      <p:sp>
        <p:nvSpPr>
          <p:cNvPr id="43012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533400" y="1447800"/>
            <a:ext cx="8077200" cy="3124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sz="3200" dirty="0" smtClean="0">
                <a:latin typeface="Trebuchet MS" pitchFamily="34" charset="0"/>
                <a:ea typeface="ＭＳ Ｐゴシック" charset="-128"/>
              </a:rPr>
              <a:t>Outreach to SOs and ACs to seek interested volunteers to participate in the CCWG-DT.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sz="3200" dirty="0" smtClean="0">
                <a:latin typeface="Trebuchet MS" pitchFamily="34" charset="0"/>
                <a:ea typeface="ＭＳ Ｐゴシック" charset="-128"/>
              </a:rPr>
              <a:t>Produce final report by the end of calendar year 2011 for GNSO Council consideration.</a:t>
            </a: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endParaRPr lang="en-US" dirty="0" smtClean="0">
              <a:latin typeface="Trebuchet MS" pitchFamily="34" charset="0"/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ctrTitle"/>
          </p:nvPr>
        </p:nvSpPr>
        <p:spPr bwMode="auto">
          <a:xfrm>
            <a:off x="685800" y="2800350"/>
            <a:ext cx="7772400" cy="10096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latin typeface="Trebuchet MS" pitchFamily="34" charset="0"/>
                <a:ea typeface="ＭＳ Ｐゴシック" charset="-128"/>
              </a:rPr>
              <a:t>Thank You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ctrTitle"/>
          </p:nvPr>
        </p:nvSpPr>
        <p:spPr bwMode="auto">
          <a:xfrm>
            <a:off x="2676525" y="2057400"/>
            <a:ext cx="6162675" cy="1241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latin typeface="Trebuchet MS" pitchFamily="34" charset="0"/>
                <a:ea typeface="ＭＳ Ｐゴシック" charset="-128"/>
              </a:rPr>
              <a:t>Questions &amp; Discussion</a:t>
            </a:r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D04B24-E3B8-41E7-A4BD-065BCD0EC3D0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D424B8-20C1-4ACF-A3AE-54157B0470DA}" type="slidenum">
              <a:rPr lang="en-US"/>
              <a:pPr/>
              <a:t>2</a:t>
            </a:fld>
            <a:endParaRPr lang="en-US"/>
          </a:p>
        </p:txBody>
      </p:sp>
      <p:sp>
        <p:nvSpPr>
          <p:cNvPr id="33795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81000" y="914400"/>
            <a:ext cx="8458200" cy="4114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1175" indent="-511175"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2400" dirty="0" smtClean="0">
                <a:ea typeface="ＭＳ Ｐゴシック" charset="-128"/>
              </a:rPr>
              <a:t>Increased use of cross-community working groups (CWGs) </a:t>
            </a:r>
            <a:r>
              <a:rPr lang="en-US" sz="2400" dirty="0" smtClean="0">
                <a:ea typeface="ＭＳ Ｐゴシック" charset="-128"/>
              </a:rPr>
              <a:t/>
            </a:r>
            <a:br>
              <a:rPr lang="en-US" sz="2400" dirty="0" smtClean="0">
                <a:ea typeface="ＭＳ Ｐゴシック" charset="-128"/>
              </a:rPr>
            </a:br>
            <a:r>
              <a:rPr lang="en-US" sz="2400" dirty="0" smtClean="0">
                <a:ea typeface="ＭＳ Ｐゴシック" charset="-128"/>
              </a:rPr>
              <a:t>i.e</a:t>
            </a:r>
            <a:r>
              <a:rPr lang="en-US" sz="2400" dirty="0" smtClean="0">
                <a:ea typeface="ＭＳ Ｐゴシック" charset="-128"/>
              </a:rPr>
              <a:t>. chartered by more than one Supporting Organization (SO) or Advisory Committee (AC).</a:t>
            </a:r>
          </a:p>
          <a:p>
            <a:pPr marL="511175" indent="-511175"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2400" dirty="0" smtClean="0">
                <a:ea typeface="ＭＳ Ｐゴシック" charset="-128"/>
              </a:rPr>
              <a:t>Perceived importance of CWGs raises questions about whether special rules or guidelines are needed.</a:t>
            </a:r>
          </a:p>
          <a:p>
            <a:pPr marL="511175" indent="-511175"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2400" dirty="0" smtClean="0">
                <a:ea typeface="ＭＳ Ｐゴシック" charset="-128"/>
              </a:rPr>
              <a:t>Potential reluctance </a:t>
            </a:r>
            <a:r>
              <a:rPr lang="en-US" sz="2400" dirty="0" smtClean="0">
                <a:ea typeface="ＭＳ Ｐゴシック" charset="-128"/>
              </a:rPr>
              <a:t>to form new CWGs until there is a framework under which they will </a:t>
            </a:r>
            <a:r>
              <a:rPr lang="en-US" sz="2400" dirty="0" smtClean="0">
                <a:ea typeface="ＭＳ Ｐゴシック" charset="-128"/>
              </a:rPr>
              <a:t>function in future.</a:t>
            </a:r>
            <a:endParaRPr lang="en-US" sz="2400" dirty="0" smtClean="0">
              <a:ea typeface="ＭＳ Ｐゴシック" charset="-128"/>
            </a:endParaRPr>
          </a:p>
          <a:p>
            <a:pPr marL="511175" indent="-511175"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2400" dirty="0" smtClean="0">
                <a:ea typeface="ＭＳ Ｐゴシック" charset="-128"/>
              </a:rPr>
              <a:t>GNSO Council established a CWG Drafting Team (CCWG-DT) </a:t>
            </a:r>
            <a:endParaRPr lang="en-US" sz="2400" dirty="0" smtClean="0">
              <a:ea typeface="ＭＳ Ｐゴシック" charset="-128"/>
            </a:endParaRPr>
          </a:p>
          <a:p>
            <a:pPr marL="1882775" lvl="2" indent="-511175">
              <a:buFont typeface="Arial" pitchFamily="34" charset="0"/>
              <a:buChar char="•"/>
              <a:tabLst>
                <a:tab pos="465138" algn="l"/>
              </a:tabLst>
            </a:pPr>
            <a:r>
              <a:rPr lang="en-US" sz="1600" dirty="0" smtClean="0">
                <a:ea typeface="ＭＳ Ｐゴシック" charset="-128"/>
              </a:rPr>
              <a:t>To </a:t>
            </a:r>
            <a:r>
              <a:rPr lang="en-US" sz="1600" dirty="0" smtClean="0">
                <a:ea typeface="ＭＳ Ｐゴシック" charset="-128"/>
              </a:rPr>
              <a:t>develop </a:t>
            </a:r>
            <a:r>
              <a:rPr lang="en-US" sz="1600" dirty="0" smtClean="0">
                <a:ea typeface="ＭＳ Ｐゴシック" charset="-128"/>
              </a:rPr>
              <a:t>a </a:t>
            </a:r>
            <a:r>
              <a:rPr lang="en-US" sz="1600" dirty="0" smtClean="0">
                <a:ea typeface="ＭＳ Ｐゴシック" charset="-128"/>
              </a:rPr>
              <a:t>proposed framework </a:t>
            </a:r>
            <a:r>
              <a:rPr lang="en-US" sz="1600" dirty="0" smtClean="0">
                <a:ea typeface="ＭＳ Ｐゴシック" charset="-128"/>
              </a:rPr>
              <a:t>that could form the basis </a:t>
            </a:r>
            <a:r>
              <a:rPr lang="en-US" sz="1600" dirty="0" smtClean="0">
                <a:ea typeface="ＭＳ Ｐゴシック" charset="-128"/>
              </a:rPr>
              <a:t>of GNSO participation with other SO &amp; ACs in developing processes and procedures for effective future functioning of </a:t>
            </a:r>
            <a:r>
              <a:rPr lang="en-US" sz="1600" dirty="0" smtClean="0">
                <a:ea typeface="ＭＳ Ｐゴシック" charset="-128"/>
              </a:rPr>
              <a:t>CWGs</a:t>
            </a:r>
            <a:endParaRPr lang="en-US" sz="1600" dirty="0" smtClean="0">
              <a:ea typeface="ＭＳ Ｐゴシック" charset="-128"/>
            </a:endParaRPr>
          </a:p>
          <a:p>
            <a:pPr marL="511175" indent="-511175">
              <a:buFont typeface="Arial" pitchFamily="34" charset="0"/>
              <a:buChar char="•"/>
              <a:tabLst>
                <a:tab pos="465138" algn="l"/>
              </a:tabLst>
            </a:pPr>
            <a:endParaRPr lang="en-US" sz="2800" dirty="0" smtClean="0">
              <a:ea typeface="ＭＳ Ｐゴシック" charset="-128"/>
            </a:endParaRPr>
          </a:p>
          <a:p>
            <a:pPr marL="511175" indent="-511175">
              <a:buFont typeface="+mj-lt" charset="0"/>
              <a:buNone/>
              <a:tabLst>
                <a:tab pos="465138" algn="l"/>
              </a:tabLst>
            </a:pPr>
            <a:endParaRPr lang="en-US" sz="2800" dirty="0" smtClean="0">
              <a:ea typeface="ＭＳ Ｐゴシック" charset="-128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31250" cy="609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Background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D522644-2B98-45C3-B129-7787055440BB}" type="slidenum">
              <a:rPr lang="en-US"/>
              <a:pPr/>
              <a:t>3</a:t>
            </a:fld>
            <a:endParaRPr lang="en-US"/>
          </a:p>
        </p:txBody>
      </p:sp>
      <p:sp>
        <p:nvSpPr>
          <p:cNvPr id="33795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1143000" y="914400"/>
            <a:ext cx="79248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+mj-lt" charset="0"/>
              <a:buNone/>
            </a:pP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John </a:t>
            </a:r>
            <a:r>
              <a:rPr lang="en-US" sz="2400" dirty="0" err="1" smtClean="0">
                <a:latin typeface="Trebuchet MS" pitchFamily="34" charset="0"/>
                <a:ea typeface="ＭＳ Ｐゴシック" charset="-128"/>
              </a:rPr>
              <a:t>Berard</a:t>
            </a: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, Commercial Stakeholder Group</a:t>
            </a:r>
          </a:p>
          <a:p>
            <a:pPr>
              <a:buFont typeface="+mj-lt" charset="0"/>
              <a:buNone/>
            </a:pP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Edmon Chung, Registry Stakeholder Group</a:t>
            </a:r>
          </a:p>
          <a:p>
            <a:pPr>
              <a:buFont typeface="+mj-lt" charset="0"/>
              <a:buNone/>
            </a:pP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William Drake, Non-Commercial Stakeholder Group</a:t>
            </a:r>
          </a:p>
          <a:p>
            <a:pPr>
              <a:buFont typeface="+mj-lt" charset="0"/>
              <a:buNone/>
            </a:pPr>
            <a:r>
              <a:rPr lang="en-US" sz="2400" dirty="0" err="1" smtClean="0">
                <a:latin typeface="Trebuchet MS" pitchFamily="34" charset="0"/>
                <a:ea typeface="ＭＳ Ｐゴシック" charset="-128"/>
              </a:rPr>
              <a:t>Jonanthan</a:t>
            </a: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 Robinson, Registry Stakeholder Group </a:t>
            </a:r>
          </a:p>
          <a:p>
            <a:pPr>
              <a:buFont typeface="+mj-lt" charset="0"/>
              <a:buNone/>
            </a:pP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Kristina Rosette, Commercial Stakeholder Group</a:t>
            </a:r>
            <a:br>
              <a:rPr lang="en-US" sz="2400" dirty="0" smtClean="0">
                <a:latin typeface="Trebuchet MS" pitchFamily="34" charset="0"/>
                <a:ea typeface="ＭＳ Ｐゴシック" charset="-128"/>
              </a:rPr>
            </a:br>
            <a:r>
              <a:rPr lang="en-US" sz="1400" dirty="0" smtClean="0">
                <a:latin typeface="Trebuchet MS" pitchFamily="34" charset="0"/>
                <a:ea typeface="ＭＳ Ｐゴシック" charset="-128"/>
              </a:rPr>
              <a:t>(Ceased October 2011)</a:t>
            </a:r>
          </a:p>
          <a:p>
            <a:pPr>
              <a:buFont typeface="+mj-lt" charset="0"/>
              <a:buNone/>
            </a:pP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Tim Ruiz, Registrar Stakeholder Group</a:t>
            </a:r>
          </a:p>
          <a:p>
            <a:pPr>
              <a:buFont typeface="+mj-lt" charset="0"/>
              <a:buNone/>
            </a:pP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Wendy Seltzer, Non-Commercial Stakeholder Group</a:t>
            </a:r>
          </a:p>
          <a:p>
            <a:pPr>
              <a:buFont typeface="+mj-lt" charset="0"/>
              <a:buNone/>
            </a:pP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Rosemary Sinclair, Non-Commercial Stakeholder Group</a:t>
            </a:r>
          </a:p>
          <a:p>
            <a:pPr>
              <a:buFont typeface="+mj-lt" charset="0"/>
              <a:buNone/>
            </a:pPr>
            <a:r>
              <a:rPr lang="en-US" sz="2400" dirty="0" smtClean="0">
                <a:latin typeface="Trebuchet MS" pitchFamily="34" charset="0"/>
                <a:ea typeface="ＭＳ Ｐゴシック" charset="-128"/>
              </a:rPr>
              <a:t>Jaime Wagner, Commercial Stakeholder Group</a:t>
            </a:r>
          </a:p>
          <a:p>
            <a:pPr>
              <a:buFont typeface="+mj-lt" charset="0"/>
              <a:buNone/>
            </a:pPr>
            <a:endParaRPr lang="en-US" sz="2400" dirty="0" smtClean="0">
              <a:latin typeface="Trebuchet MS" pitchFamily="34" charset="0"/>
              <a:ea typeface="ＭＳ Ｐゴシック" charset="-128"/>
            </a:endParaRPr>
          </a:p>
          <a:p>
            <a:pPr marL="911225" lvl="2">
              <a:buFontTx/>
              <a:buChar char="•"/>
            </a:pPr>
            <a:endParaRPr lang="en-US" dirty="0" smtClean="0">
              <a:latin typeface="Trebuchet MS" pitchFamily="34" charset="0"/>
              <a:ea typeface="ＭＳ Ｐゴシック" charset="-128"/>
            </a:endParaRPr>
          </a:p>
        </p:txBody>
      </p:sp>
      <p:sp>
        <p:nvSpPr>
          <p:cNvPr id="33796" name="Title 1"/>
          <p:cNvSpPr>
            <a:spLocks noGrp="1"/>
          </p:cNvSpPr>
          <p:nvPr>
            <p:ph type="title"/>
          </p:nvPr>
        </p:nvSpPr>
        <p:spPr bwMode="auto">
          <a:xfrm>
            <a:off x="152400" y="228600"/>
            <a:ext cx="873125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CCWG-DT Members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5E7A151-2DE7-411A-8DA5-0651DA24DA1E}" type="slidenum">
              <a:rPr lang="en-US"/>
              <a:pPr/>
              <a:t>4</a:t>
            </a:fld>
            <a:endParaRPr lang="en-US"/>
          </a:p>
        </p:txBody>
      </p:sp>
      <p:sp>
        <p:nvSpPr>
          <p:cNvPr id="34819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533400" y="990600"/>
            <a:ext cx="8502650" cy="3962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  <a:ea typeface="ＭＳ Ｐゴシック" charset="-128"/>
              </a:rPr>
              <a:t>DNS Security and Stability Analysis Working Group (DSSA-WG)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  <a:ea typeface="ＭＳ Ｐゴシック" charset="-128"/>
              </a:rPr>
              <a:t>Geographic Regions Review Working Group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>
                <a:latin typeface="Trebuchet MS" pitchFamily="34" charset="0"/>
                <a:ea typeface="ＭＳ Ｐゴシック" charset="-128"/>
              </a:rPr>
              <a:t>Internationalized Registration Data Working Group (IRD-WG)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>
                <a:ea typeface="ＭＳ Ｐゴシック" charset="-128"/>
              </a:rPr>
              <a:t>SO-AC New </a:t>
            </a:r>
            <a:r>
              <a:rPr lang="en-US" dirty="0" err="1" smtClean="0">
                <a:ea typeface="ＭＳ Ｐゴシック" charset="-128"/>
              </a:rPr>
              <a:t>gTLD</a:t>
            </a:r>
            <a:r>
              <a:rPr lang="en-US" dirty="0" smtClean="0">
                <a:ea typeface="ＭＳ Ｐゴシック" charset="-128"/>
              </a:rPr>
              <a:t> Applicant Support Working Group (JAS-WG)</a:t>
            </a:r>
          </a:p>
          <a:p>
            <a:pPr marL="457200" lvl="1" indent="-457200">
              <a:buFont typeface="Arial" pitchFamily="34" charset="0"/>
              <a:buChar char="•"/>
            </a:pPr>
            <a:r>
              <a:rPr lang="en-US" dirty="0" smtClean="0">
                <a:ea typeface="ＭＳ Ｐゴシック" charset="-128"/>
              </a:rPr>
              <a:t>Joint </a:t>
            </a:r>
            <a:r>
              <a:rPr lang="en-US" dirty="0" err="1" smtClean="0">
                <a:ea typeface="ＭＳ Ｐゴシック" charset="-128"/>
              </a:rPr>
              <a:t>ccNSO</a:t>
            </a:r>
            <a:r>
              <a:rPr lang="en-US" dirty="0" smtClean="0">
                <a:ea typeface="ＭＳ Ｐゴシック" charset="-128"/>
              </a:rPr>
              <a:t>/GNSO IDN Working Group (JIG)</a:t>
            </a:r>
          </a:p>
          <a:p>
            <a:pPr marL="457200" lvl="1" indent="-457200">
              <a:buFont typeface="Arial" pitchFamily="34" charset="0"/>
              <a:buChar char="•"/>
            </a:pPr>
            <a:endParaRPr lang="en-US" sz="2400" dirty="0" smtClean="0">
              <a:ea typeface="ＭＳ Ｐゴシック" charset="-128"/>
            </a:endParaRPr>
          </a:p>
          <a:p>
            <a:pPr marL="457200" lvl="1" indent="-457200">
              <a:buFont typeface="Arial" pitchFamily="34" charset="0"/>
              <a:buChar char="•"/>
            </a:pPr>
            <a:endParaRPr lang="en-US" sz="2400" dirty="0" smtClean="0">
              <a:latin typeface="Trebuchet MS" pitchFamily="34" charset="0"/>
              <a:ea typeface="ＭＳ Ｐゴシック" charset="-128"/>
            </a:endParaRPr>
          </a:p>
          <a:p>
            <a:pPr marL="457200" lvl="1" indent="-457200">
              <a:buFont typeface="Arial" pitchFamily="34" charset="0"/>
              <a:buChar char="•"/>
            </a:pPr>
            <a:endParaRPr lang="en-US" sz="2400" dirty="0" smtClean="0">
              <a:latin typeface="Trebuchet MS" pitchFamily="34" charset="0"/>
              <a:ea typeface="ＭＳ Ｐゴシック" charset="-128"/>
            </a:endParaRPr>
          </a:p>
          <a:p>
            <a:pPr marL="911225" lvl="2">
              <a:buFontTx/>
              <a:buChar char="•"/>
            </a:pPr>
            <a:endParaRPr lang="en-US" dirty="0" smtClean="0">
              <a:latin typeface="Trebuchet MS" pitchFamily="34" charset="0"/>
              <a:ea typeface="ＭＳ Ｐゴシック" charset="-128"/>
            </a:endParaRPr>
          </a:p>
        </p:txBody>
      </p:sp>
      <p:sp>
        <p:nvSpPr>
          <p:cNvPr id="34820" name="Title 1"/>
          <p:cNvSpPr>
            <a:spLocks noGrp="1"/>
          </p:cNvSpPr>
          <p:nvPr>
            <p:ph type="title"/>
          </p:nvPr>
        </p:nvSpPr>
        <p:spPr bwMode="auto">
          <a:xfrm>
            <a:off x="152400" y="228600"/>
            <a:ext cx="8731250" cy="609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Current CWGs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731250" cy="838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Mission and Scope for CCWG-DT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BB66B33-3214-43F6-A529-EA2974B94D3C}" type="slidenum">
              <a:rPr lang="en-US"/>
              <a:pPr/>
              <a:t>5</a:t>
            </a:fld>
            <a:endParaRPr lang="en-US"/>
          </a:p>
        </p:txBody>
      </p:sp>
      <p:sp>
        <p:nvSpPr>
          <p:cNvPr id="35844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609600" y="1066800"/>
            <a:ext cx="8229600" cy="2819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+mj-lt" charset="0"/>
              <a:buNone/>
            </a:pPr>
            <a:r>
              <a:rPr lang="en-US" sz="2400" dirty="0" smtClean="0">
                <a:ea typeface="ＭＳ Ｐゴシック" charset="-128"/>
              </a:rPr>
              <a:t>(As per charter agreed by GNSO on 06 October 2011)</a:t>
            </a:r>
            <a:br>
              <a:rPr lang="en-US" sz="2400" dirty="0" smtClean="0">
                <a:ea typeface="ＭＳ Ｐゴシック" charset="-128"/>
              </a:rPr>
            </a:br>
            <a:endParaRPr lang="en-US" sz="2400" dirty="0" smtClean="0">
              <a:ea typeface="ＭＳ Ｐゴシック" charset="-128"/>
            </a:endParaRPr>
          </a:p>
          <a:p>
            <a:pPr>
              <a:buFont typeface="+mj-lt" charset="0"/>
              <a:buNone/>
            </a:pPr>
            <a:r>
              <a:rPr lang="en-US" dirty="0" smtClean="0">
                <a:ea typeface="ＭＳ Ｐゴシック" charset="-128"/>
              </a:rPr>
              <a:t>Develop a proposed framework under which jointly chartered CWGs can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a typeface="ＭＳ Ｐゴシック" charset="-128"/>
              </a:rPr>
              <a:t>Function effectively, and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ea typeface="ＭＳ Ｐゴシック" charset="-128"/>
              </a:rPr>
              <a:t>Produce meaningful and timely reports and recommendations. 	</a:t>
            </a:r>
          </a:p>
          <a:p>
            <a:pPr marL="457200" lvl="1" indent="-457200">
              <a:buFont typeface="+mj-lt" charset="0"/>
              <a:buNone/>
            </a:pP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endParaRPr lang="en-US" dirty="0" smtClean="0">
              <a:latin typeface="Trebuchet MS" pitchFamily="34" charset="0"/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731250" cy="5334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CCWG-DT Objective and Goals</a:t>
            </a:r>
          </a:p>
        </p:txBody>
      </p:sp>
      <p:sp>
        <p:nvSpPr>
          <p:cNvPr id="3686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91425E-97D8-4C87-AA2C-57A527E60C80}" type="slidenum">
              <a:rPr lang="en-US"/>
              <a:pPr/>
              <a:t>6</a:t>
            </a:fld>
            <a:endParaRPr lang="en-US"/>
          </a:p>
        </p:txBody>
      </p:sp>
      <p:sp>
        <p:nvSpPr>
          <p:cNvPr id="36868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457200" y="914400"/>
            <a:ext cx="8229600" cy="4724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+mj-lt" charset="0"/>
              <a:buNone/>
            </a:pPr>
            <a:r>
              <a:rPr lang="en-US" sz="2800" dirty="0" smtClean="0">
                <a:ea typeface="ＭＳ Ｐゴシック" charset="-128"/>
              </a:rPr>
              <a:t>Develop GNSO-agreed perspective </a:t>
            </a:r>
            <a:r>
              <a:rPr lang="en-US" sz="2800" dirty="0" smtClean="0">
                <a:ea typeface="ＭＳ Ｐゴシック" charset="-128"/>
              </a:rPr>
              <a:t>as a departure </a:t>
            </a:r>
            <a:r>
              <a:rPr lang="en-US" sz="2800" dirty="0" smtClean="0">
                <a:ea typeface="ＭＳ Ｐゴシック" charset="-128"/>
              </a:rPr>
              <a:t>point for </a:t>
            </a:r>
            <a:r>
              <a:rPr lang="en-US" sz="2800" dirty="0" smtClean="0">
                <a:ea typeface="ＭＳ Ｐゴシック" charset="-128"/>
              </a:rPr>
              <a:t>developing common community understanding </a:t>
            </a:r>
            <a:r>
              <a:rPr lang="en-US" sz="2800" dirty="0" smtClean="0">
                <a:ea typeface="ＭＳ Ｐゴシック" charset="-128"/>
              </a:rPr>
              <a:t>of CWGs 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a typeface="ＭＳ Ｐゴシック" charset="-128"/>
              </a:rPr>
              <a:t>the role,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a typeface="ＭＳ Ｐゴシック" charset="-128"/>
              </a:rPr>
              <a:t>function, and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ea typeface="ＭＳ Ｐゴシック" charset="-128"/>
              </a:rPr>
              <a:t>method </a:t>
            </a:r>
          </a:p>
          <a:p>
            <a:pPr>
              <a:buFont typeface="+mj-lt" charset="0"/>
              <a:buNone/>
            </a:pPr>
            <a:r>
              <a:rPr lang="en-US" sz="2800" dirty="0" smtClean="0">
                <a:ea typeface="ＭＳ Ｐゴシック" charset="-128"/>
              </a:rPr>
              <a:t>of conducting joint activities for future projects.</a:t>
            </a:r>
          </a:p>
          <a:p>
            <a:pPr>
              <a:buFont typeface="+mj-lt" charset="0"/>
              <a:buNone/>
            </a:pPr>
            <a:r>
              <a:rPr lang="en-US" sz="2800" dirty="0" smtClean="0">
                <a:ea typeface="ＭＳ Ｐゴシック" charset="-128"/>
              </a:rPr>
              <a:t>That respects and preserves the recognized roles and responsibilities assigned to each SO/AC. </a:t>
            </a:r>
          </a:p>
          <a:p>
            <a:pPr>
              <a:buFont typeface="+mj-lt" charset="0"/>
              <a:buNone/>
            </a:pPr>
            <a:r>
              <a:rPr lang="en-US" dirty="0" smtClean="0">
                <a:ea typeface="ＭＳ Ｐゴシック" charset="-128"/>
              </a:rPr>
              <a:t>	</a:t>
            </a:r>
          </a:p>
          <a:p>
            <a:pPr marL="457200" lvl="1" indent="-457200">
              <a:buFont typeface="+mj-lt" charset="0"/>
              <a:buNone/>
            </a:pP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endParaRPr lang="en-US" dirty="0" smtClean="0">
              <a:latin typeface="Trebuchet MS" pitchFamily="34" charset="0"/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731250" cy="838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Objective and Goals, Cont.</a:t>
            </a:r>
          </a:p>
        </p:txBody>
      </p:sp>
      <p:sp>
        <p:nvSpPr>
          <p:cNvPr id="378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566E2D6-76D3-4B8F-B4EB-E3E590895302}" type="slidenum">
              <a:rPr lang="en-US"/>
              <a:pPr/>
              <a:t>7</a:t>
            </a:fld>
            <a:endParaRPr lang="en-US"/>
          </a:p>
        </p:txBody>
      </p:sp>
      <p:sp>
        <p:nvSpPr>
          <p:cNvPr id="37892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457200" y="1143000"/>
            <a:ext cx="8305800" cy="4267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+mj-lt" charset="0"/>
              <a:buNone/>
            </a:pPr>
            <a:r>
              <a:rPr lang="en-US" sz="2800" dirty="0" smtClean="0">
                <a:ea typeface="ＭＳ Ｐゴシック" charset="-128"/>
              </a:rPr>
              <a:t>CCWG-DT </a:t>
            </a:r>
            <a:r>
              <a:rPr lang="en-US" sz="2800" dirty="0" smtClean="0">
                <a:ea typeface="ＭＳ Ｐゴシック" charset="-128"/>
              </a:rPr>
              <a:t>will endeavor to define a way forward for: 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400" dirty="0" smtClean="0">
                <a:ea typeface="ＭＳ Ｐゴシック" charset="-128"/>
              </a:rPr>
              <a:t>Effective chartering (as a minimum); and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400" dirty="0" smtClean="0">
                <a:ea typeface="ＭＳ Ｐゴシック" charset="-128"/>
              </a:rPr>
              <a:t>Functioning; and </a:t>
            </a:r>
          </a:p>
          <a:p>
            <a:pPr>
              <a:buFont typeface="Calibri" pitchFamily="34" charset="0"/>
              <a:buAutoNum type="arabicPeriod"/>
            </a:pPr>
            <a:r>
              <a:rPr lang="en-US" sz="2400" dirty="0" smtClean="0">
                <a:ea typeface="ＭＳ Ｐゴシック" charset="-128"/>
              </a:rPr>
              <a:t>Utilization </a:t>
            </a:r>
          </a:p>
          <a:p>
            <a:pPr>
              <a:buFont typeface="+mj-lt" charset="0"/>
              <a:buNone/>
            </a:pPr>
            <a:r>
              <a:rPr lang="en-US" sz="2800" dirty="0" smtClean="0">
                <a:ea typeface="ＭＳ Ｐゴシック" charset="-128"/>
              </a:rPr>
              <a:t>of CWGs in future such that they operate effectively and appropriately </a:t>
            </a:r>
            <a:r>
              <a:rPr lang="en-US" sz="2800" u="sng" dirty="0" smtClean="0">
                <a:ea typeface="ＭＳ Ｐゴシック" charset="-128"/>
              </a:rPr>
              <a:t>within</a:t>
            </a:r>
            <a:r>
              <a:rPr lang="en-US" sz="2800" dirty="0" smtClean="0">
                <a:ea typeface="ＭＳ Ｐゴシック" charset="-128"/>
              </a:rPr>
              <a:t> the existing ICANN structures and processes, consistent with the ICANN Bylaws. </a:t>
            </a:r>
            <a:endParaRPr lang="en-US" sz="2800" dirty="0" smtClean="0">
              <a:ea typeface="ＭＳ Ｐゴシック" charset="-128"/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The CCWG-DT </a:t>
            </a:r>
            <a:r>
              <a:rPr lang="en-US" sz="2800" dirty="0" smtClean="0">
                <a:solidFill>
                  <a:srgbClr val="FF0000"/>
                </a:solidFill>
              </a:rPr>
              <a:t>is open </a:t>
            </a:r>
            <a:r>
              <a:rPr lang="en-US" sz="2800" dirty="0" smtClean="0">
                <a:solidFill>
                  <a:srgbClr val="FF0000"/>
                </a:solidFill>
              </a:rPr>
              <a:t>to </a:t>
            </a:r>
            <a:r>
              <a:rPr lang="en-US" sz="2800" u="sng" dirty="0" smtClean="0">
                <a:solidFill>
                  <a:srgbClr val="FF0000"/>
                </a:solidFill>
              </a:rPr>
              <a:t>all</a:t>
            </a:r>
            <a:r>
              <a:rPr lang="en-US" sz="2800" dirty="0" smtClean="0">
                <a:solidFill>
                  <a:srgbClr val="FF0000"/>
                </a:solidFill>
              </a:rPr>
              <a:t> interested in participating</a:t>
            </a:r>
            <a:r>
              <a:rPr lang="en-US" dirty="0" smtClean="0">
                <a:ea typeface="ＭＳ Ｐゴシック" charset="-128"/>
              </a:rPr>
              <a:t>	</a:t>
            </a:r>
          </a:p>
          <a:p>
            <a:pPr>
              <a:buFont typeface="+mj-lt" charset="0"/>
              <a:buNone/>
            </a:pPr>
            <a:r>
              <a:rPr lang="en-US" dirty="0" smtClean="0">
                <a:ea typeface="ＭＳ Ｐゴシック" charset="-128"/>
              </a:rPr>
              <a:t>	</a:t>
            </a:r>
          </a:p>
          <a:p>
            <a:pPr marL="457200" lvl="1" indent="-457200">
              <a:buFont typeface="+mj-lt" charset="0"/>
              <a:buNone/>
            </a:pP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r>
              <a:rPr lang="en-US" dirty="0" smtClean="0">
                <a:ea typeface="ＭＳ Ｐゴシック" charset="-128"/>
              </a:rPr>
              <a:t/>
            </a:r>
            <a:br>
              <a:rPr lang="en-US" dirty="0" smtClean="0">
                <a:ea typeface="ＭＳ Ｐゴシック" charset="-128"/>
              </a:rPr>
            </a:br>
            <a:endParaRPr lang="en-US" dirty="0" smtClean="0">
              <a:latin typeface="Trebuchet MS" pitchFamily="34" charset="0"/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31250" cy="838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Draft Principles to be Discussed</a:t>
            </a:r>
          </a:p>
        </p:txBody>
      </p:sp>
      <p:sp>
        <p:nvSpPr>
          <p:cNvPr id="389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4D01E7E-A9E9-4978-8BEC-B1F61D6A3B39}" type="slidenum">
              <a:rPr lang="en-US"/>
              <a:pPr/>
              <a:t>8</a:t>
            </a:fld>
            <a:endParaRPr lang="en-US"/>
          </a:p>
        </p:txBody>
      </p:sp>
      <p:sp>
        <p:nvSpPr>
          <p:cNvPr id="38916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" y="1066800"/>
            <a:ext cx="8077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-457200">
              <a:buFont typeface="+mj-lt" charset="0"/>
              <a:buNone/>
            </a:pPr>
            <a:r>
              <a:rPr lang="en-US" sz="3200" smtClean="0">
                <a:latin typeface="Trebuchet MS" pitchFamily="34" charset="0"/>
                <a:ea typeface="ＭＳ Ｐゴシック" charset="-128"/>
              </a:rPr>
              <a:t>Scope for CWGs</a:t>
            </a:r>
            <a:r>
              <a:rPr lang="en-US" smtClean="0">
                <a:ea typeface="ＭＳ Ｐゴシック" charset="-128"/>
              </a:rPr>
              <a:t/>
            </a:r>
            <a:br>
              <a:rPr lang="en-US" smtClean="0">
                <a:ea typeface="ＭＳ Ｐゴシック" charset="-128"/>
              </a:rPr>
            </a:br>
            <a:r>
              <a:rPr lang="en-US" smtClean="0">
                <a:ea typeface="ＭＳ Ｐゴシック" charset="-128"/>
              </a:rPr>
              <a:t/>
            </a:r>
            <a:br>
              <a:rPr lang="en-US" smtClean="0">
                <a:ea typeface="ＭＳ Ｐゴシック" charset="-128"/>
              </a:rPr>
            </a:br>
            <a:endParaRPr lang="en-US" smtClean="0">
              <a:latin typeface="Trebuchet MS" pitchFamily="34" charset="0"/>
              <a:ea typeface="ＭＳ Ｐゴシック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1857375"/>
          <a:ext cx="8350250" cy="27915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8350250"/>
              </a:tblGrid>
              <a:tr h="469511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Limit</a:t>
                      </a:r>
                      <a:r>
                        <a:rPr lang="en-US" sz="2400" b="0" baseline="0" dirty="0" smtClean="0"/>
                        <a:t> purpose to: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368689">
                <a:tc>
                  <a:txBody>
                    <a:bodyPr/>
                    <a:lstStyle/>
                    <a:p>
                      <a:pPr marL="398463" marR="0" lvl="1" indent="-398463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A discussion forum to achieve greater community understanding</a:t>
                      </a:r>
                    </a:p>
                  </a:txBody>
                  <a:tcPr/>
                </a:tc>
              </a:tr>
              <a:tr h="429649">
                <a:tc>
                  <a:txBody>
                    <a:bodyPr/>
                    <a:lstStyle/>
                    <a:p>
                      <a:pPr marL="406400" marR="0" lvl="1" indent="-406400" algn="l" defTabSz="3381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Providing advice to the ICANN staff, community and/or ICANN Board.</a:t>
                      </a:r>
                    </a:p>
                  </a:txBody>
                  <a:tcPr/>
                </a:tc>
              </a:tr>
              <a:tr h="676159">
                <a:tc>
                  <a:txBody>
                    <a:bodyPr/>
                    <a:lstStyle/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dirty="0" smtClean="0"/>
                        <a:t>    Do not use to develop new consensus policy.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31250" cy="8382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>
                <a:solidFill>
                  <a:schemeClr val="tx1"/>
                </a:solidFill>
                <a:latin typeface="Trebuchet MS" pitchFamily="34" charset="0"/>
                <a:ea typeface="ＭＳ Ｐゴシック" charset="-128"/>
              </a:rPr>
              <a:t>Draft Principles to be Discussed</a:t>
            </a:r>
          </a:p>
        </p:txBody>
      </p:sp>
      <p:sp>
        <p:nvSpPr>
          <p:cNvPr id="409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4FEB42-1C3A-4657-9672-8122F04164D3}" type="slidenum">
              <a:rPr lang="en-US"/>
              <a:pPr/>
              <a:t>9</a:t>
            </a:fld>
            <a:endParaRPr lang="en-US"/>
          </a:p>
        </p:txBody>
      </p:sp>
      <p:sp>
        <p:nvSpPr>
          <p:cNvPr id="40964" name="Text Placeholder 4"/>
          <p:cNvSpPr>
            <a:spLocks noGrp="1"/>
          </p:cNvSpPr>
          <p:nvPr>
            <p:ph type="body" sz="quarter" idx="11"/>
          </p:nvPr>
        </p:nvSpPr>
        <p:spPr bwMode="auto">
          <a:xfrm>
            <a:off x="304800" y="990600"/>
            <a:ext cx="8077200" cy="685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lvl="1" indent="-457200">
              <a:buFont typeface="+mj-lt" charset="0"/>
              <a:buNone/>
            </a:pPr>
            <a:r>
              <a:rPr lang="en-US" sz="3200" smtClean="0">
                <a:latin typeface="Trebuchet MS" pitchFamily="34" charset="0"/>
                <a:ea typeface="ＭＳ Ｐゴシック" charset="-128"/>
              </a:rPr>
              <a:t>Practices for CWGs</a:t>
            </a:r>
            <a:r>
              <a:rPr lang="en-US" smtClean="0">
                <a:ea typeface="ＭＳ Ｐゴシック" charset="-128"/>
              </a:rPr>
              <a:t/>
            </a:r>
            <a:br>
              <a:rPr lang="en-US" smtClean="0">
                <a:ea typeface="ＭＳ Ｐゴシック" charset="-128"/>
              </a:rPr>
            </a:br>
            <a:r>
              <a:rPr lang="en-US" smtClean="0">
                <a:ea typeface="ＭＳ Ｐゴシック" charset="-128"/>
              </a:rPr>
              <a:t/>
            </a:r>
            <a:br>
              <a:rPr lang="en-US" smtClean="0">
                <a:ea typeface="ＭＳ Ｐゴシック" charset="-128"/>
              </a:rPr>
            </a:br>
            <a:endParaRPr lang="en-US" smtClean="0">
              <a:latin typeface="Trebuchet MS" pitchFamily="34" charset="0"/>
              <a:ea typeface="ＭＳ Ｐゴシック" charset="-12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752600"/>
          <a:ext cx="8153400" cy="2560320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371475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Apply GNSO WG Guidelines to all CWGs whenever possible.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All SO/AC’s should approve a single, joint Charter.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Charter to include outcomes expected of the CWG and steps to be followed to review outcomes by chartering SOs and ACs.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Follow approved charter and bring concerns to all chartering organizations for resolution according to GNSO WG Guidelines.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KAR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DAKAR_template_final.pot</Template>
  <TotalTime>365</TotalTime>
  <Words>462</Words>
  <Application>Microsoft Office PowerPoint</Application>
  <PresentationFormat>On-screen Show (4:3)</PresentationFormat>
  <Paragraphs>92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DAKAR_template_final</vt:lpstr>
      <vt:lpstr>1_Office Theme</vt:lpstr>
      <vt:lpstr>2_Office Theme</vt:lpstr>
      <vt:lpstr>3_Office Theme</vt:lpstr>
      <vt:lpstr>4_Office Theme</vt:lpstr>
      <vt:lpstr>Slide 1</vt:lpstr>
      <vt:lpstr>Background</vt:lpstr>
      <vt:lpstr>CCWG-DT Members</vt:lpstr>
      <vt:lpstr>Current CWGs</vt:lpstr>
      <vt:lpstr>Mission and Scope for CCWG-DT</vt:lpstr>
      <vt:lpstr>CCWG-DT Objective and Goals</vt:lpstr>
      <vt:lpstr>Objective and Goals, Cont.</vt:lpstr>
      <vt:lpstr>Draft Principles to be Discussed</vt:lpstr>
      <vt:lpstr>Draft Principles to be Discussed</vt:lpstr>
      <vt:lpstr>Draft Principles to be Discussed</vt:lpstr>
      <vt:lpstr>Next Steps</vt:lpstr>
      <vt:lpstr>Thank You</vt:lpstr>
      <vt:lpstr>Questions &amp; Discussion</vt:lpstr>
    </vt:vector>
  </TitlesOfParts>
  <Manager/>
  <Company>ICANN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subject/>
  <dc:creator>Julie Hedlund</dc:creator>
  <cp:keywords/>
  <dc:description/>
  <cp:lastModifiedBy>Jonathan Robinson</cp:lastModifiedBy>
  <cp:revision>57</cp:revision>
  <dcterms:created xsi:type="dcterms:W3CDTF">2011-10-19T19:48:37Z</dcterms:created>
  <dcterms:modified xsi:type="dcterms:W3CDTF">2011-10-22T18:11:50Z</dcterms:modified>
  <cp:category/>
</cp:coreProperties>
</file>