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7" r:id="rId1"/>
  </p:sldMasterIdLst>
  <p:notesMasterIdLst>
    <p:notesMasterId r:id="rId9"/>
  </p:notesMasterIdLst>
  <p:handoutMasterIdLst>
    <p:handoutMasterId r:id="rId10"/>
  </p:handoutMasterIdLst>
  <p:sldIdLst>
    <p:sldId id="289" r:id="rId2"/>
    <p:sldId id="312" r:id="rId3"/>
    <p:sldId id="315" r:id="rId4"/>
    <p:sldId id="316" r:id="rId5"/>
    <p:sldId id="317" r:id="rId6"/>
    <p:sldId id="318" r:id="rId7"/>
    <p:sldId id="31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n Lipinsk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5EE"/>
    <a:srgbClr val="43ACDA"/>
    <a:srgbClr val="4C4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09" autoAdjust="0"/>
    <p:restoredTop sz="99746" autoAdjust="0"/>
  </p:normalViewPr>
  <p:slideViewPr>
    <p:cSldViewPr snapToGrid="0" showGuides="1">
      <p:cViewPr varScale="1">
        <p:scale>
          <a:sx n="136" d="100"/>
          <a:sy n="136" d="100"/>
        </p:scale>
        <p:origin x="-424" y="-104"/>
      </p:cViewPr>
      <p:guideLst>
        <p:guide orient="horz" pos="237"/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70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2" d="100"/>
          <a:sy n="132" d="100"/>
        </p:scale>
        <p:origin x="-481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0D38C-903D-D84E-A776-43A8034AD382}" type="datetime1">
              <a:rPr lang="en-US" smtClean="0"/>
              <a:pPr/>
              <a:t>7/8/13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85A87-EA0E-2947-93B9-3269BCCDE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48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EB819-9955-384D-8D4D-6D7C38F1F2BB}" type="datetime1">
              <a:rPr lang="en-US" smtClean="0"/>
              <a:pPr/>
              <a:t>7/8/13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CD7E7-0C57-B74C-B378-86AF402DC6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60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C4D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598360" cy="936526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3200" b="0" i="0">
                <a:solidFill>
                  <a:srgbClr val="A6D5EE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ma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8" y="1821786"/>
            <a:ext cx="7714745" cy="376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0"/>
          <p:cNvSpPr>
            <a:spLocks noGrp="1"/>
          </p:cNvSpPr>
          <p:nvPr>
            <p:ph sz="quarter" idx="11" hasCustomPrompt="1"/>
          </p:nvPr>
        </p:nvSpPr>
        <p:spPr>
          <a:xfrm>
            <a:off x="329320" y="1268760"/>
            <a:ext cx="2446932" cy="183557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1pPr>
            <a:lvl2pPr marL="457200" indent="0" algn="r">
              <a:buNone/>
              <a:defRPr sz="1600" b="0" i="0">
                <a:solidFill>
                  <a:srgbClr val="4C4D50"/>
                </a:solidFill>
                <a:latin typeface="Helvetica Neue"/>
                <a:cs typeface="Helvetica Neue"/>
              </a:defRPr>
            </a:lvl2pPr>
            <a:lvl3pPr marL="914400" indent="0" algn="r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CA" dirty="0" smtClean="0"/>
              <a:t>Subtitle</a:t>
            </a:r>
            <a:endParaRPr lang="en-US" dirty="0"/>
          </a:p>
        </p:txBody>
      </p:sp>
      <p:sp>
        <p:nvSpPr>
          <p:cNvPr id="12" name="Content Placeholder 20"/>
          <p:cNvSpPr>
            <a:spLocks noGrp="1"/>
          </p:cNvSpPr>
          <p:nvPr>
            <p:ph sz="quarter" idx="12" hasCustomPrompt="1"/>
          </p:nvPr>
        </p:nvSpPr>
        <p:spPr>
          <a:xfrm>
            <a:off x="2777872" y="1268760"/>
            <a:ext cx="5070728" cy="41390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3ACDA"/>
                </a:solidFill>
                <a:latin typeface="Helvetica Neue"/>
                <a:cs typeface="Helvetica Neue"/>
              </a:defRPr>
            </a:lvl1pPr>
            <a:lvl2pPr marL="0" indent="0">
              <a:buNone/>
              <a:defRPr sz="16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2pPr>
            <a:lvl3pPr marL="914400" indent="0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329320" y="321693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2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79512" y="908720"/>
            <a:ext cx="8784976" cy="48967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C4D50"/>
                </a:solidFill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329320" y="321693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2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179512" y="133698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7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 hasCustomPrompt="1"/>
          </p:nvPr>
        </p:nvSpPr>
        <p:spPr>
          <a:xfrm>
            <a:off x="179512" y="133698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9512" y="1556792"/>
            <a:ext cx="8219109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Lorem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ipsum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valerum</a:t>
            </a:r>
            <a:endParaRPr lang="en-US" sz="2800" b="0" i="0" baseline="0" dirty="0" smtClean="0">
              <a:solidFill>
                <a:srgbClr val="4C4D50"/>
              </a:solidFill>
              <a:latin typeface="Helvetica Neue"/>
              <a:cs typeface="Helvetica Neue"/>
            </a:endParaRPr>
          </a:p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Donec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rhoncus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eros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in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nulla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dapibus</a:t>
            </a:r>
            <a:endParaRPr lang="en-US" sz="2800" b="0" i="0" baseline="0" dirty="0" smtClean="0">
              <a:solidFill>
                <a:srgbClr val="4C4D50"/>
              </a:solidFill>
              <a:latin typeface="Helvetica Neue"/>
              <a:cs typeface="Helvetica Neue"/>
            </a:endParaRPr>
          </a:p>
          <a:p>
            <a:pPr marL="457200" indent="-457200">
              <a:spcAft>
                <a:spcPts val="1800"/>
              </a:spcAft>
              <a:buClr>
                <a:srgbClr val="43ACDA"/>
              </a:buClr>
              <a:buFont typeface="Lucida Grande"/>
              <a:buChar char="+"/>
            </a:pP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Nam et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velit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ac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lectus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iaculis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sollicitudin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. In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rutrum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massa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vel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nisi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luctus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 </a:t>
            </a:r>
            <a:r>
              <a:rPr lang="en-US" sz="2800" b="0" i="0" baseline="0" dirty="0" err="1" smtClean="0">
                <a:solidFill>
                  <a:srgbClr val="4C4D50"/>
                </a:solidFill>
                <a:latin typeface="Helvetica Neue"/>
                <a:cs typeface="Helvetica Neue"/>
              </a:rPr>
              <a:t>consequat</a:t>
            </a:r>
            <a:r>
              <a:rPr lang="en-US" sz="2800" b="0" i="0" baseline="0" dirty="0" smtClean="0">
                <a:solidFill>
                  <a:srgbClr val="4C4D50"/>
                </a:solidFill>
                <a:latin typeface="Helvetica Neue"/>
                <a:cs typeface="Helvetica Neue"/>
              </a:rPr>
              <a:t>. </a:t>
            </a:r>
          </a:p>
          <a:p>
            <a:endParaRPr lang="en-US" sz="2800" b="0" i="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1787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8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fographic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329320" y="321693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265149"/>
            <a:ext cx="1720109" cy="440607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3886200" y="1267520"/>
            <a:ext cx="4430588" cy="489676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C4D50"/>
                </a:solidFill>
                <a:latin typeface="Helvetica Neue"/>
                <a:cs typeface="Helvetica Neue"/>
              </a:defRPr>
            </a:lvl1pPr>
          </a:lstStyle>
          <a:p>
            <a:endParaRPr lang="en-US" dirty="0"/>
          </a:p>
        </p:txBody>
      </p:sp>
      <p:sp>
        <p:nvSpPr>
          <p:cNvPr id="14" name="Content Placeholder 20"/>
          <p:cNvSpPr>
            <a:spLocks noGrp="1"/>
          </p:cNvSpPr>
          <p:nvPr>
            <p:ph sz="quarter" idx="12" hasCustomPrompt="1"/>
          </p:nvPr>
        </p:nvSpPr>
        <p:spPr>
          <a:xfrm>
            <a:off x="329320" y="1268760"/>
            <a:ext cx="2446932" cy="183557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1pPr>
            <a:lvl2pPr marL="457200" indent="0" algn="r">
              <a:buNone/>
              <a:defRPr sz="1600" b="0" i="0">
                <a:solidFill>
                  <a:srgbClr val="4C4D50"/>
                </a:solidFill>
                <a:latin typeface="Helvetica Neue"/>
                <a:cs typeface="Helvetica Neue"/>
              </a:defRPr>
            </a:lvl2pPr>
            <a:lvl3pPr marL="914400" indent="0" algn="r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CA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6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639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2" r:id="rId2"/>
    <p:sldLayoutId id="2147483780" r:id="rId3"/>
    <p:sldLayoutId id="2147483781" r:id="rId4"/>
    <p:sldLayoutId id="2147483783" r:id="rId5"/>
    <p:sldLayoutId id="2147483784" r:id="rId6"/>
    <p:sldLayoutId id="214748378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29320" y="1023035"/>
            <a:ext cx="8300916" cy="2287206"/>
          </a:xfrm>
        </p:spPr>
        <p:txBody>
          <a:bodyPr/>
          <a:lstStyle/>
          <a:p>
            <a:pPr>
              <a:buClr>
                <a:srgbClr val="43ACDA"/>
              </a:buClr>
            </a:pPr>
            <a:r>
              <a:rPr lang="en-US" sz="2200" b="1" dirty="0" smtClean="0">
                <a:solidFill>
                  <a:srgbClr val="4C4D50"/>
                </a:solidFill>
              </a:rPr>
              <a:t>“Policy Update IGO/INGO PDP”</a:t>
            </a:r>
            <a:br>
              <a:rPr lang="en-US" sz="2200" b="1" dirty="0" smtClean="0">
                <a:solidFill>
                  <a:srgbClr val="4C4D50"/>
                </a:solidFill>
              </a:rPr>
            </a:br>
            <a:r>
              <a:rPr lang="en-US" sz="1400" dirty="0" smtClean="0">
                <a:solidFill>
                  <a:srgbClr val="4C4D50"/>
                </a:solidFill>
              </a:rPr>
              <a:t>11.00 – 12.30 on Wednesday, 17 July in Hall 6</a:t>
            </a:r>
          </a:p>
          <a:p>
            <a:pPr>
              <a:buClr>
                <a:srgbClr val="43ACDA"/>
              </a:buClr>
            </a:pPr>
            <a:r>
              <a:rPr lang="en-US" dirty="0" smtClean="0">
                <a:solidFill>
                  <a:srgbClr val="4C4D50"/>
                </a:solidFill>
              </a:rPr>
              <a:t>This session has two goals:</a:t>
            </a:r>
          </a:p>
          <a:p>
            <a:pPr marL="457200" indent="-457200">
              <a:buClr>
                <a:srgbClr val="43ACDA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4C4D50"/>
                </a:solidFill>
              </a:rPr>
              <a:t>Raise awareness of why this issue is important and provide transparency on WG deliberations/contrasting positions to date</a:t>
            </a:r>
          </a:p>
          <a:p>
            <a:pPr marL="457200" indent="-457200">
              <a:buClr>
                <a:srgbClr val="43ACDA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4C4D50"/>
                </a:solidFill>
              </a:rPr>
              <a:t>Facilitate an interactive discussion and solicit new ideas from the community on key outstanding issues to help guide WG moving forward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5976664" cy="440307"/>
          </a:xfrm>
        </p:spPr>
        <p:txBody>
          <a:bodyPr/>
          <a:lstStyle/>
          <a:p>
            <a:r>
              <a:rPr lang="en-US" b="1" cap="all" dirty="0" smtClean="0">
                <a:latin typeface="Helvetica Neue"/>
                <a:cs typeface="Helvetica Neue"/>
              </a:rPr>
              <a:t>OVERVIEW</a:t>
            </a:r>
            <a:endParaRPr lang="en-US" b="1" cap="all" dirty="0">
              <a:latin typeface="Helvetica Neue"/>
              <a:cs typeface="Helvetica Neue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85151"/>
              </p:ext>
            </p:extLst>
          </p:nvPr>
        </p:nvGraphicFramePr>
        <p:xfrm>
          <a:off x="388256" y="3682284"/>
          <a:ext cx="8480843" cy="3008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565"/>
                <a:gridCol w="7312278"/>
              </a:tblGrid>
              <a:tr h="320699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Helvetica Neue"/>
                          <a:cs typeface="Helvetica Neue"/>
                        </a:rPr>
                        <a:t>Time</a:t>
                      </a:r>
                      <a:endParaRPr lang="en-US" sz="15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Helvetica Neue"/>
                          <a:cs typeface="Helvetica Neue"/>
                        </a:rPr>
                        <a:t>Activity</a:t>
                      </a:r>
                      <a:endParaRPr lang="en-US" sz="15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20699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Helvetica Neue"/>
                          <a:cs typeface="Helvetica Neue"/>
                        </a:rPr>
                        <a:t>:05 min</a:t>
                      </a:r>
                      <a:endParaRPr lang="en-US" sz="1500" dirty="0"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43ACDA"/>
                        </a:buClr>
                        <a:buFont typeface="Arial"/>
                        <a:buNone/>
                      </a:pPr>
                      <a:r>
                        <a:rPr lang="en-US" sz="15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Welcome/introductions</a:t>
                      </a:r>
                    </a:p>
                  </a:txBody>
                  <a:tcPr anchor="ctr"/>
                </a:tc>
              </a:tr>
              <a:tr h="320699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Helvetica Neue"/>
                          <a:cs typeface="Helvetica Neue"/>
                        </a:rPr>
                        <a:t>:15 min</a:t>
                      </a:r>
                      <a:endParaRPr lang="en-US" sz="1500" dirty="0"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43ACDA"/>
                        </a:buClr>
                        <a:buFont typeface="Arial"/>
                        <a:buNone/>
                      </a:pPr>
                      <a:r>
                        <a:rPr lang="en-US" sz="15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Description of activities/goals</a:t>
                      </a:r>
                      <a:r>
                        <a:rPr lang="en-US" sz="15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&amp; presentation of topics and associated propositions</a:t>
                      </a:r>
                      <a:endParaRPr lang="en-US" sz="15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</a:tr>
              <a:tr h="4037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Helvetica Neue"/>
                          <a:cs typeface="Helvetica Neue"/>
                        </a:rPr>
                        <a:t>:12</a:t>
                      </a:r>
                      <a:r>
                        <a:rPr lang="en-US" sz="1500" baseline="0" dirty="0" smtClean="0">
                          <a:latin typeface="Helvetica Neue"/>
                          <a:cs typeface="Helvetica Neue"/>
                        </a:rPr>
                        <a:t> min</a:t>
                      </a:r>
                      <a:endParaRPr lang="en-US" sz="1500" dirty="0"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Gallery walk input</a:t>
                      </a:r>
                      <a:r>
                        <a:rPr lang="en-US" sz="15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time #1, then rotate</a:t>
                      </a:r>
                      <a:endParaRPr lang="en-US" sz="15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</a:tr>
              <a:tr h="4037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Helvetica Neue"/>
                          <a:cs typeface="Helvetica Neue"/>
                        </a:rPr>
                        <a:t>:12</a:t>
                      </a:r>
                      <a:r>
                        <a:rPr lang="en-US" sz="1500" baseline="0" dirty="0" smtClean="0">
                          <a:latin typeface="Helvetica Neue"/>
                          <a:cs typeface="Helvetica Neue"/>
                        </a:rPr>
                        <a:t> min</a:t>
                      </a:r>
                      <a:endParaRPr lang="en-US" sz="1500" dirty="0"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Gallery walk input</a:t>
                      </a:r>
                      <a:r>
                        <a:rPr lang="en-US" sz="15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time #2, then rotate</a:t>
                      </a:r>
                      <a:endParaRPr lang="en-US" sz="15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</a:tr>
              <a:tr h="4037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Helvetica Neue"/>
                          <a:cs typeface="Helvetica Neue"/>
                        </a:rPr>
                        <a:t>:12</a:t>
                      </a:r>
                      <a:r>
                        <a:rPr lang="en-US" sz="1500" baseline="0" dirty="0" smtClean="0">
                          <a:latin typeface="Helvetica Neue"/>
                          <a:cs typeface="Helvetica Neue"/>
                        </a:rPr>
                        <a:t> min</a:t>
                      </a:r>
                      <a:endParaRPr lang="en-US" sz="1500" dirty="0"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Gallery walk input</a:t>
                      </a:r>
                      <a:r>
                        <a:rPr lang="en-US" sz="15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time #3, then rotate</a:t>
                      </a:r>
                      <a:endParaRPr lang="en-US" sz="15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</a:tr>
              <a:tr h="4037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Helvetica Neue"/>
                          <a:cs typeface="Helvetica Neue"/>
                        </a:rPr>
                        <a:t>:12</a:t>
                      </a:r>
                      <a:r>
                        <a:rPr lang="en-US" sz="1500" baseline="0" dirty="0" smtClean="0">
                          <a:latin typeface="Helvetica Neue"/>
                          <a:cs typeface="Helvetica Neue"/>
                        </a:rPr>
                        <a:t> min</a:t>
                      </a:r>
                      <a:endParaRPr lang="en-US" sz="1500" dirty="0"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Gallery walk input</a:t>
                      </a:r>
                      <a:r>
                        <a:rPr lang="en-US" sz="15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time #4, then return to seats</a:t>
                      </a:r>
                      <a:endParaRPr lang="en-US" sz="15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</a:tr>
              <a:tr h="431634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Helvetica Neue"/>
                          <a:cs typeface="Helvetica Neue"/>
                        </a:rPr>
                        <a:t>:20 min</a:t>
                      </a:r>
                      <a:endParaRPr lang="en-US" sz="1500" dirty="0"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Readout of key</a:t>
                      </a:r>
                      <a:r>
                        <a:rPr lang="en-US" sz="15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ideas generated at each position (~5 min / topic)</a:t>
                      </a:r>
                      <a:endParaRPr lang="en-US" sz="15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2"/>
          </p:nvPr>
        </p:nvSpPr>
        <p:spPr>
          <a:xfrm>
            <a:off x="329320" y="3286171"/>
            <a:ext cx="1219417" cy="445500"/>
          </a:xfrm>
        </p:spPr>
        <p:txBody>
          <a:bodyPr/>
          <a:lstStyle/>
          <a:p>
            <a:pPr>
              <a:buClr>
                <a:srgbClr val="43ACDA"/>
              </a:buClr>
            </a:pPr>
            <a:r>
              <a:rPr lang="en-US" b="1" dirty="0" smtClean="0">
                <a:solidFill>
                  <a:srgbClr val="4C4D50"/>
                </a:solidFill>
              </a:rPr>
              <a:t>Agenda</a:t>
            </a:r>
          </a:p>
          <a:p>
            <a:pPr>
              <a:buClr>
                <a:srgbClr val="43ACDA"/>
              </a:buClr>
            </a:pPr>
            <a:endParaRPr lang="en-US" b="1" dirty="0" smtClean="0">
              <a:solidFill>
                <a:srgbClr val="4C4D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9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25729" y="4012142"/>
            <a:ext cx="7660746" cy="2578347"/>
            <a:chOff x="415729" y="3412090"/>
            <a:chExt cx="7660746" cy="2578347"/>
          </a:xfrm>
        </p:grpSpPr>
        <p:pic>
          <p:nvPicPr>
            <p:cNvPr id="8" name="Picture 7" descr="Instructions 5Yr.jpg"/>
            <p:cNvPicPr>
              <a:picLocks noChangeAspect="1"/>
            </p:cNvPicPr>
            <p:nvPr/>
          </p:nvPicPr>
          <p:blipFill rotWithShape="1">
            <a:blip r:embed="rId3"/>
            <a:srcRect b="47000"/>
            <a:stretch/>
          </p:blipFill>
          <p:spPr>
            <a:xfrm>
              <a:off x="415729" y="3412090"/>
              <a:ext cx="7660746" cy="2538343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700101" y="4890357"/>
              <a:ext cx="2450067" cy="11000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29317" y="1033367"/>
            <a:ext cx="4430813" cy="2486890"/>
          </a:xfrm>
        </p:spPr>
        <p:txBody>
          <a:bodyPr/>
          <a:lstStyle/>
          <a:p>
            <a:pPr>
              <a:buClr>
                <a:srgbClr val="43ACDA"/>
              </a:buClr>
            </a:pPr>
            <a:r>
              <a:rPr lang="en-US" sz="1600" dirty="0" smtClean="0">
                <a:solidFill>
                  <a:srgbClr val="4C4D50"/>
                </a:solidFill>
              </a:rPr>
              <a:t>In our Gallery Walk exercise, participants will cycle through each of </a:t>
            </a:r>
            <a:r>
              <a:rPr lang="en-US" sz="1600" b="1" dirty="0" smtClean="0">
                <a:solidFill>
                  <a:srgbClr val="4C4D50"/>
                </a:solidFill>
              </a:rPr>
              <a:t>four locations </a:t>
            </a:r>
            <a:r>
              <a:rPr lang="en-US" sz="1600" dirty="0" smtClean="0">
                <a:solidFill>
                  <a:srgbClr val="4C4D50"/>
                </a:solidFill>
              </a:rPr>
              <a:t>in the room spending :12 minutes at each to discuss and provide their input on a topic there.</a:t>
            </a:r>
          </a:p>
          <a:p>
            <a:pPr>
              <a:buClr>
                <a:srgbClr val="43ACDA"/>
              </a:buClr>
            </a:pPr>
            <a:r>
              <a:rPr lang="en-US" sz="1600" dirty="0" smtClean="0">
                <a:solidFill>
                  <a:srgbClr val="4C4D50"/>
                </a:solidFill>
              </a:rPr>
              <a:t>While participants will move, each location will be “staffed” by two people throughout:</a:t>
            </a:r>
          </a:p>
          <a:p>
            <a:pPr marL="285750" indent="-285750">
              <a:buClr>
                <a:srgbClr val="43ACDA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4C4D50"/>
                </a:solidFill>
              </a:rPr>
              <a:t>A subject matter expert for that topic to prompt and answer questions</a:t>
            </a:r>
          </a:p>
          <a:p>
            <a:pPr marL="285750" indent="-285750">
              <a:buClr>
                <a:srgbClr val="43ACDA"/>
              </a:buClr>
              <a:buFont typeface="Arial"/>
              <a:buChar char="•"/>
            </a:pPr>
            <a:r>
              <a:rPr lang="en-US" sz="1600" dirty="0" smtClean="0">
                <a:solidFill>
                  <a:srgbClr val="4C4D50"/>
                </a:solidFill>
              </a:rPr>
              <a:t>A facilitator to help prompt input and ensure collection of ideas</a:t>
            </a:r>
          </a:p>
          <a:p>
            <a:pPr>
              <a:buClr>
                <a:srgbClr val="43ACDA"/>
              </a:buClr>
            </a:pPr>
            <a:endParaRPr lang="en-US" sz="1600" i="1" dirty="0">
              <a:solidFill>
                <a:srgbClr val="4C4D5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5976664" cy="440307"/>
          </a:xfrm>
        </p:spPr>
        <p:txBody>
          <a:bodyPr/>
          <a:lstStyle/>
          <a:p>
            <a:r>
              <a:rPr lang="en-US" b="1" cap="all" dirty="0" smtClean="0">
                <a:latin typeface="Helvetica Neue"/>
                <a:cs typeface="Helvetica Neue"/>
              </a:rPr>
              <a:t>THE EXERCISE</a:t>
            </a:r>
            <a:endParaRPr lang="en-US" b="1" cap="all" dirty="0">
              <a:latin typeface="Helvetica Neue"/>
              <a:cs typeface="Helvetica Neue"/>
            </a:endParaRPr>
          </a:p>
        </p:txBody>
      </p:sp>
      <p:pic>
        <p:nvPicPr>
          <p:cNvPr id="5" name="Picture 4" descr="Room - 7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6"/>
          <a:stretch/>
        </p:blipFill>
        <p:spPr>
          <a:xfrm>
            <a:off x="4811409" y="1134715"/>
            <a:ext cx="4140290" cy="2495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0005" y="4620345"/>
            <a:ext cx="89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Topic A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82449" y="3992688"/>
            <a:ext cx="88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Topic B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82551" y="3992688"/>
            <a:ext cx="8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Topic C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52598" y="4622726"/>
            <a:ext cx="89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Topic D</a:t>
            </a:r>
            <a:endParaRPr lang="en-US" b="1" dirty="0"/>
          </a:p>
        </p:txBody>
      </p:sp>
      <p:sp>
        <p:nvSpPr>
          <p:cNvPr id="29" name="Right Arrow 28"/>
          <p:cNvSpPr/>
          <p:nvPr/>
        </p:nvSpPr>
        <p:spPr>
          <a:xfrm rot="19184924">
            <a:off x="2540070" y="5510403"/>
            <a:ext cx="540014" cy="23001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 rot="2700000">
            <a:off x="5932557" y="5532796"/>
            <a:ext cx="540014" cy="23001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4330118" y="5140377"/>
            <a:ext cx="314800" cy="24479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flipH="1">
            <a:off x="2900081" y="5910434"/>
            <a:ext cx="3220088" cy="284801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7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19" y="321693"/>
            <a:ext cx="6727769" cy="440307"/>
          </a:xfrm>
        </p:spPr>
        <p:txBody>
          <a:bodyPr/>
          <a:lstStyle/>
          <a:p>
            <a:r>
              <a:rPr lang="en-US" b="1" dirty="0" smtClean="0">
                <a:latin typeface="Helvetica Neue"/>
                <a:cs typeface="Helvetica Neue"/>
              </a:rPr>
              <a:t>TOPIC A</a:t>
            </a:r>
            <a:endParaRPr lang="en-US" sz="2000" b="1" dirty="0">
              <a:latin typeface="Helvetica Neue"/>
              <a:cs typeface="Helvetica Neue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2"/>
          </p:nvPr>
        </p:nvSpPr>
        <p:spPr>
          <a:xfrm>
            <a:off x="329320" y="1023034"/>
            <a:ext cx="8102676" cy="900708"/>
          </a:xfrm>
        </p:spPr>
        <p:txBody>
          <a:bodyPr/>
          <a:lstStyle/>
          <a:p>
            <a:r>
              <a:rPr lang="en-US" sz="2600" i="1" dirty="0">
                <a:solidFill>
                  <a:schemeClr val="accent1">
                    <a:lumMod val="75000"/>
                  </a:schemeClr>
                </a:solidFill>
              </a:rPr>
              <a:t>Should the identifiers of IGOs &amp; INGOs be protected at the top and/or second level?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dirty="0">
              <a:solidFill>
                <a:srgbClr val="4C4D5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267920"/>
              </p:ext>
            </p:extLst>
          </p:nvPr>
        </p:nvGraphicFramePr>
        <p:xfrm>
          <a:off x="338101" y="2205850"/>
          <a:ext cx="7935149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9084"/>
                <a:gridCol w="57960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A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Protections should be provided to identifiers of qualifying INGOs</a:t>
                      </a:r>
                    </a:p>
                    <a:p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B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Protections should not be provided to INGOs other than the RCRC and IOC </a:t>
                      </a:r>
                    </a:p>
                    <a:p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C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Protections should be provided to identifiers of INGOs other than the RCRC &amp; IOC</a:t>
                      </a:r>
                    </a:p>
                    <a:p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D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Protections should not be provided to any IGOs or INGOs</a:t>
                      </a:r>
                    </a:p>
                    <a:p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sz="quarter" idx="12"/>
          </p:nvPr>
        </p:nvSpPr>
        <p:spPr>
          <a:xfrm>
            <a:off x="322317" y="6125394"/>
            <a:ext cx="8102676" cy="570357"/>
          </a:xfrm>
        </p:spPr>
        <p:txBody>
          <a:bodyPr/>
          <a:lstStyle/>
          <a:p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Other ideas or suggestions?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0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19" y="321693"/>
            <a:ext cx="6727769" cy="440307"/>
          </a:xfrm>
        </p:spPr>
        <p:txBody>
          <a:bodyPr/>
          <a:lstStyle/>
          <a:p>
            <a:r>
              <a:rPr lang="en-US" b="1" dirty="0" smtClean="0">
                <a:latin typeface="Helvetica Neue"/>
                <a:cs typeface="Helvetica Neue"/>
              </a:rPr>
              <a:t>TOPIC B</a:t>
            </a:r>
            <a:endParaRPr lang="en-US" sz="2000" b="1" dirty="0">
              <a:latin typeface="Helvetica Neue"/>
              <a:cs typeface="Helvetica Neue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2"/>
          </p:nvPr>
        </p:nvSpPr>
        <p:spPr>
          <a:xfrm>
            <a:off x="329320" y="1023034"/>
            <a:ext cx="8317444" cy="1778532"/>
          </a:xfrm>
        </p:spPr>
        <p:txBody>
          <a:bodyPr/>
          <a:lstStyle/>
          <a:p>
            <a:r>
              <a:rPr lang="en-US" sz="2600" i="1" dirty="0" smtClean="0">
                <a:solidFill>
                  <a:srgbClr val="376092"/>
                </a:solidFill>
              </a:rPr>
              <a:t>If </a:t>
            </a:r>
            <a:r>
              <a:rPr lang="en-US" sz="2600" i="1" dirty="0">
                <a:solidFill>
                  <a:srgbClr val="376092"/>
                </a:solidFill>
              </a:rPr>
              <a:t>protections are provided through a Reserved Names List, should there be an exception process to allow the relevant organization and/or a legitimate right holder to register the identifier at the top and/or second </a:t>
            </a:r>
            <a:r>
              <a:rPr lang="en-US" sz="2600" i="1" dirty="0" smtClean="0">
                <a:solidFill>
                  <a:srgbClr val="376092"/>
                </a:solidFill>
              </a:rPr>
              <a:t>level?</a:t>
            </a:r>
            <a:endParaRPr lang="en-US" sz="2600" dirty="0">
              <a:solidFill>
                <a:srgbClr val="376092"/>
              </a:solidFill>
            </a:endParaRPr>
          </a:p>
          <a:p>
            <a:endParaRPr lang="en-US" sz="2000" dirty="0">
              <a:solidFill>
                <a:srgbClr val="4C4D5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433804"/>
              </p:ext>
            </p:extLst>
          </p:nvPr>
        </p:nvGraphicFramePr>
        <p:xfrm>
          <a:off x="338101" y="3055662"/>
          <a:ext cx="7935149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9084"/>
                <a:gridCol w="57960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A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Exception Option #1</a:t>
                      </a:r>
                    </a:p>
                    <a:p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B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Exception Option #2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C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No exception</a:t>
                      </a:r>
                      <a:r>
                        <a:rPr lang="en-US" sz="20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procedures </a:t>
                      </a:r>
                      <a:endParaRPr lang="en-US" sz="20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  <a:p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sz="quarter" idx="12"/>
          </p:nvPr>
        </p:nvSpPr>
        <p:spPr>
          <a:xfrm>
            <a:off x="322317" y="5154190"/>
            <a:ext cx="8102676" cy="570357"/>
          </a:xfrm>
        </p:spPr>
        <p:txBody>
          <a:bodyPr/>
          <a:lstStyle/>
          <a:p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Other ideas or suggestions?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9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19" y="321693"/>
            <a:ext cx="6727769" cy="440307"/>
          </a:xfrm>
        </p:spPr>
        <p:txBody>
          <a:bodyPr/>
          <a:lstStyle/>
          <a:p>
            <a:r>
              <a:rPr lang="en-US" b="1" dirty="0" smtClean="0">
                <a:latin typeface="Helvetica Neue"/>
                <a:cs typeface="Helvetica Neue"/>
              </a:rPr>
              <a:t>TOPIC C</a:t>
            </a:r>
            <a:endParaRPr lang="en-US" sz="2000" b="1" dirty="0">
              <a:latin typeface="Helvetica Neue"/>
              <a:cs typeface="Helvetica Neue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2"/>
          </p:nvPr>
        </p:nvSpPr>
        <p:spPr>
          <a:xfrm>
            <a:off x="329320" y="1023034"/>
            <a:ext cx="8102676" cy="900708"/>
          </a:xfrm>
        </p:spPr>
        <p:txBody>
          <a:bodyPr/>
          <a:lstStyle/>
          <a:p>
            <a:r>
              <a:rPr lang="en-US" sz="2600" i="1" dirty="0">
                <a:solidFill>
                  <a:srgbClr val="376092"/>
                </a:solidFill>
              </a:rPr>
              <a:t>Should organization acronyms be protected at the top and/or second level</a:t>
            </a:r>
            <a:r>
              <a:rPr lang="en-US" sz="2600" dirty="0">
                <a:solidFill>
                  <a:srgbClr val="376092"/>
                </a:solidFill>
              </a:rPr>
              <a:t>?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995301"/>
              </p:ext>
            </p:extLst>
          </p:nvPr>
        </p:nvGraphicFramePr>
        <p:xfrm>
          <a:off x="338100" y="2205850"/>
          <a:ext cx="8299325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664"/>
                <a:gridCol w="63216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A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Protection</a:t>
                      </a:r>
                      <a:r>
                        <a:rPr lang="en-US" sz="20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from registration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B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rgbClr val="4C4D50"/>
                          </a:solidFill>
                          <a:effectLst/>
                          <a:latin typeface="Helvetica Neue"/>
                          <a:ea typeface="+mn-ea"/>
                          <a:cs typeface="Helvetica Neue"/>
                        </a:rPr>
                        <a:t>Use of a Clearinghouse Model and/or existing RPMs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effectLst/>
                          <a:latin typeface="Helvetica Neue"/>
                          <a:cs typeface="Helvetica Neue"/>
                        </a:rPr>
                        <a:t> </a:t>
                      </a:r>
                      <a:endParaRPr lang="en-US" sz="20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C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No protections</a:t>
                      </a:r>
                    </a:p>
                    <a:p>
                      <a:endParaRPr lang="en-US" sz="2000" dirty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sz="quarter" idx="12"/>
          </p:nvPr>
        </p:nvSpPr>
        <p:spPr>
          <a:xfrm>
            <a:off x="322317" y="4267024"/>
            <a:ext cx="8102676" cy="570357"/>
          </a:xfrm>
        </p:spPr>
        <p:txBody>
          <a:bodyPr/>
          <a:lstStyle/>
          <a:p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Other ideas or suggestions?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57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19" y="321693"/>
            <a:ext cx="6727769" cy="440307"/>
          </a:xfrm>
        </p:spPr>
        <p:txBody>
          <a:bodyPr/>
          <a:lstStyle/>
          <a:p>
            <a:r>
              <a:rPr lang="en-US" b="1" dirty="0" smtClean="0">
                <a:latin typeface="Helvetica Neue"/>
                <a:cs typeface="Helvetica Neue"/>
              </a:rPr>
              <a:t>TOPIC D</a:t>
            </a:r>
            <a:endParaRPr lang="en-US" sz="2000" b="1" dirty="0">
              <a:latin typeface="Helvetica Neue"/>
              <a:cs typeface="Helvetica Neue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2"/>
          </p:nvPr>
        </p:nvSpPr>
        <p:spPr>
          <a:xfrm>
            <a:off x="329320" y="1023033"/>
            <a:ext cx="8102676" cy="1433005"/>
          </a:xfrm>
        </p:spPr>
        <p:txBody>
          <a:bodyPr/>
          <a:lstStyle/>
          <a:p>
            <a:r>
              <a:rPr lang="en-US" sz="2600" i="1" dirty="0">
                <a:solidFill>
                  <a:schemeClr val="accent1">
                    <a:lumMod val="75000"/>
                  </a:schemeClr>
                </a:solidFill>
              </a:rPr>
              <a:t>What should be the objective set of criteria to determine whether an organization should receive special protections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dirty="0">
              <a:solidFill>
                <a:srgbClr val="4C4D5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916306"/>
              </p:ext>
            </p:extLst>
          </p:nvPr>
        </p:nvGraphicFramePr>
        <p:xfrm>
          <a:off x="328763" y="2672773"/>
          <a:ext cx="7935149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9084"/>
                <a:gridCol w="57960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A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Matrix</a:t>
                      </a:r>
                      <a:r>
                        <a:rPr lang="en-US" sz="20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Recommendation #1 – RCRC/IOC</a:t>
                      </a:r>
                      <a:endParaRPr lang="en-US" sz="20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  <a:p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B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Matrix</a:t>
                      </a:r>
                      <a:r>
                        <a:rPr lang="en-US" sz="20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Recommendation #2 – IGOs</a:t>
                      </a:r>
                      <a:endParaRPr lang="en-US" sz="20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  <a:p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Proposition C</a:t>
                      </a:r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Matrix</a:t>
                      </a:r>
                      <a:r>
                        <a:rPr lang="en-US" sz="2000" baseline="0" dirty="0" smtClean="0">
                          <a:solidFill>
                            <a:srgbClr val="4C4D50"/>
                          </a:solidFill>
                          <a:latin typeface="Helvetica Neue"/>
                          <a:cs typeface="Helvetica Neue"/>
                        </a:rPr>
                        <a:t> Recommendation #3 – INGOs</a:t>
                      </a:r>
                      <a:endParaRPr lang="en-US" sz="2000" dirty="0" smtClean="0">
                        <a:solidFill>
                          <a:srgbClr val="4C4D50"/>
                        </a:solidFill>
                        <a:latin typeface="Helvetica Neue"/>
                        <a:cs typeface="Helvetica Neue"/>
                      </a:endParaRPr>
                    </a:p>
                    <a:p>
                      <a:endParaRPr lang="en-US" sz="2000" dirty="0">
                        <a:latin typeface="Helvetica Neue"/>
                        <a:cs typeface="Helvetica Neue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sz="quarter" idx="12"/>
          </p:nvPr>
        </p:nvSpPr>
        <p:spPr>
          <a:xfrm>
            <a:off x="322317" y="4761965"/>
            <a:ext cx="8102676" cy="570357"/>
          </a:xfrm>
        </p:spPr>
        <p:txBody>
          <a:bodyPr/>
          <a:lstStyle/>
          <a:p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</a:rPr>
              <a:t>Other ideas or suggestions?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57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19" y="321693"/>
            <a:ext cx="6727769" cy="440307"/>
          </a:xfrm>
        </p:spPr>
        <p:txBody>
          <a:bodyPr/>
          <a:lstStyle/>
          <a:p>
            <a:r>
              <a:rPr lang="en-US" b="1" dirty="0" smtClean="0">
                <a:latin typeface="Helvetica Neue"/>
                <a:cs typeface="Helvetica Neue"/>
              </a:rPr>
              <a:t>OUTPUTS</a:t>
            </a:r>
            <a:endParaRPr lang="en-US" sz="2000" b="1" dirty="0">
              <a:latin typeface="Helvetica Neue"/>
              <a:cs typeface="Helvetica Neue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2"/>
          </p:nvPr>
        </p:nvSpPr>
        <p:spPr>
          <a:xfrm>
            <a:off x="329320" y="1023035"/>
            <a:ext cx="5890850" cy="2287206"/>
          </a:xfrm>
        </p:spPr>
        <p:txBody>
          <a:bodyPr/>
          <a:lstStyle/>
          <a:p>
            <a:pPr marL="342900" indent="-342900">
              <a:buClr>
                <a:srgbClr val="43ACDA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4C4D50"/>
                </a:solidFill>
              </a:rPr>
              <a:t>XPLANE to provide high-resolution photos of notes collected as a digital archive</a:t>
            </a:r>
          </a:p>
          <a:p>
            <a:pPr marL="342900" indent="-342900">
              <a:buClr>
                <a:srgbClr val="43ACDA"/>
              </a:buClr>
              <a:buFont typeface="Arial"/>
              <a:buChar char="•"/>
            </a:pPr>
            <a:endParaRPr lang="en-US" sz="2000" dirty="0">
              <a:solidFill>
                <a:srgbClr val="4C4D50"/>
              </a:solidFill>
            </a:endParaRPr>
          </a:p>
          <a:p>
            <a:pPr marL="342900" indent="-342900">
              <a:buClr>
                <a:srgbClr val="43ACDA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4C4D50"/>
                </a:solidFill>
              </a:rPr>
              <a:t>ICANN to take the physical feedback (posters)</a:t>
            </a:r>
          </a:p>
          <a:p>
            <a:pPr marL="342900" indent="-342900">
              <a:buClr>
                <a:srgbClr val="43ACDA"/>
              </a:buClr>
              <a:buFont typeface="Arial"/>
              <a:buChar char="•"/>
            </a:pPr>
            <a:r>
              <a:rPr lang="en-US" sz="2000" dirty="0" smtClean="0">
                <a:solidFill>
                  <a:srgbClr val="4C4D50"/>
                </a:solidFill>
              </a:rPr>
              <a:t>ICANN option to provide write-up of the feedback collected to the community</a:t>
            </a:r>
          </a:p>
        </p:txBody>
      </p:sp>
      <p:pic>
        <p:nvPicPr>
          <p:cNvPr id="13" name="Picture 12" descr="Lightning:XPLANE:Clients:ICANN:Culture Change Initiative - Phase 2:Pasadena:Session Capture:Photos:selects cropped optimized:STRATEGY - Role Clarity for ICAN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55" y="1170454"/>
            <a:ext cx="2519532" cy="35645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200173" y="4705050"/>
            <a:ext cx="270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Example poster of feedback collected on a topic from an earlier ICANN workshop.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877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CANN_N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6118</TotalTime>
  <Words>482</Words>
  <Application>Microsoft Macintosh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ICANN_New_Template</vt:lpstr>
      <vt:lpstr>OVERVIEW</vt:lpstr>
      <vt:lpstr>THE EXERCISE</vt:lpstr>
      <vt:lpstr>TOPIC A</vt:lpstr>
      <vt:lpstr>TOPIC B</vt:lpstr>
      <vt:lpstr>TOPIC C</vt:lpstr>
      <vt:lpstr>TOPIC D</vt:lpstr>
      <vt:lpstr>OUTPUTS</vt:lpstr>
    </vt:vector>
  </TitlesOfParts>
  <Manager>Jim Trengrove</Manager>
  <Company>Internet Corporation for Assigned Names &amp; Numbers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ICANN &amp; Internet Ecosystem</dc:title>
  <dc:subject>Internet Governance</dc:subject>
  <dc:creator>Lynn Lipinski</dc:creator>
  <cp:keywords>ICANN internet governance </cp:keywords>
  <dc:description/>
  <cp:lastModifiedBy>Dave King</cp:lastModifiedBy>
  <cp:revision>213</cp:revision>
  <cp:lastPrinted>2013-07-08T15:18:48Z</cp:lastPrinted>
  <dcterms:created xsi:type="dcterms:W3CDTF">2013-06-06T14:49:24Z</dcterms:created>
  <dcterms:modified xsi:type="dcterms:W3CDTF">2013-07-08T20:11:07Z</dcterms:modified>
  <cp:category/>
</cp:coreProperties>
</file>