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63" r:id="rId2"/>
    <p:sldId id="268" r:id="rId3"/>
    <p:sldId id="269" r:id="rId4"/>
    <p:sldId id="260" r:id="rId5"/>
    <p:sldId id="266" r:id="rId6"/>
    <p:sldId id="259" r:id="rId7"/>
    <p:sldId id="264" r:id="rId8"/>
    <p:sldId id="261" r:id="rId9"/>
    <p:sldId id="262"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39" autoAdjust="0"/>
    <p:restoredTop sz="99879" autoAdjust="0"/>
  </p:normalViewPr>
  <p:slideViewPr>
    <p:cSldViewPr snapToGrid="0" snapToObjects="1">
      <p:cViewPr varScale="1">
        <p:scale>
          <a:sx n="136" d="100"/>
          <a:sy n="136" d="100"/>
        </p:scale>
        <p:origin x="-141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3EEBE9-17DD-8642-B1A2-209AB30031C0}" type="datetimeFigureOut">
              <a:rPr lang="en-US" smtClean="0"/>
              <a:t>9/10/12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12EF9E-F5EC-C74F-9F98-267376C44297}" type="slidenum">
              <a:rPr lang="en-US" smtClean="0"/>
              <a:t>‹#›</a:t>
            </a:fld>
            <a:endParaRPr lang="en-US"/>
          </a:p>
        </p:txBody>
      </p:sp>
    </p:spTree>
    <p:extLst>
      <p:ext uri="{BB962C8B-B14F-4D97-AF65-F5344CB8AC3E}">
        <p14:creationId xmlns:p14="http://schemas.microsoft.com/office/powerpoint/2010/main" val="168386505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12EF9E-F5EC-C74F-9F98-267376C44297}" type="slidenum">
              <a:rPr lang="en-US" smtClean="0"/>
              <a:t>7</a:t>
            </a:fld>
            <a:endParaRPr lang="en-US"/>
          </a:p>
        </p:txBody>
      </p:sp>
    </p:spTree>
    <p:extLst>
      <p:ext uri="{BB962C8B-B14F-4D97-AF65-F5344CB8AC3E}">
        <p14:creationId xmlns:p14="http://schemas.microsoft.com/office/powerpoint/2010/main" val="3636093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12EF9E-F5EC-C74F-9F98-267376C44297}" type="slidenum">
              <a:rPr lang="en-US" smtClean="0"/>
              <a:t>8</a:t>
            </a:fld>
            <a:endParaRPr lang="en-US"/>
          </a:p>
        </p:txBody>
      </p:sp>
    </p:spTree>
    <p:extLst>
      <p:ext uri="{BB962C8B-B14F-4D97-AF65-F5344CB8AC3E}">
        <p14:creationId xmlns:p14="http://schemas.microsoft.com/office/powerpoint/2010/main" val="3636093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12EF9E-F5EC-C74F-9F98-267376C44297}" type="slidenum">
              <a:rPr lang="en-US" smtClean="0"/>
              <a:t>9</a:t>
            </a:fld>
            <a:endParaRPr lang="en-US"/>
          </a:p>
        </p:txBody>
      </p:sp>
    </p:spTree>
    <p:extLst>
      <p:ext uri="{BB962C8B-B14F-4D97-AF65-F5344CB8AC3E}">
        <p14:creationId xmlns:p14="http://schemas.microsoft.com/office/powerpoint/2010/main" val="3636093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5076A0-DB71-F942-ABD6-D6D17885C60D}" type="datetimeFigureOut">
              <a:rPr lang="en-US" smtClean="0"/>
              <a:t>9/10/12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70239F-C852-2F40-8D66-0F8F6580DBAB}" type="slidenum">
              <a:rPr lang="en-US" smtClean="0"/>
              <a:t>‹#›</a:t>
            </a:fld>
            <a:endParaRPr lang="en-US"/>
          </a:p>
        </p:txBody>
      </p:sp>
    </p:spTree>
    <p:extLst>
      <p:ext uri="{BB962C8B-B14F-4D97-AF65-F5344CB8AC3E}">
        <p14:creationId xmlns:p14="http://schemas.microsoft.com/office/powerpoint/2010/main" val="3103744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5076A0-DB71-F942-ABD6-D6D17885C60D}" type="datetimeFigureOut">
              <a:rPr lang="en-US" smtClean="0"/>
              <a:t>9/10/12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70239F-C852-2F40-8D66-0F8F6580DBAB}" type="slidenum">
              <a:rPr lang="en-US" smtClean="0"/>
              <a:t>‹#›</a:t>
            </a:fld>
            <a:endParaRPr lang="en-US"/>
          </a:p>
        </p:txBody>
      </p:sp>
    </p:spTree>
    <p:extLst>
      <p:ext uri="{BB962C8B-B14F-4D97-AF65-F5344CB8AC3E}">
        <p14:creationId xmlns:p14="http://schemas.microsoft.com/office/powerpoint/2010/main" val="2260465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5076A0-DB71-F942-ABD6-D6D17885C60D}" type="datetimeFigureOut">
              <a:rPr lang="en-US" smtClean="0"/>
              <a:t>9/10/12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70239F-C852-2F40-8D66-0F8F6580DBAB}" type="slidenum">
              <a:rPr lang="en-US" smtClean="0"/>
              <a:t>‹#›</a:t>
            </a:fld>
            <a:endParaRPr lang="en-US"/>
          </a:p>
        </p:txBody>
      </p:sp>
    </p:spTree>
    <p:extLst>
      <p:ext uri="{BB962C8B-B14F-4D97-AF65-F5344CB8AC3E}">
        <p14:creationId xmlns:p14="http://schemas.microsoft.com/office/powerpoint/2010/main" val="1276497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5076A0-DB71-F942-ABD6-D6D17885C60D}" type="datetimeFigureOut">
              <a:rPr lang="en-US" smtClean="0"/>
              <a:t>9/10/12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70239F-C852-2F40-8D66-0F8F6580DBAB}" type="slidenum">
              <a:rPr lang="en-US" smtClean="0"/>
              <a:t>‹#›</a:t>
            </a:fld>
            <a:endParaRPr lang="en-US"/>
          </a:p>
        </p:txBody>
      </p:sp>
    </p:spTree>
    <p:extLst>
      <p:ext uri="{BB962C8B-B14F-4D97-AF65-F5344CB8AC3E}">
        <p14:creationId xmlns:p14="http://schemas.microsoft.com/office/powerpoint/2010/main" val="207981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5076A0-DB71-F942-ABD6-D6D17885C60D}" type="datetimeFigureOut">
              <a:rPr lang="en-US" smtClean="0"/>
              <a:t>9/10/12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70239F-C852-2F40-8D66-0F8F6580DBAB}" type="slidenum">
              <a:rPr lang="en-US" smtClean="0"/>
              <a:t>‹#›</a:t>
            </a:fld>
            <a:endParaRPr lang="en-US"/>
          </a:p>
        </p:txBody>
      </p:sp>
    </p:spTree>
    <p:extLst>
      <p:ext uri="{BB962C8B-B14F-4D97-AF65-F5344CB8AC3E}">
        <p14:creationId xmlns:p14="http://schemas.microsoft.com/office/powerpoint/2010/main" val="2990746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5076A0-DB71-F942-ABD6-D6D17885C60D}" type="datetimeFigureOut">
              <a:rPr lang="en-US" smtClean="0"/>
              <a:t>9/10/12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70239F-C852-2F40-8D66-0F8F6580DBAB}" type="slidenum">
              <a:rPr lang="en-US" smtClean="0"/>
              <a:t>‹#›</a:t>
            </a:fld>
            <a:endParaRPr lang="en-US"/>
          </a:p>
        </p:txBody>
      </p:sp>
    </p:spTree>
    <p:extLst>
      <p:ext uri="{BB962C8B-B14F-4D97-AF65-F5344CB8AC3E}">
        <p14:creationId xmlns:p14="http://schemas.microsoft.com/office/powerpoint/2010/main" val="1215379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5076A0-DB71-F942-ABD6-D6D17885C60D}" type="datetimeFigureOut">
              <a:rPr lang="en-US" smtClean="0"/>
              <a:t>9/10/12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70239F-C852-2F40-8D66-0F8F6580DBAB}" type="slidenum">
              <a:rPr lang="en-US" smtClean="0"/>
              <a:t>‹#›</a:t>
            </a:fld>
            <a:endParaRPr lang="en-US"/>
          </a:p>
        </p:txBody>
      </p:sp>
    </p:spTree>
    <p:extLst>
      <p:ext uri="{BB962C8B-B14F-4D97-AF65-F5344CB8AC3E}">
        <p14:creationId xmlns:p14="http://schemas.microsoft.com/office/powerpoint/2010/main" val="462631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5076A0-DB71-F942-ABD6-D6D17885C60D}" type="datetimeFigureOut">
              <a:rPr lang="en-US" smtClean="0"/>
              <a:t>9/10/12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70239F-C852-2F40-8D66-0F8F6580DBAB}" type="slidenum">
              <a:rPr lang="en-US" smtClean="0"/>
              <a:t>‹#›</a:t>
            </a:fld>
            <a:endParaRPr lang="en-US"/>
          </a:p>
        </p:txBody>
      </p:sp>
    </p:spTree>
    <p:extLst>
      <p:ext uri="{BB962C8B-B14F-4D97-AF65-F5344CB8AC3E}">
        <p14:creationId xmlns:p14="http://schemas.microsoft.com/office/powerpoint/2010/main" val="464634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5076A0-DB71-F942-ABD6-D6D17885C60D}" type="datetimeFigureOut">
              <a:rPr lang="en-US" smtClean="0"/>
              <a:t>9/10/12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70239F-C852-2F40-8D66-0F8F6580DBAB}" type="slidenum">
              <a:rPr lang="en-US" smtClean="0"/>
              <a:t>‹#›</a:t>
            </a:fld>
            <a:endParaRPr lang="en-US"/>
          </a:p>
        </p:txBody>
      </p:sp>
    </p:spTree>
    <p:extLst>
      <p:ext uri="{BB962C8B-B14F-4D97-AF65-F5344CB8AC3E}">
        <p14:creationId xmlns:p14="http://schemas.microsoft.com/office/powerpoint/2010/main" val="847908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5076A0-DB71-F942-ABD6-D6D17885C60D}" type="datetimeFigureOut">
              <a:rPr lang="en-US" smtClean="0"/>
              <a:t>9/10/12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70239F-C852-2F40-8D66-0F8F6580DBAB}" type="slidenum">
              <a:rPr lang="en-US" smtClean="0"/>
              <a:t>‹#›</a:t>
            </a:fld>
            <a:endParaRPr lang="en-US"/>
          </a:p>
        </p:txBody>
      </p:sp>
    </p:spTree>
    <p:extLst>
      <p:ext uri="{BB962C8B-B14F-4D97-AF65-F5344CB8AC3E}">
        <p14:creationId xmlns:p14="http://schemas.microsoft.com/office/powerpoint/2010/main" val="2032721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5076A0-DB71-F942-ABD6-D6D17885C60D}" type="datetimeFigureOut">
              <a:rPr lang="en-US" smtClean="0"/>
              <a:t>9/10/12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70239F-C852-2F40-8D66-0F8F6580DBAB}" type="slidenum">
              <a:rPr lang="en-US" smtClean="0"/>
              <a:t>‹#›</a:t>
            </a:fld>
            <a:endParaRPr lang="en-US"/>
          </a:p>
        </p:txBody>
      </p:sp>
    </p:spTree>
    <p:extLst>
      <p:ext uri="{BB962C8B-B14F-4D97-AF65-F5344CB8AC3E}">
        <p14:creationId xmlns:p14="http://schemas.microsoft.com/office/powerpoint/2010/main" val="28762207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5076A0-DB71-F942-ABD6-D6D17885C60D}" type="datetimeFigureOut">
              <a:rPr lang="en-US" smtClean="0"/>
              <a:t>9/10/12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70239F-C852-2F40-8D66-0F8F6580DBAB}" type="slidenum">
              <a:rPr lang="en-US" smtClean="0"/>
              <a:t>‹#›</a:t>
            </a:fld>
            <a:endParaRPr lang="en-US"/>
          </a:p>
        </p:txBody>
      </p:sp>
    </p:spTree>
    <p:extLst>
      <p:ext uri="{BB962C8B-B14F-4D97-AF65-F5344CB8AC3E}">
        <p14:creationId xmlns:p14="http://schemas.microsoft.com/office/powerpoint/2010/main" val="169941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46"/>
          <p:cNvSpPr/>
          <p:nvPr/>
        </p:nvSpPr>
        <p:spPr>
          <a:xfrm>
            <a:off x="2737677" y="-4843"/>
            <a:ext cx="6406323" cy="686284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sp>
        <p:nvSpPr>
          <p:cNvPr id="15" name="Rectangle 14"/>
          <p:cNvSpPr/>
          <p:nvPr/>
        </p:nvSpPr>
        <p:spPr>
          <a:xfrm>
            <a:off x="1" y="2"/>
            <a:ext cx="2737676" cy="685799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sz="1400" dirty="0"/>
          </a:p>
        </p:txBody>
      </p:sp>
      <p:sp>
        <p:nvSpPr>
          <p:cNvPr id="22" name="TextBox 21"/>
          <p:cNvSpPr txBox="1"/>
          <p:nvPr/>
        </p:nvSpPr>
        <p:spPr>
          <a:xfrm>
            <a:off x="2883625" y="531511"/>
            <a:ext cx="2545313" cy="369332"/>
          </a:xfrm>
          <a:prstGeom prst="rect">
            <a:avLst/>
          </a:prstGeom>
          <a:noFill/>
        </p:spPr>
        <p:txBody>
          <a:bodyPr wrap="square" rtlCol="0">
            <a:spAutoFit/>
          </a:bodyPr>
          <a:lstStyle/>
          <a:p>
            <a:pPr algn="ctr"/>
            <a:r>
              <a:rPr lang="en-US" dirty="0" smtClean="0"/>
              <a:t>Inter-registrar or registry </a:t>
            </a:r>
            <a:endParaRPr lang="en-US" dirty="0"/>
          </a:p>
        </p:txBody>
      </p:sp>
      <p:sp>
        <p:nvSpPr>
          <p:cNvPr id="31" name="TextBox 30"/>
          <p:cNvSpPr txBox="1"/>
          <p:nvPr/>
        </p:nvSpPr>
        <p:spPr>
          <a:xfrm>
            <a:off x="35480" y="1470841"/>
            <a:ext cx="7222756" cy="369332"/>
          </a:xfrm>
          <a:prstGeom prst="rect">
            <a:avLst/>
          </a:prstGeom>
          <a:solidFill>
            <a:schemeClr val="accent6">
              <a:lumMod val="20000"/>
              <a:lumOff val="80000"/>
            </a:schemeClr>
          </a:solidFill>
        </p:spPr>
        <p:txBody>
          <a:bodyPr wrap="square" rtlCol="0">
            <a:spAutoFit/>
          </a:bodyPr>
          <a:lstStyle/>
          <a:p>
            <a:r>
              <a:rPr lang="en-US" dirty="0" smtClean="0"/>
              <a:t>1) Change registrar</a:t>
            </a:r>
            <a:endParaRPr lang="en-US" dirty="0"/>
          </a:p>
        </p:txBody>
      </p:sp>
      <p:sp>
        <p:nvSpPr>
          <p:cNvPr id="32" name="TextBox 31"/>
          <p:cNvSpPr txBox="1"/>
          <p:nvPr/>
        </p:nvSpPr>
        <p:spPr>
          <a:xfrm>
            <a:off x="3357890" y="-43078"/>
            <a:ext cx="5089755" cy="461665"/>
          </a:xfrm>
          <a:prstGeom prst="rect">
            <a:avLst/>
          </a:prstGeom>
          <a:noFill/>
        </p:spPr>
        <p:txBody>
          <a:bodyPr wrap="square" rtlCol="0">
            <a:spAutoFit/>
          </a:bodyPr>
          <a:lstStyle/>
          <a:p>
            <a:pPr algn="ctr"/>
            <a:r>
              <a:rPr lang="en-US" sz="2400" b="1" u="sng" dirty="0" smtClean="0">
                <a:solidFill>
                  <a:srgbClr val="953735"/>
                </a:solidFill>
              </a:rPr>
              <a:t>Automation (“instantaneous”)</a:t>
            </a:r>
            <a:endParaRPr lang="en-US" sz="2400" b="1" u="sng" dirty="0">
              <a:solidFill>
                <a:srgbClr val="953735"/>
              </a:solidFill>
            </a:endParaRPr>
          </a:p>
        </p:txBody>
      </p:sp>
      <p:sp>
        <p:nvSpPr>
          <p:cNvPr id="33" name="TextBox 32"/>
          <p:cNvSpPr txBox="1"/>
          <p:nvPr/>
        </p:nvSpPr>
        <p:spPr>
          <a:xfrm>
            <a:off x="6042598" y="532774"/>
            <a:ext cx="2513294" cy="369332"/>
          </a:xfrm>
          <a:prstGeom prst="rect">
            <a:avLst/>
          </a:prstGeom>
          <a:noFill/>
        </p:spPr>
        <p:txBody>
          <a:bodyPr wrap="square" rtlCol="0">
            <a:spAutoFit/>
          </a:bodyPr>
          <a:lstStyle/>
          <a:p>
            <a:pPr algn="ctr"/>
            <a:r>
              <a:rPr lang="en-US" dirty="0" smtClean="0"/>
              <a:t>Internal to registrar</a:t>
            </a:r>
            <a:endParaRPr lang="en-US" dirty="0"/>
          </a:p>
        </p:txBody>
      </p:sp>
      <p:sp>
        <p:nvSpPr>
          <p:cNvPr id="34" name="TextBox 33"/>
          <p:cNvSpPr txBox="1"/>
          <p:nvPr/>
        </p:nvSpPr>
        <p:spPr>
          <a:xfrm>
            <a:off x="35480" y="2975236"/>
            <a:ext cx="7222756" cy="369332"/>
          </a:xfrm>
          <a:prstGeom prst="rect">
            <a:avLst/>
          </a:prstGeom>
          <a:solidFill>
            <a:schemeClr val="accent6">
              <a:lumMod val="20000"/>
              <a:lumOff val="80000"/>
            </a:schemeClr>
          </a:solidFill>
        </p:spPr>
        <p:txBody>
          <a:bodyPr wrap="square" rtlCol="0">
            <a:spAutoFit/>
          </a:bodyPr>
          <a:lstStyle/>
          <a:p>
            <a:r>
              <a:rPr lang="en-US" dirty="0"/>
              <a:t>2</a:t>
            </a:r>
            <a:r>
              <a:rPr lang="en-US" dirty="0" smtClean="0"/>
              <a:t>) Change registrant, with default safeguard to prevent “registrar hopping”</a:t>
            </a:r>
            <a:endParaRPr lang="en-US" dirty="0"/>
          </a:p>
        </p:txBody>
      </p:sp>
      <p:sp>
        <p:nvSpPr>
          <p:cNvPr id="39" name="Rectangle 38"/>
          <p:cNvSpPr/>
          <p:nvPr/>
        </p:nvSpPr>
        <p:spPr>
          <a:xfrm>
            <a:off x="7365564" y="3563033"/>
            <a:ext cx="1610896" cy="36874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1600" dirty="0" smtClean="0"/>
              <a:t>NN-day IRT restriction</a:t>
            </a:r>
            <a:endParaRPr lang="en-US" sz="1600" dirty="0"/>
          </a:p>
        </p:txBody>
      </p:sp>
      <p:sp>
        <p:nvSpPr>
          <p:cNvPr id="41" name="Rectangle 40"/>
          <p:cNvSpPr/>
          <p:nvPr/>
        </p:nvSpPr>
        <p:spPr>
          <a:xfrm>
            <a:off x="3291596" y="5149678"/>
            <a:ext cx="1624615" cy="368744"/>
          </a:xfrm>
          <a:prstGeom prst="rect">
            <a:avLst/>
          </a:prstGeom>
          <a:gradFill>
            <a:gsLst>
              <a:gs pos="27000">
                <a:srgbClr val="FF0000"/>
              </a:gs>
              <a:gs pos="74000">
                <a:srgbClr val="008000"/>
              </a:gs>
            </a:gsLst>
            <a:lin ang="10800000" scaled="0"/>
          </a:gradFill>
          <a:ln>
            <a:noFill/>
          </a:ln>
        </p:spPr>
        <p:style>
          <a:lnRef idx="1">
            <a:schemeClr val="dk1"/>
          </a:lnRef>
          <a:fillRef idx="3">
            <a:schemeClr val="dk1"/>
          </a:fillRef>
          <a:effectRef idx="2">
            <a:schemeClr val="dk1"/>
          </a:effectRef>
          <a:fontRef idx="minor">
            <a:schemeClr val="lt1"/>
          </a:fontRef>
        </p:style>
        <p:txBody>
          <a:bodyPr rtlCol="0" anchor="ctr"/>
          <a:lstStyle/>
          <a:p>
            <a:pPr algn="ctr"/>
            <a:r>
              <a:rPr lang="en-US" sz="1600" dirty="0"/>
              <a:t>NN-</a:t>
            </a:r>
            <a:r>
              <a:rPr lang="en-US" sz="1600" dirty="0" smtClean="0"/>
              <a:t>day IRT </a:t>
            </a:r>
            <a:r>
              <a:rPr lang="en-US" sz="1600" dirty="0"/>
              <a:t>restriction</a:t>
            </a:r>
          </a:p>
        </p:txBody>
      </p:sp>
      <p:sp>
        <p:nvSpPr>
          <p:cNvPr id="46" name="TextBox 45"/>
          <p:cNvSpPr txBox="1"/>
          <p:nvPr/>
        </p:nvSpPr>
        <p:spPr>
          <a:xfrm>
            <a:off x="18100" y="4551836"/>
            <a:ext cx="7240136" cy="369332"/>
          </a:xfrm>
          <a:prstGeom prst="rect">
            <a:avLst/>
          </a:prstGeom>
          <a:solidFill>
            <a:schemeClr val="accent6">
              <a:lumMod val="20000"/>
              <a:lumOff val="80000"/>
            </a:schemeClr>
          </a:solidFill>
        </p:spPr>
        <p:txBody>
          <a:bodyPr wrap="square" rtlCol="0">
            <a:spAutoFit/>
          </a:bodyPr>
          <a:lstStyle/>
          <a:p>
            <a:r>
              <a:rPr lang="en-US" dirty="0"/>
              <a:t>3</a:t>
            </a:r>
            <a:r>
              <a:rPr lang="en-US" dirty="0" smtClean="0"/>
              <a:t>) Toggle the “registrar-hopping” safeguard on or off </a:t>
            </a:r>
            <a:endParaRPr lang="en-US" dirty="0"/>
          </a:p>
        </p:txBody>
      </p:sp>
      <p:cxnSp>
        <p:nvCxnSpPr>
          <p:cNvPr id="30" name="Straight Connector 29"/>
          <p:cNvCxnSpPr/>
          <p:nvPr/>
        </p:nvCxnSpPr>
        <p:spPr>
          <a:xfrm>
            <a:off x="5577146" y="831138"/>
            <a:ext cx="0" cy="5815181"/>
          </a:xfrm>
          <a:prstGeom prst="line">
            <a:avLst/>
          </a:prstGeom>
          <a:ln>
            <a:prstDash val="dash"/>
          </a:ln>
        </p:spPr>
        <p:style>
          <a:lnRef idx="2">
            <a:schemeClr val="accent1"/>
          </a:lnRef>
          <a:fillRef idx="0">
            <a:schemeClr val="accent1"/>
          </a:fillRef>
          <a:effectRef idx="1">
            <a:schemeClr val="accent1"/>
          </a:effectRef>
          <a:fontRef idx="minor">
            <a:schemeClr val="tx1"/>
          </a:fontRef>
        </p:style>
      </p:cxnSp>
      <p:sp>
        <p:nvSpPr>
          <p:cNvPr id="51" name="Right Arrow 50"/>
          <p:cNvSpPr/>
          <p:nvPr/>
        </p:nvSpPr>
        <p:spPr>
          <a:xfrm>
            <a:off x="200188" y="4976398"/>
            <a:ext cx="2501581" cy="719018"/>
          </a:xfrm>
          <a:prstGeom prst="rightArrow">
            <a:avLst/>
          </a:prstGeom>
          <a:gradFill>
            <a:gsLst>
              <a:gs pos="35000">
                <a:srgbClr val="008000"/>
              </a:gs>
              <a:gs pos="68000">
                <a:srgbClr val="FF0000"/>
              </a:gs>
            </a:gsLst>
            <a:lin ang="21240000" scaled="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Authorize toggling the post-change lock</a:t>
            </a:r>
            <a:endParaRPr lang="en-US" sz="1400" dirty="0"/>
          </a:p>
        </p:txBody>
      </p:sp>
      <p:sp>
        <p:nvSpPr>
          <p:cNvPr id="35" name="TextBox 34"/>
          <p:cNvSpPr txBox="1"/>
          <p:nvPr/>
        </p:nvSpPr>
        <p:spPr>
          <a:xfrm>
            <a:off x="-460224" y="-43078"/>
            <a:ext cx="3620389" cy="830997"/>
          </a:xfrm>
          <a:prstGeom prst="rect">
            <a:avLst/>
          </a:prstGeom>
          <a:noFill/>
        </p:spPr>
        <p:txBody>
          <a:bodyPr wrap="square" rtlCol="0">
            <a:spAutoFit/>
          </a:bodyPr>
          <a:lstStyle/>
          <a:p>
            <a:pPr algn="ctr"/>
            <a:r>
              <a:rPr lang="en-US" sz="2400" b="1" u="sng" dirty="0" smtClean="0">
                <a:solidFill>
                  <a:schemeClr val="accent2">
                    <a:lumMod val="75000"/>
                  </a:schemeClr>
                </a:solidFill>
              </a:rPr>
              <a:t>Policy</a:t>
            </a:r>
            <a:br>
              <a:rPr lang="en-US" sz="2400" b="1" u="sng" dirty="0" smtClean="0">
                <a:solidFill>
                  <a:schemeClr val="accent2">
                    <a:lumMod val="75000"/>
                  </a:schemeClr>
                </a:solidFill>
              </a:rPr>
            </a:br>
            <a:r>
              <a:rPr lang="en-US" sz="2400" b="1" u="sng" dirty="0" smtClean="0">
                <a:solidFill>
                  <a:schemeClr val="accent2">
                    <a:lumMod val="75000"/>
                  </a:schemeClr>
                </a:solidFill>
              </a:rPr>
              <a:t>components</a:t>
            </a:r>
            <a:endParaRPr lang="en-US" sz="2400" b="1" u="sng" dirty="0">
              <a:solidFill>
                <a:schemeClr val="accent2">
                  <a:lumMod val="75000"/>
                </a:schemeClr>
              </a:solidFill>
            </a:endParaRPr>
          </a:p>
        </p:txBody>
      </p:sp>
      <p:sp>
        <p:nvSpPr>
          <p:cNvPr id="23" name="Right Arrow 22"/>
          <p:cNvSpPr/>
          <p:nvPr/>
        </p:nvSpPr>
        <p:spPr>
          <a:xfrm>
            <a:off x="5660511" y="3418547"/>
            <a:ext cx="1620846" cy="719018"/>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400" dirty="0" smtClean="0"/>
              <a:t>Transfer to new registrant</a:t>
            </a:r>
            <a:endParaRPr lang="en-US" sz="1400" dirty="0"/>
          </a:p>
        </p:txBody>
      </p:sp>
      <p:sp>
        <p:nvSpPr>
          <p:cNvPr id="25" name="Right Arrow 24"/>
          <p:cNvSpPr/>
          <p:nvPr/>
        </p:nvSpPr>
        <p:spPr>
          <a:xfrm>
            <a:off x="3295365" y="1898735"/>
            <a:ext cx="1620846" cy="719018"/>
          </a:xfrm>
          <a:prstGeom prst="rightArrow">
            <a:avLst/>
          </a:prstGeom>
          <a:gradFill>
            <a:gsLst>
              <a:gs pos="0">
                <a:schemeClr val="accent1">
                  <a:tint val="100000"/>
                  <a:shade val="100000"/>
                  <a:satMod val="130000"/>
                </a:schemeClr>
              </a:gs>
              <a:gs pos="99000">
                <a:schemeClr val="accent1">
                  <a:tint val="50000"/>
                  <a:shade val="100000"/>
                  <a:satMod val="350000"/>
                </a:schemeClr>
              </a:gs>
            </a:gsLst>
            <a:lin ang="2124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Transfer to new registrar</a:t>
            </a:r>
            <a:endParaRPr lang="en-US" sz="1400" dirty="0"/>
          </a:p>
        </p:txBody>
      </p:sp>
      <p:sp>
        <p:nvSpPr>
          <p:cNvPr id="4" name="Right Arrow 3"/>
          <p:cNvSpPr/>
          <p:nvPr/>
        </p:nvSpPr>
        <p:spPr>
          <a:xfrm>
            <a:off x="200188" y="3406941"/>
            <a:ext cx="2501581" cy="719018"/>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400" dirty="0" smtClean="0"/>
              <a:t>Authorize transfer to new registrant</a:t>
            </a:r>
            <a:endParaRPr lang="en-US" sz="1400" dirty="0"/>
          </a:p>
        </p:txBody>
      </p:sp>
      <p:sp>
        <p:nvSpPr>
          <p:cNvPr id="24" name="Right Arrow 23"/>
          <p:cNvSpPr/>
          <p:nvPr/>
        </p:nvSpPr>
        <p:spPr>
          <a:xfrm>
            <a:off x="200188" y="1898735"/>
            <a:ext cx="2501581" cy="719018"/>
          </a:xfrm>
          <a:prstGeom prst="rightArrow">
            <a:avLst/>
          </a:prstGeom>
          <a:gradFill>
            <a:gsLst>
              <a:gs pos="0">
                <a:schemeClr val="accent1">
                  <a:tint val="100000"/>
                  <a:shade val="100000"/>
                  <a:satMod val="130000"/>
                </a:schemeClr>
              </a:gs>
              <a:gs pos="99000">
                <a:schemeClr val="accent1">
                  <a:tint val="50000"/>
                  <a:shade val="100000"/>
                  <a:satMod val="350000"/>
                </a:schemeClr>
              </a:gs>
            </a:gsLst>
            <a:lin ang="2124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Authorize transfer to new registrar</a:t>
            </a:r>
            <a:endParaRPr lang="en-US" sz="1400" dirty="0"/>
          </a:p>
        </p:txBody>
      </p:sp>
    </p:spTree>
    <p:extLst>
      <p:ext uri="{BB962C8B-B14F-4D97-AF65-F5344CB8AC3E}">
        <p14:creationId xmlns:p14="http://schemas.microsoft.com/office/powerpoint/2010/main" val="529228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Rectangle 65"/>
          <p:cNvSpPr/>
          <p:nvPr/>
        </p:nvSpPr>
        <p:spPr>
          <a:xfrm>
            <a:off x="2737677" y="-4843"/>
            <a:ext cx="6406323" cy="686284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sp>
        <p:nvSpPr>
          <p:cNvPr id="65" name="Rectangle 64"/>
          <p:cNvSpPr/>
          <p:nvPr/>
        </p:nvSpPr>
        <p:spPr>
          <a:xfrm>
            <a:off x="1" y="2"/>
            <a:ext cx="2737676" cy="685799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sz="1400" dirty="0"/>
          </a:p>
        </p:txBody>
      </p:sp>
      <p:sp>
        <p:nvSpPr>
          <p:cNvPr id="31" name="TextBox 30"/>
          <p:cNvSpPr txBox="1"/>
          <p:nvPr/>
        </p:nvSpPr>
        <p:spPr>
          <a:xfrm>
            <a:off x="18100" y="1192342"/>
            <a:ext cx="7239924" cy="369332"/>
          </a:xfrm>
          <a:prstGeom prst="rect">
            <a:avLst/>
          </a:prstGeom>
          <a:solidFill>
            <a:schemeClr val="accent6">
              <a:lumMod val="20000"/>
              <a:lumOff val="80000"/>
            </a:schemeClr>
          </a:solidFill>
        </p:spPr>
        <p:txBody>
          <a:bodyPr wrap="square" rtlCol="0">
            <a:spAutoFit/>
          </a:bodyPr>
          <a:lstStyle/>
          <a:p>
            <a:r>
              <a:rPr lang="en-US" dirty="0" smtClean="0"/>
              <a:t>1) Change registrar</a:t>
            </a:r>
            <a:endParaRPr lang="en-US" dirty="0"/>
          </a:p>
        </p:txBody>
      </p:sp>
      <p:sp>
        <p:nvSpPr>
          <p:cNvPr id="32" name="TextBox 31"/>
          <p:cNvSpPr txBox="1"/>
          <p:nvPr/>
        </p:nvSpPr>
        <p:spPr>
          <a:xfrm>
            <a:off x="3357890" y="-43078"/>
            <a:ext cx="5089755" cy="461665"/>
          </a:xfrm>
          <a:prstGeom prst="rect">
            <a:avLst/>
          </a:prstGeom>
          <a:noFill/>
        </p:spPr>
        <p:txBody>
          <a:bodyPr wrap="square" rtlCol="0">
            <a:spAutoFit/>
          </a:bodyPr>
          <a:lstStyle/>
          <a:p>
            <a:pPr algn="ctr"/>
            <a:r>
              <a:rPr lang="en-US" sz="2400" b="1" u="sng" dirty="0" smtClean="0">
                <a:solidFill>
                  <a:srgbClr val="953735"/>
                </a:solidFill>
              </a:rPr>
              <a:t>Automation (“instantaneous”)</a:t>
            </a:r>
            <a:endParaRPr lang="en-US" sz="2400" b="1" u="sng" dirty="0">
              <a:solidFill>
                <a:srgbClr val="953735"/>
              </a:solidFill>
            </a:endParaRPr>
          </a:p>
        </p:txBody>
      </p:sp>
      <p:sp>
        <p:nvSpPr>
          <p:cNvPr id="34" name="TextBox 33"/>
          <p:cNvSpPr txBox="1"/>
          <p:nvPr/>
        </p:nvSpPr>
        <p:spPr>
          <a:xfrm>
            <a:off x="18100" y="2925036"/>
            <a:ext cx="7239924" cy="369332"/>
          </a:xfrm>
          <a:prstGeom prst="rect">
            <a:avLst/>
          </a:prstGeom>
          <a:solidFill>
            <a:schemeClr val="accent6">
              <a:lumMod val="20000"/>
              <a:lumOff val="80000"/>
            </a:schemeClr>
          </a:solidFill>
        </p:spPr>
        <p:txBody>
          <a:bodyPr wrap="square" rtlCol="0">
            <a:spAutoFit/>
          </a:bodyPr>
          <a:lstStyle/>
          <a:p>
            <a:r>
              <a:rPr lang="en-US" dirty="0"/>
              <a:t>2</a:t>
            </a:r>
            <a:r>
              <a:rPr lang="en-US" dirty="0" smtClean="0"/>
              <a:t>) Change registrant, with default safeguard to prevent “registrar hopping”</a:t>
            </a:r>
            <a:endParaRPr lang="en-US" dirty="0"/>
          </a:p>
        </p:txBody>
      </p:sp>
      <p:sp>
        <p:nvSpPr>
          <p:cNvPr id="39" name="Rectangle 38"/>
          <p:cNvSpPr/>
          <p:nvPr/>
        </p:nvSpPr>
        <p:spPr>
          <a:xfrm>
            <a:off x="6339180" y="3638049"/>
            <a:ext cx="2512572" cy="36874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1600" dirty="0" smtClean="0"/>
              <a:t>NN-day IRT restriction</a:t>
            </a:r>
            <a:endParaRPr lang="en-US" sz="1600" dirty="0"/>
          </a:p>
        </p:txBody>
      </p:sp>
      <p:sp>
        <p:nvSpPr>
          <p:cNvPr id="35" name="TextBox 34"/>
          <p:cNvSpPr txBox="1"/>
          <p:nvPr/>
        </p:nvSpPr>
        <p:spPr>
          <a:xfrm>
            <a:off x="-460224" y="-43078"/>
            <a:ext cx="3620389" cy="461665"/>
          </a:xfrm>
          <a:prstGeom prst="rect">
            <a:avLst/>
          </a:prstGeom>
          <a:noFill/>
        </p:spPr>
        <p:txBody>
          <a:bodyPr wrap="square" rtlCol="0">
            <a:spAutoFit/>
          </a:bodyPr>
          <a:lstStyle/>
          <a:p>
            <a:pPr algn="ctr"/>
            <a:r>
              <a:rPr lang="en-US" sz="2400" b="1" u="sng" dirty="0" smtClean="0">
                <a:solidFill>
                  <a:schemeClr val="accent2">
                    <a:lumMod val="75000"/>
                  </a:schemeClr>
                </a:solidFill>
              </a:rPr>
              <a:t>Use case</a:t>
            </a:r>
            <a:endParaRPr lang="en-US" sz="2400" b="1" u="sng" dirty="0">
              <a:solidFill>
                <a:schemeClr val="accent2">
                  <a:lumMod val="75000"/>
                </a:schemeClr>
              </a:solidFill>
            </a:endParaRPr>
          </a:p>
        </p:txBody>
      </p:sp>
      <p:sp>
        <p:nvSpPr>
          <p:cNvPr id="25" name="Right Arrow 24"/>
          <p:cNvSpPr/>
          <p:nvPr/>
        </p:nvSpPr>
        <p:spPr>
          <a:xfrm>
            <a:off x="2839729" y="1691788"/>
            <a:ext cx="1620846" cy="719018"/>
          </a:xfrm>
          <a:prstGeom prst="rightArrow">
            <a:avLst/>
          </a:prstGeom>
          <a:gradFill>
            <a:gsLst>
              <a:gs pos="0">
                <a:schemeClr val="accent1">
                  <a:tint val="100000"/>
                  <a:shade val="100000"/>
                  <a:satMod val="130000"/>
                </a:schemeClr>
              </a:gs>
              <a:gs pos="99000">
                <a:schemeClr val="accent1">
                  <a:tint val="50000"/>
                  <a:shade val="100000"/>
                  <a:satMod val="350000"/>
                </a:schemeClr>
              </a:gs>
            </a:gsLst>
            <a:lin ang="2124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Transfer to new registrar</a:t>
            </a:r>
            <a:endParaRPr lang="en-US" sz="1400" dirty="0"/>
          </a:p>
        </p:txBody>
      </p:sp>
      <p:sp>
        <p:nvSpPr>
          <p:cNvPr id="24" name="Right Arrow 23"/>
          <p:cNvSpPr/>
          <p:nvPr/>
        </p:nvSpPr>
        <p:spPr>
          <a:xfrm>
            <a:off x="182808" y="1691788"/>
            <a:ext cx="2501581" cy="719018"/>
          </a:xfrm>
          <a:prstGeom prst="rightArrow">
            <a:avLst/>
          </a:prstGeom>
          <a:gradFill>
            <a:gsLst>
              <a:gs pos="0">
                <a:schemeClr val="accent1">
                  <a:tint val="100000"/>
                  <a:shade val="100000"/>
                  <a:satMod val="130000"/>
                </a:schemeClr>
              </a:gs>
              <a:gs pos="99000">
                <a:schemeClr val="accent1">
                  <a:tint val="50000"/>
                  <a:shade val="100000"/>
                  <a:satMod val="350000"/>
                </a:schemeClr>
              </a:gs>
            </a:gsLst>
            <a:lin ang="2124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Authenticate for transfer to new registrar</a:t>
            </a:r>
            <a:endParaRPr lang="en-US" sz="1400" dirty="0"/>
          </a:p>
        </p:txBody>
      </p:sp>
      <p:sp>
        <p:nvSpPr>
          <p:cNvPr id="52" name="Right Arrow 51"/>
          <p:cNvSpPr/>
          <p:nvPr/>
        </p:nvSpPr>
        <p:spPr>
          <a:xfrm>
            <a:off x="4520391" y="3487445"/>
            <a:ext cx="1620846" cy="719018"/>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400" dirty="0" smtClean="0"/>
              <a:t>Transfer to new registrant</a:t>
            </a:r>
            <a:endParaRPr lang="en-US" sz="1400" dirty="0"/>
          </a:p>
        </p:txBody>
      </p:sp>
      <p:sp>
        <p:nvSpPr>
          <p:cNvPr id="53" name="Right Arrow 52"/>
          <p:cNvSpPr/>
          <p:nvPr/>
        </p:nvSpPr>
        <p:spPr>
          <a:xfrm>
            <a:off x="174584" y="3487445"/>
            <a:ext cx="2501581" cy="719018"/>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400" dirty="0" smtClean="0"/>
              <a:t>Authenticate for transfer to new registrant</a:t>
            </a:r>
            <a:endParaRPr lang="en-US" sz="1400" dirty="0"/>
          </a:p>
        </p:txBody>
      </p:sp>
      <p:sp>
        <p:nvSpPr>
          <p:cNvPr id="67" name="TextBox 66"/>
          <p:cNvSpPr txBox="1"/>
          <p:nvPr/>
        </p:nvSpPr>
        <p:spPr>
          <a:xfrm>
            <a:off x="17888" y="4828291"/>
            <a:ext cx="7240136" cy="369332"/>
          </a:xfrm>
          <a:prstGeom prst="rect">
            <a:avLst/>
          </a:prstGeom>
          <a:solidFill>
            <a:schemeClr val="accent6">
              <a:lumMod val="20000"/>
              <a:lumOff val="80000"/>
            </a:schemeClr>
          </a:solidFill>
        </p:spPr>
        <p:txBody>
          <a:bodyPr wrap="square" rtlCol="0">
            <a:spAutoFit/>
          </a:bodyPr>
          <a:lstStyle/>
          <a:p>
            <a:r>
              <a:rPr lang="en-US" dirty="0"/>
              <a:t>3</a:t>
            </a:r>
            <a:r>
              <a:rPr lang="en-US" dirty="0" smtClean="0"/>
              <a:t>) Waive (or reinstate) default </a:t>
            </a:r>
            <a:r>
              <a:rPr lang="en-US" dirty="0"/>
              <a:t>“registrar-hopping” </a:t>
            </a:r>
            <a:r>
              <a:rPr lang="en-US" dirty="0" smtClean="0"/>
              <a:t>safeguard</a:t>
            </a:r>
            <a:endParaRPr lang="en-US" dirty="0"/>
          </a:p>
        </p:txBody>
      </p:sp>
      <p:sp>
        <p:nvSpPr>
          <p:cNvPr id="68" name="Rectangle 67"/>
          <p:cNvSpPr/>
          <p:nvPr/>
        </p:nvSpPr>
        <p:spPr>
          <a:xfrm>
            <a:off x="2856897" y="5554931"/>
            <a:ext cx="2512572" cy="368744"/>
          </a:xfrm>
          <a:prstGeom prst="rect">
            <a:avLst/>
          </a:prstGeom>
          <a:gradFill>
            <a:gsLst>
              <a:gs pos="27000">
                <a:srgbClr val="FF0000"/>
              </a:gs>
              <a:gs pos="74000">
                <a:srgbClr val="008000"/>
              </a:gs>
            </a:gsLst>
            <a:lin ang="10800000" scaled="0"/>
          </a:gradFill>
          <a:ln>
            <a:noFill/>
          </a:ln>
        </p:spPr>
        <p:style>
          <a:lnRef idx="1">
            <a:schemeClr val="dk1"/>
          </a:lnRef>
          <a:fillRef idx="3">
            <a:schemeClr val="dk1"/>
          </a:fillRef>
          <a:effectRef idx="2">
            <a:schemeClr val="dk1"/>
          </a:effectRef>
          <a:fontRef idx="minor">
            <a:schemeClr val="lt1"/>
          </a:fontRef>
        </p:style>
        <p:txBody>
          <a:bodyPr rtlCol="0" anchor="ctr"/>
          <a:lstStyle/>
          <a:p>
            <a:pPr algn="ctr"/>
            <a:r>
              <a:rPr lang="en-US" sz="1600" dirty="0" smtClean="0"/>
              <a:t>Toggle NN</a:t>
            </a:r>
            <a:r>
              <a:rPr lang="en-US" sz="1600" dirty="0"/>
              <a:t>-</a:t>
            </a:r>
            <a:r>
              <a:rPr lang="en-US" sz="1600" dirty="0" smtClean="0"/>
              <a:t>day IRT </a:t>
            </a:r>
            <a:r>
              <a:rPr lang="en-US" sz="1600" dirty="0"/>
              <a:t>restriction</a:t>
            </a:r>
          </a:p>
        </p:txBody>
      </p:sp>
      <p:sp>
        <p:nvSpPr>
          <p:cNvPr id="69" name="Right Arrow 68"/>
          <p:cNvSpPr/>
          <p:nvPr/>
        </p:nvSpPr>
        <p:spPr>
          <a:xfrm>
            <a:off x="184557" y="5382599"/>
            <a:ext cx="2501581" cy="719018"/>
          </a:xfrm>
          <a:prstGeom prst="rightArrow">
            <a:avLst/>
          </a:prstGeom>
          <a:gradFill>
            <a:gsLst>
              <a:gs pos="35000">
                <a:srgbClr val="008000"/>
              </a:gs>
              <a:gs pos="68000">
                <a:srgbClr val="FF0000"/>
              </a:gs>
            </a:gsLst>
            <a:lin ang="21240000" scaled="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Authenticate to toggle the post-change lock</a:t>
            </a:r>
            <a:endParaRPr lang="en-US" sz="1400" dirty="0"/>
          </a:p>
        </p:txBody>
      </p:sp>
    </p:spTree>
    <p:extLst>
      <p:ext uri="{BB962C8B-B14F-4D97-AF65-F5344CB8AC3E}">
        <p14:creationId xmlns:p14="http://schemas.microsoft.com/office/powerpoint/2010/main" val="3858257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Rectangle 65"/>
          <p:cNvSpPr/>
          <p:nvPr/>
        </p:nvSpPr>
        <p:spPr>
          <a:xfrm>
            <a:off x="2737677" y="-4843"/>
            <a:ext cx="6406323" cy="686284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sp>
        <p:nvSpPr>
          <p:cNvPr id="65" name="Rectangle 64"/>
          <p:cNvSpPr/>
          <p:nvPr/>
        </p:nvSpPr>
        <p:spPr>
          <a:xfrm>
            <a:off x="1" y="2"/>
            <a:ext cx="2737676" cy="685799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sz="1400" dirty="0"/>
          </a:p>
        </p:txBody>
      </p:sp>
      <p:sp>
        <p:nvSpPr>
          <p:cNvPr id="7" name="Rectangle 6"/>
          <p:cNvSpPr/>
          <p:nvPr/>
        </p:nvSpPr>
        <p:spPr>
          <a:xfrm>
            <a:off x="6333850" y="2682196"/>
            <a:ext cx="2512572" cy="36874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1600" dirty="0"/>
              <a:t>NN-day </a:t>
            </a:r>
            <a:r>
              <a:rPr lang="en-US" sz="1600" dirty="0" smtClean="0"/>
              <a:t>IRT restriction</a:t>
            </a:r>
            <a:endParaRPr lang="en-US" sz="1600" dirty="0"/>
          </a:p>
        </p:txBody>
      </p:sp>
      <p:sp>
        <p:nvSpPr>
          <p:cNvPr id="32" name="TextBox 31"/>
          <p:cNvSpPr txBox="1"/>
          <p:nvPr/>
        </p:nvSpPr>
        <p:spPr>
          <a:xfrm>
            <a:off x="3357890" y="-43078"/>
            <a:ext cx="5089755" cy="461665"/>
          </a:xfrm>
          <a:prstGeom prst="rect">
            <a:avLst/>
          </a:prstGeom>
          <a:noFill/>
        </p:spPr>
        <p:txBody>
          <a:bodyPr wrap="square" rtlCol="0">
            <a:spAutoFit/>
          </a:bodyPr>
          <a:lstStyle/>
          <a:p>
            <a:pPr algn="ctr"/>
            <a:r>
              <a:rPr lang="en-US" sz="2400" b="1" u="sng" dirty="0" smtClean="0">
                <a:solidFill>
                  <a:srgbClr val="953735"/>
                </a:solidFill>
              </a:rPr>
              <a:t>Automation (“instantaneous”)</a:t>
            </a:r>
            <a:endParaRPr lang="en-US" sz="2400" b="1" u="sng" dirty="0">
              <a:solidFill>
                <a:srgbClr val="953735"/>
              </a:solidFill>
            </a:endParaRPr>
          </a:p>
        </p:txBody>
      </p:sp>
      <p:sp>
        <p:nvSpPr>
          <p:cNvPr id="37" name="Right Arrow 36"/>
          <p:cNvSpPr/>
          <p:nvPr/>
        </p:nvSpPr>
        <p:spPr>
          <a:xfrm>
            <a:off x="2839729" y="1706067"/>
            <a:ext cx="1620846" cy="719018"/>
          </a:xfrm>
          <a:prstGeom prst="rightArrow">
            <a:avLst/>
          </a:prstGeom>
          <a:gradFill>
            <a:gsLst>
              <a:gs pos="0">
                <a:schemeClr val="accent1">
                  <a:tint val="100000"/>
                  <a:shade val="100000"/>
                  <a:satMod val="130000"/>
                </a:schemeClr>
              </a:gs>
              <a:gs pos="99000">
                <a:schemeClr val="accent1">
                  <a:tint val="50000"/>
                  <a:shade val="100000"/>
                  <a:satMod val="350000"/>
                </a:schemeClr>
              </a:gs>
            </a:gsLst>
            <a:lin ang="2124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Transfer to new registrar</a:t>
            </a:r>
            <a:endParaRPr lang="en-US" sz="1400" dirty="0"/>
          </a:p>
        </p:txBody>
      </p:sp>
      <p:sp>
        <p:nvSpPr>
          <p:cNvPr id="38" name="TextBox 37"/>
          <p:cNvSpPr txBox="1"/>
          <p:nvPr/>
        </p:nvSpPr>
        <p:spPr>
          <a:xfrm>
            <a:off x="0" y="1042782"/>
            <a:ext cx="8092721" cy="369332"/>
          </a:xfrm>
          <a:prstGeom prst="rect">
            <a:avLst/>
          </a:prstGeom>
          <a:solidFill>
            <a:schemeClr val="accent6">
              <a:lumMod val="20000"/>
              <a:lumOff val="80000"/>
            </a:schemeClr>
          </a:solidFill>
        </p:spPr>
        <p:txBody>
          <a:bodyPr wrap="square" rtlCol="0">
            <a:spAutoFit/>
          </a:bodyPr>
          <a:lstStyle/>
          <a:p>
            <a:r>
              <a:rPr lang="en-US" dirty="0"/>
              <a:t>4</a:t>
            </a:r>
            <a:r>
              <a:rPr lang="en-US" dirty="0" smtClean="0"/>
              <a:t>) Change registrar, change registrant, with safeguard to prevent “registrar hopping”</a:t>
            </a:r>
            <a:endParaRPr lang="en-US" dirty="0"/>
          </a:p>
        </p:txBody>
      </p:sp>
      <p:sp>
        <p:nvSpPr>
          <p:cNvPr id="46" name="TextBox 45"/>
          <p:cNvSpPr txBox="1"/>
          <p:nvPr/>
        </p:nvSpPr>
        <p:spPr>
          <a:xfrm>
            <a:off x="720" y="3718809"/>
            <a:ext cx="7240136" cy="369332"/>
          </a:xfrm>
          <a:prstGeom prst="rect">
            <a:avLst/>
          </a:prstGeom>
          <a:solidFill>
            <a:schemeClr val="accent6">
              <a:lumMod val="20000"/>
              <a:lumOff val="80000"/>
            </a:schemeClr>
          </a:solidFill>
        </p:spPr>
        <p:txBody>
          <a:bodyPr wrap="square" rtlCol="0">
            <a:spAutoFit/>
          </a:bodyPr>
          <a:lstStyle/>
          <a:p>
            <a:r>
              <a:rPr lang="en-US" dirty="0"/>
              <a:t>5</a:t>
            </a:r>
            <a:r>
              <a:rPr lang="en-US" dirty="0" smtClean="0"/>
              <a:t>) Waive </a:t>
            </a:r>
            <a:r>
              <a:rPr lang="en-US" dirty="0"/>
              <a:t>“registrar-hopping” </a:t>
            </a:r>
            <a:r>
              <a:rPr lang="en-US" dirty="0" smtClean="0"/>
              <a:t>safeguard, change registrar, change registrant </a:t>
            </a:r>
            <a:endParaRPr lang="en-US" dirty="0"/>
          </a:p>
        </p:txBody>
      </p:sp>
      <p:sp>
        <p:nvSpPr>
          <p:cNvPr id="35" name="TextBox 34"/>
          <p:cNvSpPr txBox="1"/>
          <p:nvPr/>
        </p:nvSpPr>
        <p:spPr>
          <a:xfrm>
            <a:off x="-460224" y="-43078"/>
            <a:ext cx="3620389" cy="461665"/>
          </a:xfrm>
          <a:prstGeom prst="rect">
            <a:avLst/>
          </a:prstGeom>
          <a:noFill/>
        </p:spPr>
        <p:txBody>
          <a:bodyPr wrap="square" rtlCol="0">
            <a:spAutoFit/>
          </a:bodyPr>
          <a:lstStyle/>
          <a:p>
            <a:pPr algn="ctr"/>
            <a:r>
              <a:rPr lang="en-US" sz="2400" b="1" u="sng" dirty="0" smtClean="0">
                <a:solidFill>
                  <a:schemeClr val="accent2">
                    <a:lumMod val="75000"/>
                  </a:schemeClr>
                </a:solidFill>
              </a:rPr>
              <a:t>Use case</a:t>
            </a:r>
            <a:endParaRPr lang="en-US" sz="2400" b="1" u="sng" dirty="0">
              <a:solidFill>
                <a:schemeClr val="accent2">
                  <a:lumMod val="75000"/>
                </a:schemeClr>
              </a:solidFill>
            </a:endParaRPr>
          </a:p>
        </p:txBody>
      </p:sp>
      <p:sp>
        <p:nvSpPr>
          <p:cNvPr id="28" name="Right Arrow 27"/>
          <p:cNvSpPr/>
          <p:nvPr/>
        </p:nvSpPr>
        <p:spPr>
          <a:xfrm>
            <a:off x="183528" y="1706067"/>
            <a:ext cx="2501581" cy="719018"/>
          </a:xfrm>
          <a:prstGeom prst="rightArrow">
            <a:avLst/>
          </a:prstGeom>
          <a:gradFill>
            <a:gsLst>
              <a:gs pos="0">
                <a:schemeClr val="accent1">
                  <a:tint val="100000"/>
                  <a:shade val="100000"/>
                  <a:satMod val="130000"/>
                </a:schemeClr>
              </a:gs>
              <a:gs pos="99000">
                <a:schemeClr val="accent1">
                  <a:tint val="50000"/>
                  <a:shade val="100000"/>
                  <a:satMod val="350000"/>
                </a:schemeClr>
              </a:gs>
            </a:gsLst>
            <a:lin ang="2124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Authenticate for transfer to new registrar</a:t>
            </a:r>
            <a:endParaRPr lang="en-US" sz="1400" dirty="0"/>
          </a:p>
        </p:txBody>
      </p:sp>
      <p:sp>
        <p:nvSpPr>
          <p:cNvPr id="43" name="Right Arrow 42"/>
          <p:cNvSpPr/>
          <p:nvPr/>
        </p:nvSpPr>
        <p:spPr>
          <a:xfrm>
            <a:off x="174584" y="5064960"/>
            <a:ext cx="2501581" cy="719018"/>
          </a:xfrm>
          <a:prstGeom prst="rightArrow">
            <a:avLst/>
          </a:prstGeom>
          <a:gradFill>
            <a:gsLst>
              <a:gs pos="0">
                <a:schemeClr val="accent1">
                  <a:tint val="100000"/>
                  <a:shade val="100000"/>
                  <a:satMod val="130000"/>
                </a:schemeClr>
              </a:gs>
              <a:gs pos="99000">
                <a:schemeClr val="accent1">
                  <a:tint val="50000"/>
                  <a:shade val="100000"/>
                  <a:satMod val="350000"/>
                </a:schemeClr>
              </a:gs>
            </a:gsLst>
            <a:lin ang="2124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Authenticate for transfer to new registrar</a:t>
            </a:r>
            <a:endParaRPr lang="en-US" sz="1400" dirty="0"/>
          </a:p>
        </p:txBody>
      </p:sp>
      <p:sp>
        <p:nvSpPr>
          <p:cNvPr id="59" name="Right Arrow 58"/>
          <p:cNvSpPr/>
          <p:nvPr/>
        </p:nvSpPr>
        <p:spPr>
          <a:xfrm>
            <a:off x="4533420" y="2541661"/>
            <a:ext cx="1620846" cy="719018"/>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400" dirty="0" smtClean="0"/>
              <a:t>Transfer to new registrant</a:t>
            </a:r>
            <a:endParaRPr lang="en-US" sz="1400" dirty="0"/>
          </a:p>
        </p:txBody>
      </p:sp>
      <p:sp>
        <p:nvSpPr>
          <p:cNvPr id="60" name="Right Arrow 59"/>
          <p:cNvSpPr/>
          <p:nvPr/>
        </p:nvSpPr>
        <p:spPr>
          <a:xfrm>
            <a:off x="187613" y="2541661"/>
            <a:ext cx="2501581" cy="719018"/>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400" dirty="0" smtClean="0"/>
              <a:t>Authenticate for transfer to new registrant</a:t>
            </a:r>
            <a:endParaRPr lang="en-US" sz="1400" dirty="0"/>
          </a:p>
        </p:txBody>
      </p:sp>
      <p:sp>
        <p:nvSpPr>
          <p:cNvPr id="61" name="Right Arrow 60"/>
          <p:cNvSpPr/>
          <p:nvPr/>
        </p:nvSpPr>
        <p:spPr>
          <a:xfrm>
            <a:off x="7206984" y="5877236"/>
            <a:ext cx="1620846" cy="719018"/>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400" dirty="0" smtClean="0"/>
              <a:t>Transfer to new registrant</a:t>
            </a:r>
            <a:endParaRPr lang="en-US" sz="1400" dirty="0"/>
          </a:p>
        </p:txBody>
      </p:sp>
      <p:sp>
        <p:nvSpPr>
          <p:cNvPr id="62" name="Right Arrow 61"/>
          <p:cNvSpPr/>
          <p:nvPr/>
        </p:nvSpPr>
        <p:spPr>
          <a:xfrm>
            <a:off x="173864" y="5899351"/>
            <a:ext cx="2501581" cy="719018"/>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400" dirty="0" smtClean="0"/>
              <a:t>Authenticate for transfer to new registrant</a:t>
            </a:r>
            <a:endParaRPr lang="en-US" sz="1400" dirty="0"/>
          </a:p>
        </p:txBody>
      </p:sp>
      <p:sp>
        <p:nvSpPr>
          <p:cNvPr id="63" name="Rectangle 62"/>
          <p:cNvSpPr/>
          <p:nvPr/>
        </p:nvSpPr>
        <p:spPr>
          <a:xfrm>
            <a:off x="2839729" y="4445449"/>
            <a:ext cx="2512572" cy="368744"/>
          </a:xfrm>
          <a:prstGeom prst="rect">
            <a:avLst/>
          </a:prstGeom>
          <a:gradFill>
            <a:gsLst>
              <a:gs pos="27000">
                <a:srgbClr val="FF0000"/>
              </a:gs>
              <a:gs pos="74000">
                <a:srgbClr val="008000"/>
              </a:gs>
            </a:gsLst>
            <a:lin ang="10800000" scaled="0"/>
          </a:gradFill>
          <a:ln>
            <a:noFill/>
          </a:ln>
        </p:spPr>
        <p:style>
          <a:lnRef idx="1">
            <a:schemeClr val="dk1"/>
          </a:lnRef>
          <a:fillRef idx="3">
            <a:schemeClr val="dk1"/>
          </a:fillRef>
          <a:effectRef idx="2">
            <a:schemeClr val="dk1"/>
          </a:effectRef>
          <a:fontRef idx="minor">
            <a:schemeClr val="lt1"/>
          </a:fontRef>
        </p:style>
        <p:txBody>
          <a:bodyPr rtlCol="0" anchor="ctr"/>
          <a:lstStyle/>
          <a:p>
            <a:pPr algn="ctr"/>
            <a:r>
              <a:rPr lang="en-US" sz="1600" dirty="0" smtClean="0"/>
              <a:t>Remove NN</a:t>
            </a:r>
            <a:r>
              <a:rPr lang="en-US" sz="1600" dirty="0"/>
              <a:t>-</a:t>
            </a:r>
            <a:r>
              <a:rPr lang="en-US" sz="1600" dirty="0" smtClean="0"/>
              <a:t>day IRT </a:t>
            </a:r>
            <a:r>
              <a:rPr lang="en-US" sz="1600" dirty="0"/>
              <a:t>restriction</a:t>
            </a:r>
          </a:p>
        </p:txBody>
      </p:sp>
      <p:sp>
        <p:nvSpPr>
          <p:cNvPr id="64" name="Right Arrow 63"/>
          <p:cNvSpPr/>
          <p:nvPr/>
        </p:nvSpPr>
        <p:spPr>
          <a:xfrm>
            <a:off x="167389" y="4273117"/>
            <a:ext cx="2501581" cy="719018"/>
          </a:xfrm>
          <a:prstGeom prst="rightArrow">
            <a:avLst/>
          </a:prstGeom>
          <a:gradFill>
            <a:gsLst>
              <a:gs pos="35000">
                <a:srgbClr val="008000"/>
              </a:gs>
              <a:gs pos="68000">
                <a:srgbClr val="FF0000"/>
              </a:gs>
            </a:gsLst>
            <a:lin ang="21240000" scaled="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Authenticate to toggle the post-change lock</a:t>
            </a:r>
            <a:endParaRPr lang="en-US" sz="1400" dirty="0"/>
          </a:p>
        </p:txBody>
      </p:sp>
      <p:grpSp>
        <p:nvGrpSpPr>
          <p:cNvPr id="50" name="Group 49"/>
          <p:cNvGrpSpPr/>
          <p:nvPr/>
        </p:nvGrpSpPr>
        <p:grpSpPr>
          <a:xfrm>
            <a:off x="3693554" y="4290057"/>
            <a:ext cx="907220" cy="719018"/>
            <a:chOff x="7075892" y="4982065"/>
            <a:chExt cx="907220" cy="1240219"/>
          </a:xfrm>
        </p:grpSpPr>
        <p:cxnSp>
          <p:nvCxnSpPr>
            <p:cNvPr id="48" name="Straight Connector 47"/>
            <p:cNvCxnSpPr/>
            <p:nvPr/>
          </p:nvCxnSpPr>
          <p:spPr>
            <a:xfrm>
              <a:off x="7075892" y="4982065"/>
              <a:ext cx="907220" cy="1210999"/>
            </a:xfrm>
            <a:prstGeom prst="line">
              <a:avLst/>
            </a:prstGeom>
            <a:ln w="254000" cmpd="sng">
              <a:solidFill>
                <a:srgbClr val="FFFF00">
                  <a:alpha val="63000"/>
                </a:srgbClr>
              </a:solidFill>
            </a:ln>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flipH="1">
              <a:off x="7075892" y="5011285"/>
              <a:ext cx="907220" cy="1210999"/>
            </a:xfrm>
            <a:prstGeom prst="line">
              <a:avLst/>
            </a:prstGeom>
            <a:ln w="254000" cmpd="sng">
              <a:solidFill>
                <a:srgbClr val="FFFF00">
                  <a:alpha val="63000"/>
                </a:srgbClr>
              </a:solidFill>
            </a:ln>
          </p:spPr>
          <p:style>
            <a:lnRef idx="2">
              <a:schemeClr val="accent1"/>
            </a:lnRef>
            <a:fillRef idx="0">
              <a:schemeClr val="accent1"/>
            </a:fillRef>
            <a:effectRef idx="1">
              <a:schemeClr val="accent1"/>
            </a:effectRef>
            <a:fontRef idx="minor">
              <a:schemeClr val="tx1"/>
            </a:fontRef>
          </p:style>
        </p:cxnSp>
      </p:grpSp>
      <p:sp>
        <p:nvSpPr>
          <p:cNvPr id="45" name="Right Arrow 44"/>
          <p:cNvSpPr/>
          <p:nvPr/>
        </p:nvSpPr>
        <p:spPr>
          <a:xfrm>
            <a:off x="5443816" y="5033221"/>
            <a:ext cx="1620846" cy="719018"/>
          </a:xfrm>
          <a:prstGeom prst="rightArrow">
            <a:avLst/>
          </a:prstGeom>
          <a:gradFill>
            <a:gsLst>
              <a:gs pos="0">
                <a:schemeClr val="accent1">
                  <a:tint val="100000"/>
                  <a:shade val="100000"/>
                  <a:satMod val="130000"/>
                </a:schemeClr>
              </a:gs>
              <a:gs pos="99000">
                <a:schemeClr val="accent1">
                  <a:tint val="50000"/>
                  <a:shade val="100000"/>
                  <a:satMod val="350000"/>
                </a:schemeClr>
              </a:gs>
            </a:gsLst>
            <a:lin ang="2124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Transfer to new registrar</a:t>
            </a:r>
            <a:endParaRPr lang="en-US" sz="1400" dirty="0"/>
          </a:p>
        </p:txBody>
      </p:sp>
    </p:spTree>
    <p:extLst>
      <p:ext uri="{BB962C8B-B14F-4D97-AF65-F5344CB8AC3E}">
        <p14:creationId xmlns:p14="http://schemas.microsoft.com/office/powerpoint/2010/main" val="506927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47473" y="1823512"/>
            <a:ext cx="4320711" cy="3518861"/>
            <a:chOff x="4803890" y="1823512"/>
            <a:chExt cx="4320711" cy="3518861"/>
          </a:xfrm>
        </p:grpSpPr>
        <p:sp>
          <p:nvSpPr>
            <p:cNvPr id="25" name="Rounded Rectangle 24"/>
            <p:cNvSpPr/>
            <p:nvPr/>
          </p:nvSpPr>
          <p:spPr>
            <a:xfrm>
              <a:off x="4803890" y="1878494"/>
              <a:ext cx="4291173" cy="346387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26" name="Rectangle 25"/>
            <p:cNvSpPr/>
            <p:nvPr/>
          </p:nvSpPr>
          <p:spPr>
            <a:xfrm>
              <a:off x="5256099" y="2486526"/>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TextBox 26"/>
            <p:cNvSpPr txBox="1"/>
            <p:nvPr/>
          </p:nvSpPr>
          <p:spPr>
            <a:xfrm>
              <a:off x="5544743" y="2359591"/>
              <a:ext cx="2820641" cy="369332"/>
            </a:xfrm>
            <a:prstGeom prst="rect">
              <a:avLst/>
            </a:prstGeom>
            <a:noFill/>
          </p:spPr>
          <p:txBody>
            <a:bodyPr wrap="none" rtlCol="0">
              <a:spAutoFit/>
            </a:bodyPr>
            <a:lstStyle/>
            <a:p>
              <a:r>
                <a:rPr lang="en-US" dirty="0" smtClean="0"/>
                <a:t>Request to change Registrar</a:t>
              </a:r>
              <a:endParaRPr lang="en-US" dirty="0"/>
            </a:p>
          </p:txBody>
        </p:sp>
        <p:sp>
          <p:nvSpPr>
            <p:cNvPr id="28" name="Rectangle 27"/>
            <p:cNvSpPr/>
            <p:nvPr/>
          </p:nvSpPr>
          <p:spPr>
            <a:xfrm>
              <a:off x="5244934" y="2912339"/>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TextBox 28"/>
            <p:cNvSpPr txBox="1"/>
            <p:nvPr/>
          </p:nvSpPr>
          <p:spPr>
            <a:xfrm>
              <a:off x="5533578" y="2785404"/>
              <a:ext cx="2941831" cy="369332"/>
            </a:xfrm>
            <a:prstGeom prst="rect">
              <a:avLst/>
            </a:prstGeom>
            <a:noFill/>
          </p:spPr>
          <p:txBody>
            <a:bodyPr wrap="none" rtlCol="0">
              <a:spAutoFit/>
            </a:bodyPr>
            <a:lstStyle/>
            <a:p>
              <a:r>
                <a:rPr lang="en-US" dirty="0" smtClean="0"/>
                <a:t>Request to change Registrant</a:t>
              </a:r>
              <a:endParaRPr lang="en-US" dirty="0"/>
            </a:p>
          </p:txBody>
        </p:sp>
        <p:sp>
          <p:nvSpPr>
            <p:cNvPr id="30" name="Rectangle 29"/>
            <p:cNvSpPr/>
            <p:nvPr/>
          </p:nvSpPr>
          <p:spPr>
            <a:xfrm>
              <a:off x="5244934" y="3360567"/>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TextBox 30"/>
            <p:cNvSpPr txBox="1"/>
            <p:nvPr/>
          </p:nvSpPr>
          <p:spPr>
            <a:xfrm>
              <a:off x="5533578" y="3233632"/>
              <a:ext cx="2818049" cy="369332"/>
            </a:xfrm>
            <a:prstGeom prst="rect">
              <a:avLst/>
            </a:prstGeom>
            <a:noFill/>
          </p:spPr>
          <p:txBody>
            <a:bodyPr wrap="none" rtlCol="0">
              <a:spAutoFit/>
            </a:bodyPr>
            <a:lstStyle/>
            <a:p>
              <a:r>
                <a:rPr lang="en-US" dirty="0" smtClean="0">
                  <a:solidFill>
                    <a:srgbClr val="7F7F7F"/>
                  </a:solidFill>
                </a:rPr>
                <a:t>Request to toggle safeguard</a:t>
              </a:r>
              <a:endParaRPr lang="en-US" dirty="0">
                <a:solidFill>
                  <a:srgbClr val="7F7F7F"/>
                </a:solidFill>
              </a:endParaRPr>
            </a:p>
          </p:txBody>
        </p:sp>
        <p:cxnSp>
          <p:nvCxnSpPr>
            <p:cNvPr id="33" name="Straight Connector 32"/>
            <p:cNvCxnSpPr/>
            <p:nvPr/>
          </p:nvCxnSpPr>
          <p:spPr>
            <a:xfrm flipH="1">
              <a:off x="4978397" y="3745142"/>
              <a:ext cx="3491271" cy="0"/>
            </a:xfrm>
            <a:prstGeom prst="line">
              <a:avLst/>
            </a:prstGeom>
          </p:spPr>
          <p:style>
            <a:lnRef idx="2">
              <a:schemeClr val="accent1"/>
            </a:lnRef>
            <a:fillRef idx="0">
              <a:schemeClr val="accent1"/>
            </a:fillRef>
            <a:effectRef idx="1">
              <a:schemeClr val="accent1"/>
            </a:effectRef>
            <a:fontRef idx="minor">
              <a:schemeClr val="tx1"/>
            </a:fontRef>
          </p:style>
        </p:cxnSp>
        <p:sp>
          <p:nvSpPr>
            <p:cNvPr id="35" name="TextBox 34"/>
            <p:cNvSpPr txBox="1"/>
            <p:nvPr/>
          </p:nvSpPr>
          <p:spPr>
            <a:xfrm>
              <a:off x="6150910" y="3827195"/>
              <a:ext cx="2447204" cy="338554"/>
            </a:xfrm>
            <a:prstGeom prst="rect">
              <a:avLst/>
            </a:prstGeom>
            <a:noFill/>
          </p:spPr>
          <p:txBody>
            <a:bodyPr wrap="none" rtlCol="0">
              <a:spAutoFit/>
            </a:bodyPr>
            <a:lstStyle/>
            <a:p>
              <a:r>
                <a:rPr lang="en-US" sz="1600" dirty="0" smtClean="0">
                  <a:solidFill>
                    <a:srgbClr val="000000"/>
                  </a:solidFill>
                </a:rPr>
                <a:t>Authenticate to </a:t>
              </a:r>
              <a:r>
                <a:rPr lang="en-US" sz="1600" dirty="0" err="1" smtClean="0">
                  <a:solidFill>
                    <a:srgbClr val="000000"/>
                  </a:solidFill>
                  <a:latin typeface="+mj-lt"/>
                  <a:ea typeface="Lucida Grande"/>
                  <a:cs typeface="Lucida Grande"/>
                </a:rPr>
                <a:t>Δ</a:t>
              </a:r>
              <a:r>
                <a:rPr lang="en-US" sz="1600" dirty="0" smtClean="0">
                  <a:solidFill>
                    <a:srgbClr val="000000"/>
                  </a:solidFill>
                  <a:latin typeface="+mj-lt"/>
                  <a:ea typeface="Lucida Grande"/>
                  <a:cs typeface="Lucida Grande"/>
                </a:rPr>
                <a:t> Registrar</a:t>
              </a:r>
              <a:endParaRPr lang="en-US" sz="1600" dirty="0">
                <a:solidFill>
                  <a:srgbClr val="000000"/>
                </a:solidFill>
                <a:latin typeface="+mj-lt"/>
              </a:endParaRPr>
            </a:p>
          </p:txBody>
        </p:sp>
        <p:sp>
          <p:nvSpPr>
            <p:cNvPr id="37" name="TextBox 36"/>
            <p:cNvSpPr txBox="1"/>
            <p:nvPr/>
          </p:nvSpPr>
          <p:spPr>
            <a:xfrm>
              <a:off x="6150910" y="4233884"/>
              <a:ext cx="2552201" cy="338554"/>
            </a:xfrm>
            <a:prstGeom prst="rect">
              <a:avLst/>
            </a:prstGeom>
            <a:noFill/>
          </p:spPr>
          <p:txBody>
            <a:bodyPr wrap="none" rtlCol="0">
              <a:spAutoFit/>
            </a:bodyPr>
            <a:lstStyle/>
            <a:p>
              <a:r>
                <a:rPr lang="en-US" sz="1600" dirty="0" smtClean="0">
                  <a:solidFill>
                    <a:schemeClr val="tx1">
                      <a:lumMod val="50000"/>
                      <a:lumOff val="50000"/>
                    </a:schemeClr>
                  </a:solidFill>
                </a:rPr>
                <a:t>Authenticate to </a:t>
              </a:r>
              <a:r>
                <a:rPr lang="en-US" sz="1600" dirty="0" err="1" smtClean="0">
                  <a:solidFill>
                    <a:schemeClr val="tx1">
                      <a:lumMod val="50000"/>
                      <a:lumOff val="50000"/>
                    </a:schemeClr>
                  </a:solidFill>
                  <a:latin typeface="+mj-lt"/>
                  <a:ea typeface="Lucida Grande"/>
                  <a:cs typeface="Lucida Grande"/>
                </a:rPr>
                <a:t>Δ</a:t>
              </a:r>
              <a:r>
                <a:rPr lang="en-US" sz="1600" dirty="0" smtClean="0">
                  <a:solidFill>
                    <a:schemeClr val="tx1">
                      <a:lumMod val="50000"/>
                      <a:lumOff val="50000"/>
                    </a:schemeClr>
                  </a:solidFill>
                  <a:latin typeface="+mj-lt"/>
                  <a:ea typeface="Lucida Grande"/>
                  <a:cs typeface="Lucida Grande"/>
                </a:rPr>
                <a:t> Registrant</a:t>
              </a:r>
              <a:endParaRPr lang="en-US" sz="1600" dirty="0">
                <a:solidFill>
                  <a:schemeClr val="tx1">
                    <a:lumMod val="50000"/>
                    <a:lumOff val="50000"/>
                  </a:schemeClr>
                </a:solidFill>
                <a:latin typeface="+mj-lt"/>
              </a:endParaRPr>
            </a:p>
          </p:txBody>
        </p:sp>
        <p:sp>
          <p:nvSpPr>
            <p:cNvPr id="38" name="Rectangle 37"/>
            <p:cNvSpPr/>
            <p:nvPr/>
          </p:nvSpPr>
          <p:spPr>
            <a:xfrm>
              <a:off x="4945140" y="4727773"/>
              <a:ext cx="1205770" cy="256619"/>
            </a:xfrm>
            <a:prstGeom prst="rect">
              <a:avLst/>
            </a:prstGeom>
            <a:solidFill>
              <a:schemeClr val="accent1">
                <a:lumMod val="20000"/>
                <a:lumOff val="80000"/>
              </a:schemeClr>
            </a:solidFill>
            <a:ln>
              <a:solidFill>
                <a:schemeClr val="accent6">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TextBox 38"/>
            <p:cNvSpPr txBox="1"/>
            <p:nvPr/>
          </p:nvSpPr>
          <p:spPr>
            <a:xfrm>
              <a:off x="6150910" y="4662749"/>
              <a:ext cx="2973691" cy="338554"/>
            </a:xfrm>
            <a:prstGeom prst="rect">
              <a:avLst/>
            </a:prstGeom>
            <a:noFill/>
          </p:spPr>
          <p:txBody>
            <a:bodyPr wrap="none" rtlCol="0">
              <a:spAutoFit/>
            </a:bodyPr>
            <a:lstStyle/>
            <a:p>
              <a:r>
                <a:rPr lang="en-US" sz="1600" dirty="0" smtClean="0">
                  <a:solidFill>
                    <a:srgbClr val="7F7F7F"/>
                  </a:solidFill>
                </a:rPr>
                <a:t>Authenticate to </a:t>
              </a:r>
              <a:r>
                <a:rPr lang="en-US" sz="1600" dirty="0" smtClean="0">
                  <a:solidFill>
                    <a:srgbClr val="7F7F7F"/>
                  </a:solidFill>
                  <a:latin typeface="+mj-lt"/>
                  <a:ea typeface="Lucida Grande"/>
                  <a:cs typeface="Lucida Grande"/>
                </a:rPr>
                <a:t>Toggle Safeguard</a:t>
              </a:r>
              <a:endParaRPr lang="en-US" sz="1600" dirty="0">
                <a:solidFill>
                  <a:srgbClr val="7F7F7F"/>
                </a:solidFill>
                <a:latin typeface="+mj-lt"/>
              </a:endParaRPr>
            </a:p>
          </p:txBody>
        </p:sp>
        <p:sp>
          <p:nvSpPr>
            <p:cNvPr id="44" name="TextBox 43"/>
            <p:cNvSpPr txBox="1"/>
            <p:nvPr/>
          </p:nvSpPr>
          <p:spPr>
            <a:xfrm>
              <a:off x="5533578" y="1823512"/>
              <a:ext cx="2809300" cy="646331"/>
            </a:xfrm>
            <a:prstGeom prst="rect">
              <a:avLst/>
            </a:prstGeom>
            <a:noFill/>
          </p:spPr>
          <p:txBody>
            <a:bodyPr wrap="square" rtlCol="0">
              <a:spAutoFit/>
            </a:bodyPr>
            <a:lstStyle/>
            <a:p>
              <a:pPr algn="ctr"/>
              <a:r>
                <a:rPr lang="en-US" dirty="0" smtClean="0">
                  <a:solidFill>
                    <a:schemeClr val="accent2"/>
                  </a:solidFill>
                </a:rPr>
                <a:t>Registrant </a:t>
              </a:r>
              <a:br>
                <a:rPr lang="en-US" dirty="0" smtClean="0">
                  <a:solidFill>
                    <a:schemeClr val="accent2"/>
                  </a:solidFill>
                </a:rPr>
              </a:br>
              <a:r>
                <a:rPr lang="en-US" dirty="0" smtClean="0">
                  <a:solidFill>
                    <a:schemeClr val="accent2"/>
                  </a:solidFill>
                </a:rPr>
                <a:t>(at new registrar)</a:t>
              </a:r>
              <a:endParaRPr lang="en-US" dirty="0">
                <a:solidFill>
                  <a:schemeClr val="accent2"/>
                </a:solidFill>
              </a:endParaRPr>
            </a:p>
          </p:txBody>
        </p:sp>
        <p:sp>
          <p:nvSpPr>
            <p:cNvPr id="45" name="Rectangle 44"/>
            <p:cNvSpPr/>
            <p:nvPr/>
          </p:nvSpPr>
          <p:spPr>
            <a:xfrm>
              <a:off x="5149984" y="2339641"/>
              <a:ext cx="389850" cy="369332"/>
            </a:xfrm>
            <a:prstGeom prst="rect">
              <a:avLst/>
            </a:prstGeom>
          </p:spPr>
          <p:txBody>
            <a:bodyPr wrap="none">
              <a:spAutoFit/>
            </a:bodyPr>
            <a:lstStyle/>
            <a:p>
              <a:r>
                <a:rPr lang="en-US" dirty="0">
                  <a:latin typeface="Zapf Dingbats"/>
                  <a:ea typeface="Zapf Dingbats"/>
                  <a:cs typeface="Zapf Dingbats"/>
                </a:rPr>
                <a:t>✔</a:t>
              </a:r>
              <a:endParaRPr lang="en-US" dirty="0"/>
            </a:p>
          </p:txBody>
        </p:sp>
        <p:sp>
          <p:nvSpPr>
            <p:cNvPr id="46" name="Rectangle 45"/>
            <p:cNvSpPr/>
            <p:nvPr/>
          </p:nvSpPr>
          <p:spPr>
            <a:xfrm>
              <a:off x="4930693" y="3892219"/>
              <a:ext cx="1205770" cy="256619"/>
            </a:xfrm>
            <a:prstGeom prst="rect">
              <a:avLst/>
            </a:prstGeom>
            <a:solidFill>
              <a:schemeClr val="accent6">
                <a:lumMod val="60000"/>
                <a:lumOff val="40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4928171" y="4315819"/>
              <a:ext cx="1205770" cy="256619"/>
            </a:xfrm>
            <a:prstGeom prst="rect">
              <a:avLst/>
            </a:prstGeom>
            <a:solidFill>
              <a:schemeClr val="accent1">
                <a:lumMod val="20000"/>
                <a:lumOff val="80000"/>
              </a:schemeClr>
            </a:solidFill>
            <a:ln>
              <a:solidFill>
                <a:schemeClr val="accent6">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1" name="TextBox 40"/>
          <p:cNvSpPr txBox="1"/>
          <p:nvPr/>
        </p:nvSpPr>
        <p:spPr>
          <a:xfrm>
            <a:off x="2601587" y="250169"/>
            <a:ext cx="3993401" cy="523220"/>
          </a:xfrm>
          <a:prstGeom prst="rect">
            <a:avLst/>
          </a:prstGeom>
          <a:noFill/>
        </p:spPr>
        <p:txBody>
          <a:bodyPr wrap="none" rtlCol="0">
            <a:spAutoFit/>
          </a:bodyPr>
          <a:lstStyle/>
          <a:p>
            <a:pPr algn="ctr"/>
            <a:r>
              <a:rPr lang="en-US" sz="2800" b="1" dirty="0" smtClean="0"/>
              <a:t>CASE 1:  Change Registrar</a:t>
            </a:r>
            <a:endParaRPr lang="en-US" sz="2800" b="1" dirty="0"/>
          </a:p>
        </p:txBody>
      </p:sp>
      <p:sp>
        <p:nvSpPr>
          <p:cNvPr id="3" name="TextBox 2"/>
          <p:cNvSpPr txBox="1"/>
          <p:nvPr/>
        </p:nvSpPr>
        <p:spPr>
          <a:xfrm>
            <a:off x="47473" y="5393523"/>
            <a:ext cx="9051337" cy="1477328"/>
          </a:xfrm>
          <a:prstGeom prst="rect">
            <a:avLst/>
          </a:prstGeom>
          <a:noFill/>
        </p:spPr>
        <p:txBody>
          <a:bodyPr wrap="square" rtlCol="0">
            <a:spAutoFit/>
          </a:bodyPr>
          <a:lstStyle/>
          <a:p>
            <a:pPr algn="ctr"/>
            <a:r>
              <a:rPr lang="en-US" dirty="0" smtClean="0"/>
              <a:t>Note: </a:t>
            </a:r>
            <a:r>
              <a:rPr lang="en-US" b="1" dirty="0" smtClean="0"/>
              <a:t>Registrant</a:t>
            </a:r>
            <a:r>
              <a:rPr lang="en-US" dirty="0" smtClean="0"/>
              <a:t> information fields need to match in this use case. Present the “Registrant info must match” requirement to the registrant (and validate that it does) at the new registrar.  Registrars of record that don’t yet comply with RAA uniform WHOIS</a:t>
            </a:r>
            <a:r>
              <a:rPr lang="en-US" dirty="0"/>
              <a:t> </a:t>
            </a:r>
            <a:r>
              <a:rPr lang="en-US" dirty="0" smtClean="0"/>
              <a:t>access rules will fail this authentication. If registrant wants/needs to change registrant info, they are presented with the option to switch to Case 3 or 4 (depending on lock choice)</a:t>
            </a:r>
            <a:endParaRPr lang="en-US" dirty="0"/>
          </a:p>
        </p:txBody>
      </p:sp>
      <p:grpSp>
        <p:nvGrpSpPr>
          <p:cNvPr id="13" name="Group 12"/>
          <p:cNvGrpSpPr/>
          <p:nvPr/>
        </p:nvGrpSpPr>
        <p:grpSpPr>
          <a:xfrm>
            <a:off x="4807638" y="1823512"/>
            <a:ext cx="4320711" cy="3518861"/>
            <a:chOff x="47473" y="1823512"/>
            <a:chExt cx="4320711" cy="3518861"/>
          </a:xfrm>
        </p:grpSpPr>
        <p:sp>
          <p:nvSpPr>
            <p:cNvPr id="4" name="Rounded Rectangle 3"/>
            <p:cNvSpPr/>
            <p:nvPr/>
          </p:nvSpPr>
          <p:spPr>
            <a:xfrm>
              <a:off x="47473" y="1878494"/>
              <a:ext cx="4291173" cy="346387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6" name="Rectangle 5"/>
            <p:cNvSpPr/>
            <p:nvPr/>
          </p:nvSpPr>
          <p:spPr>
            <a:xfrm>
              <a:off x="499682" y="2486526"/>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TextBox 6"/>
            <p:cNvSpPr txBox="1"/>
            <p:nvPr/>
          </p:nvSpPr>
          <p:spPr>
            <a:xfrm>
              <a:off x="788326" y="2359591"/>
              <a:ext cx="2718863" cy="369332"/>
            </a:xfrm>
            <a:prstGeom prst="rect">
              <a:avLst/>
            </a:prstGeom>
            <a:noFill/>
          </p:spPr>
          <p:txBody>
            <a:bodyPr wrap="none" rtlCol="0">
              <a:spAutoFit/>
            </a:bodyPr>
            <a:lstStyle/>
            <a:p>
              <a:r>
                <a:rPr lang="en-US" dirty="0" smtClean="0"/>
                <a:t>Authorize Registrar change</a:t>
              </a:r>
              <a:endParaRPr lang="en-US" dirty="0"/>
            </a:p>
          </p:txBody>
        </p:sp>
        <p:sp>
          <p:nvSpPr>
            <p:cNvPr id="8" name="Rectangle 7"/>
            <p:cNvSpPr/>
            <p:nvPr/>
          </p:nvSpPr>
          <p:spPr>
            <a:xfrm>
              <a:off x="488517" y="2912339"/>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777161" y="2785404"/>
              <a:ext cx="2836984" cy="369332"/>
            </a:xfrm>
            <a:prstGeom prst="rect">
              <a:avLst/>
            </a:prstGeom>
            <a:noFill/>
          </p:spPr>
          <p:txBody>
            <a:bodyPr wrap="none" rtlCol="0">
              <a:spAutoFit/>
            </a:bodyPr>
            <a:lstStyle/>
            <a:p>
              <a:r>
                <a:rPr lang="en-US" dirty="0" smtClean="0"/>
                <a:t>Authorize Registrant change</a:t>
              </a:r>
              <a:endParaRPr lang="en-US" dirty="0"/>
            </a:p>
          </p:txBody>
        </p:sp>
        <p:sp>
          <p:nvSpPr>
            <p:cNvPr id="10" name="Rectangle 9"/>
            <p:cNvSpPr/>
            <p:nvPr/>
          </p:nvSpPr>
          <p:spPr>
            <a:xfrm>
              <a:off x="488517" y="3360567"/>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777161" y="3233632"/>
              <a:ext cx="2960629" cy="369332"/>
            </a:xfrm>
            <a:prstGeom prst="rect">
              <a:avLst/>
            </a:prstGeom>
            <a:noFill/>
          </p:spPr>
          <p:txBody>
            <a:bodyPr wrap="none" rtlCol="0">
              <a:spAutoFit/>
            </a:bodyPr>
            <a:lstStyle/>
            <a:p>
              <a:r>
                <a:rPr lang="en-US" dirty="0" smtClean="0">
                  <a:solidFill>
                    <a:schemeClr val="tx1">
                      <a:lumMod val="50000"/>
                      <a:lumOff val="50000"/>
                    </a:schemeClr>
                  </a:solidFill>
                </a:rPr>
                <a:t>Authorize toggle of safeguard</a:t>
              </a:r>
              <a:endParaRPr lang="en-US" dirty="0">
                <a:solidFill>
                  <a:schemeClr val="tx1">
                    <a:lumMod val="50000"/>
                    <a:lumOff val="50000"/>
                  </a:schemeClr>
                </a:solidFill>
              </a:endParaRPr>
            </a:p>
          </p:txBody>
        </p:sp>
        <p:sp>
          <p:nvSpPr>
            <p:cNvPr id="12" name="Rectangle 11"/>
            <p:cNvSpPr/>
            <p:nvPr/>
          </p:nvSpPr>
          <p:spPr>
            <a:xfrm>
              <a:off x="408097" y="2330760"/>
              <a:ext cx="389850" cy="369332"/>
            </a:xfrm>
            <a:prstGeom prst="rect">
              <a:avLst/>
            </a:prstGeom>
          </p:spPr>
          <p:txBody>
            <a:bodyPr wrap="none">
              <a:spAutoFit/>
            </a:bodyPr>
            <a:lstStyle/>
            <a:p>
              <a:r>
                <a:rPr lang="en-US" dirty="0">
                  <a:latin typeface="Zapf Dingbats"/>
                  <a:ea typeface="Zapf Dingbats"/>
                  <a:cs typeface="Zapf Dingbats"/>
                </a:rPr>
                <a:t>✔</a:t>
              </a:r>
              <a:endParaRPr lang="en-US" dirty="0"/>
            </a:p>
          </p:txBody>
        </p:sp>
        <p:cxnSp>
          <p:nvCxnSpPr>
            <p:cNvPr id="14" name="Straight Connector 13"/>
            <p:cNvCxnSpPr/>
            <p:nvPr/>
          </p:nvCxnSpPr>
          <p:spPr>
            <a:xfrm flipH="1">
              <a:off x="221980" y="3745142"/>
              <a:ext cx="3491271" cy="0"/>
            </a:xfrm>
            <a:prstGeom prst="line">
              <a:avLst/>
            </a:prstGeom>
          </p:spPr>
          <p:style>
            <a:lnRef idx="2">
              <a:schemeClr val="accent1"/>
            </a:lnRef>
            <a:fillRef idx="0">
              <a:schemeClr val="accent1"/>
            </a:fillRef>
            <a:effectRef idx="1">
              <a:schemeClr val="accent1"/>
            </a:effectRef>
            <a:fontRef idx="minor">
              <a:schemeClr val="tx1"/>
            </a:fontRef>
          </p:style>
        </p:cxnSp>
        <p:sp>
          <p:nvSpPr>
            <p:cNvPr id="16" name="Rectangle 15"/>
            <p:cNvSpPr/>
            <p:nvPr/>
          </p:nvSpPr>
          <p:spPr>
            <a:xfrm>
              <a:off x="185441" y="3892219"/>
              <a:ext cx="1205770" cy="256619"/>
            </a:xfrm>
            <a:prstGeom prst="rect">
              <a:avLst/>
            </a:prstGeom>
            <a:solidFill>
              <a:schemeClr val="accent6">
                <a:lumMod val="60000"/>
                <a:lumOff val="40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1394493" y="3827195"/>
              <a:ext cx="2447204" cy="338554"/>
            </a:xfrm>
            <a:prstGeom prst="rect">
              <a:avLst/>
            </a:prstGeom>
            <a:noFill/>
          </p:spPr>
          <p:txBody>
            <a:bodyPr wrap="none" rtlCol="0">
              <a:spAutoFit/>
            </a:bodyPr>
            <a:lstStyle/>
            <a:p>
              <a:r>
                <a:rPr lang="en-US" sz="1600" dirty="0" smtClean="0">
                  <a:solidFill>
                    <a:srgbClr val="000000"/>
                  </a:solidFill>
                </a:rPr>
                <a:t>Authenticate to </a:t>
              </a:r>
              <a:r>
                <a:rPr lang="en-US" sz="1600" dirty="0" err="1" smtClean="0">
                  <a:solidFill>
                    <a:srgbClr val="000000"/>
                  </a:solidFill>
                  <a:latin typeface="+mj-lt"/>
                  <a:ea typeface="Lucida Grande"/>
                  <a:cs typeface="Lucida Grande"/>
                </a:rPr>
                <a:t>Δ</a:t>
              </a:r>
              <a:r>
                <a:rPr lang="en-US" sz="1600" dirty="0" smtClean="0">
                  <a:solidFill>
                    <a:srgbClr val="000000"/>
                  </a:solidFill>
                  <a:latin typeface="+mj-lt"/>
                  <a:ea typeface="Lucida Grande"/>
                  <a:cs typeface="Lucida Grande"/>
                </a:rPr>
                <a:t> Registrar</a:t>
              </a:r>
              <a:endParaRPr lang="en-US" sz="1600" dirty="0">
                <a:solidFill>
                  <a:srgbClr val="000000"/>
                </a:solidFill>
                <a:latin typeface="+mj-lt"/>
              </a:endParaRPr>
            </a:p>
          </p:txBody>
        </p:sp>
        <p:sp>
          <p:nvSpPr>
            <p:cNvPr id="21" name="TextBox 20"/>
            <p:cNvSpPr txBox="1"/>
            <p:nvPr/>
          </p:nvSpPr>
          <p:spPr>
            <a:xfrm>
              <a:off x="1394493" y="4233884"/>
              <a:ext cx="2552201" cy="338554"/>
            </a:xfrm>
            <a:prstGeom prst="rect">
              <a:avLst/>
            </a:prstGeom>
            <a:noFill/>
          </p:spPr>
          <p:txBody>
            <a:bodyPr wrap="none" rtlCol="0">
              <a:spAutoFit/>
            </a:bodyPr>
            <a:lstStyle/>
            <a:p>
              <a:r>
                <a:rPr lang="en-US" sz="1600" dirty="0" smtClean="0">
                  <a:solidFill>
                    <a:schemeClr val="tx1">
                      <a:lumMod val="50000"/>
                      <a:lumOff val="50000"/>
                    </a:schemeClr>
                  </a:solidFill>
                </a:rPr>
                <a:t>Authenticate to </a:t>
              </a:r>
              <a:r>
                <a:rPr lang="en-US" sz="1600" dirty="0" err="1" smtClean="0">
                  <a:solidFill>
                    <a:schemeClr val="tx1">
                      <a:lumMod val="50000"/>
                      <a:lumOff val="50000"/>
                    </a:schemeClr>
                  </a:solidFill>
                  <a:latin typeface="+mj-lt"/>
                  <a:ea typeface="Lucida Grande"/>
                  <a:cs typeface="Lucida Grande"/>
                </a:rPr>
                <a:t>Δ</a:t>
              </a:r>
              <a:r>
                <a:rPr lang="en-US" sz="1600" dirty="0" smtClean="0">
                  <a:solidFill>
                    <a:schemeClr val="tx1">
                      <a:lumMod val="50000"/>
                      <a:lumOff val="50000"/>
                    </a:schemeClr>
                  </a:solidFill>
                  <a:latin typeface="+mj-lt"/>
                  <a:ea typeface="Lucida Grande"/>
                  <a:cs typeface="Lucida Grande"/>
                </a:rPr>
                <a:t> Registrant</a:t>
              </a:r>
              <a:endParaRPr lang="en-US" sz="1600" dirty="0">
                <a:solidFill>
                  <a:schemeClr val="tx1">
                    <a:lumMod val="50000"/>
                    <a:lumOff val="50000"/>
                  </a:schemeClr>
                </a:solidFill>
                <a:latin typeface="+mj-lt"/>
              </a:endParaRPr>
            </a:p>
          </p:txBody>
        </p:sp>
        <p:sp>
          <p:nvSpPr>
            <p:cNvPr id="22" name="Rectangle 21"/>
            <p:cNvSpPr/>
            <p:nvPr/>
          </p:nvSpPr>
          <p:spPr>
            <a:xfrm>
              <a:off x="188723" y="4727773"/>
              <a:ext cx="1205770" cy="256619"/>
            </a:xfrm>
            <a:prstGeom prst="rect">
              <a:avLst/>
            </a:prstGeom>
            <a:solidFill>
              <a:schemeClr val="accent1">
                <a:lumMod val="20000"/>
                <a:lumOff val="80000"/>
              </a:schemeClr>
            </a:solidFill>
            <a:ln>
              <a:solidFill>
                <a:schemeClr val="accent6">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1394493" y="4662749"/>
              <a:ext cx="2973691" cy="338554"/>
            </a:xfrm>
            <a:prstGeom prst="rect">
              <a:avLst/>
            </a:prstGeom>
            <a:noFill/>
          </p:spPr>
          <p:txBody>
            <a:bodyPr wrap="none" rtlCol="0">
              <a:spAutoFit/>
            </a:bodyPr>
            <a:lstStyle/>
            <a:p>
              <a:r>
                <a:rPr lang="en-US" sz="1600" dirty="0" smtClean="0">
                  <a:solidFill>
                    <a:srgbClr val="7F7F7F"/>
                  </a:solidFill>
                </a:rPr>
                <a:t>Authenticate to </a:t>
              </a:r>
              <a:r>
                <a:rPr lang="en-US" sz="1600" dirty="0" smtClean="0">
                  <a:solidFill>
                    <a:srgbClr val="7F7F7F"/>
                  </a:solidFill>
                  <a:latin typeface="+mj-lt"/>
                  <a:ea typeface="Lucida Grande"/>
                  <a:cs typeface="Lucida Grande"/>
                </a:rPr>
                <a:t>Toggle Safeguard</a:t>
              </a:r>
              <a:endParaRPr lang="en-US" sz="1600" dirty="0">
                <a:solidFill>
                  <a:srgbClr val="7F7F7F"/>
                </a:solidFill>
                <a:latin typeface="+mj-lt"/>
              </a:endParaRPr>
            </a:p>
          </p:txBody>
        </p:sp>
        <p:sp>
          <p:nvSpPr>
            <p:cNvPr id="24" name="TextBox 23"/>
            <p:cNvSpPr txBox="1"/>
            <p:nvPr/>
          </p:nvSpPr>
          <p:spPr>
            <a:xfrm>
              <a:off x="674652" y="1823512"/>
              <a:ext cx="2809300" cy="646331"/>
            </a:xfrm>
            <a:prstGeom prst="rect">
              <a:avLst/>
            </a:prstGeom>
            <a:noFill/>
          </p:spPr>
          <p:txBody>
            <a:bodyPr wrap="square" rtlCol="0">
              <a:spAutoFit/>
            </a:bodyPr>
            <a:lstStyle/>
            <a:p>
              <a:pPr algn="ctr"/>
              <a:r>
                <a:rPr lang="en-US" dirty="0" smtClean="0">
                  <a:solidFill>
                    <a:schemeClr val="accent2"/>
                  </a:solidFill>
                </a:rPr>
                <a:t>Registrant </a:t>
              </a:r>
              <a:br>
                <a:rPr lang="en-US" dirty="0" smtClean="0">
                  <a:solidFill>
                    <a:schemeClr val="accent2"/>
                  </a:solidFill>
                </a:rPr>
              </a:br>
              <a:r>
                <a:rPr lang="en-US" dirty="0" smtClean="0">
                  <a:solidFill>
                    <a:schemeClr val="accent2"/>
                  </a:solidFill>
                </a:rPr>
                <a:t>(at registrar of record)</a:t>
              </a:r>
              <a:endParaRPr lang="en-US" dirty="0">
                <a:solidFill>
                  <a:schemeClr val="accent2"/>
                </a:solidFill>
              </a:endParaRPr>
            </a:p>
          </p:txBody>
        </p:sp>
        <p:sp>
          <p:nvSpPr>
            <p:cNvPr id="54" name="Rectangle 53"/>
            <p:cNvSpPr/>
            <p:nvPr/>
          </p:nvSpPr>
          <p:spPr>
            <a:xfrm>
              <a:off x="185441" y="4315819"/>
              <a:ext cx="1205770" cy="256619"/>
            </a:xfrm>
            <a:prstGeom prst="rect">
              <a:avLst/>
            </a:prstGeom>
            <a:solidFill>
              <a:schemeClr val="accent1">
                <a:lumMod val="20000"/>
                <a:lumOff val="80000"/>
              </a:schemeClr>
            </a:solidFill>
            <a:ln>
              <a:solidFill>
                <a:schemeClr val="accent6">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TextBox 17"/>
          <p:cNvSpPr txBox="1"/>
          <p:nvPr/>
        </p:nvSpPr>
        <p:spPr>
          <a:xfrm>
            <a:off x="221980" y="870999"/>
            <a:ext cx="8610294" cy="923330"/>
          </a:xfrm>
          <a:prstGeom prst="rect">
            <a:avLst/>
          </a:prstGeom>
          <a:noFill/>
        </p:spPr>
        <p:txBody>
          <a:bodyPr wrap="square" rtlCol="0">
            <a:spAutoFit/>
          </a:bodyPr>
          <a:lstStyle/>
          <a:p>
            <a:r>
              <a:rPr lang="en-US" dirty="0" smtClean="0"/>
              <a:t>This falls under current IRTP policy.  Mike wants to move his domain from one registrar to another.  No other parties involved.  Because the Registrant hasn’t changed, Registrant info must remain the same and the “waive safeguard” option is not needed or presented.</a:t>
            </a:r>
            <a:endParaRPr lang="en-US" dirty="0"/>
          </a:p>
        </p:txBody>
      </p:sp>
    </p:spTree>
    <p:extLst>
      <p:ext uri="{BB962C8B-B14F-4D97-AF65-F5344CB8AC3E}">
        <p14:creationId xmlns:p14="http://schemas.microsoft.com/office/powerpoint/2010/main" val="1396733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Box 40"/>
          <p:cNvSpPr txBox="1"/>
          <p:nvPr/>
        </p:nvSpPr>
        <p:spPr>
          <a:xfrm>
            <a:off x="2601587" y="0"/>
            <a:ext cx="3993401" cy="954107"/>
          </a:xfrm>
          <a:prstGeom prst="rect">
            <a:avLst/>
          </a:prstGeom>
          <a:noFill/>
        </p:spPr>
        <p:txBody>
          <a:bodyPr wrap="none" rtlCol="0">
            <a:spAutoFit/>
          </a:bodyPr>
          <a:lstStyle/>
          <a:p>
            <a:pPr algn="ctr"/>
            <a:r>
              <a:rPr lang="en-US" sz="2800" b="1" dirty="0" smtClean="0"/>
              <a:t>CASE 1:  Change Registrar</a:t>
            </a:r>
          </a:p>
          <a:p>
            <a:pPr algn="ctr"/>
            <a:r>
              <a:rPr lang="en-US" sz="2800" b="1" dirty="0" smtClean="0"/>
              <a:t>Ramifications</a:t>
            </a:r>
          </a:p>
        </p:txBody>
      </p:sp>
      <p:sp>
        <p:nvSpPr>
          <p:cNvPr id="2" name="TextBox 1"/>
          <p:cNvSpPr txBox="1"/>
          <p:nvPr/>
        </p:nvSpPr>
        <p:spPr>
          <a:xfrm>
            <a:off x="108857" y="954107"/>
            <a:ext cx="9035143" cy="6001644"/>
          </a:xfrm>
          <a:prstGeom prst="rect">
            <a:avLst/>
          </a:prstGeom>
          <a:noFill/>
        </p:spPr>
        <p:txBody>
          <a:bodyPr wrap="square" rtlCol="0">
            <a:spAutoFit/>
          </a:bodyPr>
          <a:lstStyle/>
          <a:p>
            <a:pPr marL="285750" indent="-285750">
              <a:buFont typeface="Arial"/>
              <a:buChar char="•"/>
            </a:pPr>
            <a:r>
              <a:rPr lang="en-US" sz="1600" dirty="0" smtClean="0"/>
              <a:t>Current domain-transfer process would need to be changed to add Registrant-info validation </a:t>
            </a:r>
            <a:r>
              <a:rPr lang="en-US" sz="1600" dirty="0" smtClean="0">
                <a:solidFill>
                  <a:srgbClr val="0000FF"/>
                </a:solidFill>
              </a:rPr>
              <a:t>[yes]</a:t>
            </a:r>
          </a:p>
          <a:p>
            <a:pPr marL="285750" indent="-285750">
              <a:buFont typeface="Arial"/>
              <a:buChar char="•"/>
            </a:pPr>
            <a:r>
              <a:rPr lang="en-US" sz="1600" dirty="0" smtClean="0"/>
              <a:t>Registrant information would have to be validated between registrars </a:t>
            </a:r>
            <a:r>
              <a:rPr lang="en-US" sz="1600" dirty="0" smtClean="0">
                <a:solidFill>
                  <a:srgbClr val="0000FF"/>
                </a:solidFill>
              </a:rPr>
              <a:t>[uniform or thick WHOIS]</a:t>
            </a:r>
          </a:p>
          <a:p>
            <a:pPr marL="285750" indent="-285750">
              <a:buFont typeface="Arial"/>
              <a:buChar char="•"/>
            </a:pPr>
            <a:r>
              <a:rPr lang="en-US" sz="1600" dirty="0" smtClean="0"/>
              <a:t>“registrant” fields will need to be defined </a:t>
            </a:r>
            <a:r>
              <a:rPr lang="en-US" sz="1600" dirty="0" smtClean="0">
                <a:solidFill>
                  <a:srgbClr val="0000FF"/>
                </a:solidFill>
              </a:rPr>
              <a:t>[Note: make sure the list is consistent w/uniform-WHOIS]</a:t>
            </a:r>
          </a:p>
          <a:p>
            <a:pPr marL="285750" indent="-285750">
              <a:buFont typeface="Arial"/>
              <a:buChar char="•"/>
            </a:pPr>
            <a:r>
              <a:rPr lang="en-US" sz="1600" dirty="0" smtClean="0"/>
              <a:t>Failure states need to be defined  (</a:t>
            </a:r>
            <a:r>
              <a:rPr lang="en-US" sz="1600" dirty="0" err="1" smtClean="0"/>
              <a:t>ie</a:t>
            </a:r>
            <a:r>
              <a:rPr lang="en-US" sz="1600" dirty="0" smtClean="0"/>
              <a:t> Mikey used different stuff) </a:t>
            </a:r>
            <a:r>
              <a:rPr lang="en-US" sz="1600" dirty="0" smtClean="0">
                <a:solidFill>
                  <a:srgbClr val="0000FF"/>
                </a:solidFill>
              </a:rPr>
              <a:t>[transfer fails, present Case 4 or 5]</a:t>
            </a:r>
          </a:p>
          <a:p>
            <a:pPr marL="285750" indent="-285750">
              <a:buFont typeface="Arial"/>
              <a:buChar char="•"/>
            </a:pPr>
            <a:r>
              <a:rPr lang="en-US" sz="1600" dirty="0" smtClean="0"/>
              <a:t>What level?  Domain level or account level mapping? </a:t>
            </a:r>
            <a:r>
              <a:rPr lang="en-US" sz="1600" dirty="0" smtClean="0">
                <a:solidFill>
                  <a:srgbClr val="0000FF"/>
                </a:solidFill>
              </a:rPr>
              <a:t>[Domain-level – tied to WHOIS data not account]</a:t>
            </a:r>
            <a:endParaRPr lang="en-US" sz="1600" dirty="0" smtClean="0">
              <a:solidFill>
                <a:srgbClr val="0000FF"/>
              </a:solidFill>
            </a:endParaRPr>
          </a:p>
          <a:p>
            <a:pPr marL="285750" indent="-285750">
              <a:buFont typeface="Arial"/>
              <a:buChar char="•"/>
            </a:pPr>
            <a:endParaRPr lang="en-US" sz="1600" dirty="0"/>
          </a:p>
          <a:p>
            <a:pPr marL="285750" indent="-285750">
              <a:buFont typeface="Arial"/>
              <a:buChar char="•"/>
            </a:pPr>
            <a:r>
              <a:rPr lang="en-US" sz="1600" dirty="0" smtClean="0"/>
              <a:t>Key – registrant info needs to be shared between registrars – much easier in a </a:t>
            </a:r>
            <a:r>
              <a:rPr lang="en-US" sz="1600" dirty="0" smtClean="0"/>
              <a:t>thick (or uniform) </a:t>
            </a:r>
            <a:r>
              <a:rPr lang="en-US" sz="1600" dirty="0" smtClean="0"/>
              <a:t>WHOIS environment than thin.</a:t>
            </a:r>
          </a:p>
          <a:p>
            <a:pPr marL="742950" lvl="1" indent="-285750">
              <a:buFont typeface="Arial"/>
              <a:buChar char="•"/>
            </a:pPr>
            <a:r>
              <a:rPr lang="en-US" sz="1600" dirty="0" smtClean="0"/>
              <a:t>Question: what info actually passes between registrars during </a:t>
            </a:r>
            <a:r>
              <a:rPr lang="en-US" sz="1600" dirty="0" err="1" smtClean="0"/>
              <a:t>xfer</a:t>
            </a:r>
            <a:r>
              <a:rPr lang="en-US" sz="1600" dirty="0" smtClean="0"/>
              <a:t> and what is the mechanism that is used? </a:t>
            </a:r>
            <a:r>
              <a:rPr lang="en-US" sz="1600" dirty="0" smtClean="0">
                <a:solidFill>
                  <a:srgbClr val="0000FF"/>
                </a:solidFill>
              </a:rPr>
              <a:t>[minimal in current thin-WHOIS environment, </a:t>
            </a:r>
            <a:r>
              <a:rPr lang="en-US" sz="1600" dirty="0" smtClean="0">
                <a:solidFill>
                  <a:srgbClr val="0000FF"/>
                </a:solidFill>
              </a:rPr>
              <a:t>uniform and </a:t>
            </a:r>
            <a:r>
              <a:rPr lang="en-US" sz="1600" dirty="0" smtClean="0">
                <a:solidFill>
                  <a:srgbClr val="0000FF"/>
                </a:solidFill>
              </a:rPr>
              <a:t>Thick-WHOIS offer options]</a:t>
            </a:r>
          </a:p>
          <a:p>
            <a:pPr marL="742950" lvl="1" indent="-285750">
              <a:buFont typeface="Arial"/>
              <a:buChar char="•"/>
            </a:pPr>
            <a:r>
              <a:rPr lang="en-US" sz="1600" dirty="0" smtClean="0"/>
              <a:t>Question: what information does the registrant enter at the new registrar about the incoming domain?  </a:t>
            </a:r>
            <a:r>
              <a:rPr lang="en-US" sz="1600" dirty="0" smtClean="0">
                <a:solidFill>
                  <a:srgbClr val="0000FF"/>
                </a:solidFill>
              </a:rPr>
              <a:t>[option: Registrant info could be populated from WHOIS]</a:t>
            </a:r>
          </a:p>
          <a:p>
            <a:pPr marL="285750" indent="-285750">
              <a:buFont typeface="Arial"/>
              <a:buChar char="•"/>
            </a:pPr>
            <a:endParaRPr lang="en-US" sz="1600" dirty="0"/>
          </a:p>
          <a:p>
            <a:pPr marL="285750" indent="-285750">
              <a:buFont typeface="Arial"/>
              <a:buChar char="•"/>
            </a:pPr>
            <a:r>
              <a:rPr lang="en-US" sz="1600" dirty="0" smtClean="0"/>
              <a:t>It’s hard to do today – we risk making this harder</a:t>
            </a:r>
          </a:p>
          <a:p>
            <a:pPr marL="742950" lvl="1" indent="-285750">
              <a:buFont typeface="Arial"/>
              <a:buChar char="•"/>
            </a:pPr>
            <a:r>
              <a:rPr lang="en-US" sz="1600" dirty="0" smtClean="0"/>
              <a:t>Our goal should be to make this easier and not raise the barrier to transferring domains between registrars </a:t>
            </a:r>
            <a:r>
              <a:rPr lang="en-US" sz="1600" dirty="0" smtClean="0"/>
              <a:t>[</a:t>
            </a:r>
            <a:r>
              <a:rPr lang="en-US" sz="1600" dirty="0" smtClean="0">
                <a:solidFill>
                  <a:srgbClr val="0000FF"/>
                </a:solidFill>
              </a:rPr>
              <a:t>much of this can be automated</a:t>
            </a:r>
            <a:r>
              <a:rPr lang="en-US" sz="1600" dirty="0" smtClean="0"/>
              <a:t>]</a:t>
            </a:r>
            <a:endParaRPr lang="en-US" sz="1600" dirty="0" smtClean="0"/>
          </a:p>
          <a:p>
            <a:pPr marL="742950" lvl="1" indent="-285750">
              <a:buFont typeface="Arial"/>
              <a:buChar char="•"/>
            </a:pPr>
            <a:r>
              <a:rPr lang="en-US" sz="1600" dirty="0" smtClean="0"/>
              <a:t>Balance between thwarting bad-guys </a:t>
            </a:r>
            <a:r>
              <a:rPr lang="en-US" sz="1600" dirty="0" err="1" smtClean="0"/>
              <a:t>vs</a:t>
            </a:r>
            <a:r>
              <a:rPr lang="en-US" sz="1600" dirty="0" smtClean="0"/>
              <a:t> inconveniencing good-</a:t>
            </a:r>
            <a:r>
              <a:rPr lang="en-US" sz="1600" dirty="0" smtClean="0"/>
              <a:t>guys [</a:t>
            </a:r>
            <a:r>
              <a:rPr lang="en-US" sz="1600" dirty="0" smtClean="0">
                <a:solidFill>
                  <a:srgbClr val="0000FF"/>
                </a:solidFill>
              </a:rPr>
              <a:t>again, automation is key</a:t>
            </a:r>
            <a:r>
              <a:rPr lang="en-US" sz="1600" dirty="0" smtClean="0"/>
              <a:t>]</a:t>
            </a:r>
            <a:endParaRPr lang="en-US" sz="1600" dirty="0" smtClean="0"/>
          </a:p>
          <a:p>
            <a:pPr marL="742950" lvl="1" indent="-285750">
              <a:buFont typeface="Arial"/>
              <a:buChar char="•"/>
            </a:pPr>
            <a:endParaRPr lang="en-US" sz="1600" dirty="0"/>
          </a:p>
          <a:p>
            <a:pPr marL="285750" indent="-285750">
              <a:buFont typeface="Arial"/>
              <a:buChar char="•"/>
            </a:pPr>
            <a:r>
              <a:rPr lang="en-US" sz="1600" dirty="0" smtClean="0"/>
              <a:t>New approach – tie recommendation to the standardized WHOIS language that’s evolving in the RAA negotiations</a:t>
            </a:r>
          </a:p>
          <a:p>
            <a:pPr marL="742950" lvl="1" indent="-285750">
              <a:buFont typeface="Arial"/>
              <a:buChar char="•"/>
            </a:pPr>
            <a:r>
              <a:rPr lang="en-US" sz="1600" dirty="0" smtClean="0"/>
              <a:t>Staggered timing – how to handle Registrars that aren’t under the new agreement [</a:t>
            </a:r>
            <a:r>
              <a:rPr lang="en-US" sz="1600" dirty="0" smtClean="0">
                <a:solidFill>
                  <a:srgbClr val="0000FF"/>
                </a:solidFill>
              </a:rPr>
              <a:t>authentication – switch to Case 4 or 5 if they haven’t adopted uniform-WHOIS</a:t>
            </a:r>
            <a:r>
              <a:rPr lang="en-US" sz="1600" dirty="0" smtClean="0"/>
              <a:t>]</a:t>
            </a:r>
            <a:endParaRPr lang="en-US" sz="1600" dirty="0" smtClean="0"/>
          </a:p>
          <a:p>
            <a:pPr marL="742950" lvl="1" indent="-285750">
              <a:buFont typeface="Arial"/>
              <a:buChar char="•"/>
            </a:pPr>
            <a:r>
              <a:rPr lang="en-US" sz="1600" dirty="0" smtClean="0"/>
              <a:t>Provide development-roadmap information to </a:t>
            </a:r>
            <a:r>
              <a:rPr lang="en-US" sz="1600" dirty="0" smtClean="0"/>
              <a:t>Registries</a:t>
            </a:r>
            <a:r>
              <a:rPr lang="en-US" sz="1600" dirty="0" smtClean="0"/>
              <a:t>/Registrars </a:t>
            </a:r>
            <a:r>
              <a:rPr lang="en-US" sz="1600" dirty="0" smtClean="0"/>
              <a:t>[</a:t>
            </a:r>
            <a:r>
              <a:rPr lang="en-US" sz="1600" dirty="0" smtClean="0">
                <a:solidFill>
                  <a:srgbClr val="0000FF"/>
                </a:solidFill>
              </a:rPr>
              <a:t>yes</a:t>
            </a:r>
            <a:r>
              <a:rPr lang="en-US" sz="1600" dirty="0" smtClean="0"/>
              <a:t>]</a:t>
            </a:r>
            <a:endParaRPr lang="en-US" sz="1600" dirty="0" smtClean="0"/>
          </a:p>
        </p:txBody>
      </p:sp>
    </p:spTree>
    <p:extLst>
      <p:ext uri="{BB962C8B-B14F-4D97-AF65-F5344CB8AC3E}">
        <p14:creationId xmlns:p14="http://schemas.microsoft.com/office/powerpoint/2010/main" val="3242166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Group 64"/>
          <p:cNvGrpSpPr/>
          <p:nvPr/>
        </p:nvGrpSpPr>
        <p:grpSpPr>
          <a:xfrm>
            <a:off x="47473" y="1823512"/>
            <a:ext cx="4320711" cy="3518861"/>
            <a:chOff x="4803890" y="1823512"/>
            <a:chExt cx="4320711" cy="3518861"/>
          </a:xfrm>
        </p:grpSpPr>
        <p:sp>
          <p:nvSpPr>
            <p:cNvPr id="25" name="Rounded Rectangle 24"/>
            <p:cNvSpPr/>
            <p:nvPr/>
          </p:nvSpPr>
          <p:spPr>
            <a:xfrm>
              <a:off x="4803890" y="1878494"/>
              <a:ext cx="4291173" cy="346387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26" name="Rectangle 25"/>
            <p:cNvSpPr/>
            <p:nvPr/>
          </p:nvSpPr>
          <p:spPr>
            <a:xfrm>
              <a:off x="5256099" y="2486526"/>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Rectangle 27"/>
            <p:cNvSpPr/>
            <p:nvPr/>
          </p:nvSpPr>
          <p:spPr>
            <a:xfrm>
              <a:off x="5244934" y="2912339"/>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5244934" y="3360567"/>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5155501" y="2757683"/>
              <a:ext cx="389850" cy="369332"/>
            </a:xfrm>
            <a:prstGeom prst="rect">
              <a:avLst/>
            </a:prstGeom>
          </p:spPr>
          <p:txBody>
            <a:bodyPr wrap="none">
              <a:spAutoFit/>
            </a:bodyPr>
            <a:lstStyle/>
            <a:p>
              <a:r>
                <a:rPr lang="en-US" dirty="0">
                  <a:latin typeface="Zapf Dingbats"/>
                  <a:ea typeface="Zapf Dingbats"/>
                  <a:cs typeface="Zapf Dingbats"/>
                </a:rPr>
                <a:t>✔</a:t>
              </a:r>
              <a:endParaRPr lang="en-US" dirty="0"/>
            </a:p>
          </p:txBody>
        </p:sp>
        <p:cxnSp>
          <p:nvCxnSpPr>
            <p:cNvPr id="33" name="Straight Connector 32"/>
            <p:cNvCxnSpPr/>
            <p:nvPr/>
          </p:nvCxnSpPr>
          <p:spPr>
            <a:xfrm flipH="1">
              <a:off x="4978397" y="3745142"/>
              <a:ext cx="3491271" cy="0"/>
            </a:xfrm>
            <a:prstGeom prst="line">
              <a:avLst/>
            </a:prstGeom>
          </p:spPr>
          <p:style>
            <a:lnRef idx="2">
              <a:schemeClr val="accent1"/>
            </a:lnRef>
            <a:fillRef idx="0">
              <a:schemeClr val="accent1"/>
            </a:fillRef>
            <a:effectRef idx="1">
              <a:schemeClr val="accent1"/>
            </a:effectRef>
            <a:fontRef idx="minor">
              <a:schemeClr val="tx1"/>
            </a:fontRef>
          </p:style>
        </p:cxnSp>
        <p:sp>
          <p:nvSpPr>
            <p:cNvPr id="34" name="Rectangle 33"/>
            <p:cNvSpPr/>
            <p:nvPr/>
          </p:nvSpPr>
          <p:spPr>
            <a:xfrm>
              <a:off x="4945140" y="4315819"/>
              <a:ext cx="1205770" cy="256619"/>
            </a:xfrm>
            <a:prstGeom prst="rect">
              <a:avLst/>
            </a:prstGeom>
            <a:solidFill>
              <a:schemeClr val="accent6">
                <a:lumMod val="60000"/>
                <a:lumOff val="40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TextBox 34"/>
            <p:cNvSpPr txBox="1"/>
            <p:nvPr/>
          </p:nvSpPr>
          <p:spPr>
            <a:xfrm>
              <a:off x="6150910" y="3827195"/>
              <a:ext cx="2552201" cy="338554"/>
            </a:xfrm>
            <a:prstGeom prst="rect">
              <a:avLst/>
            </a:prstGeom>
            <a:noFill/>
          </p:spPr>
          <p:txBody>
            <a:bodyPr wrap="none" rtlCol="0">
              <a:spAutoFit/>
            </a:bodyPr>
            <a:lstStyle/>
            <a:p>
              <a:r>
                <a:rPr lang="en-US" sz="1600" dirty="0" smtClean="0">
                  <a:solidFill>
                    <a:srgbClr val="7F7F7F"/>
                  </a:solidFill>
                </a:rPr>
                <a:t>Authenticate to </a:t>
              </a:r>
              <a:r>
                <a:rPr lang="en-US" sz="1600" dirty="0" err="1" smtClean="0">
                  <a:solidFill>
                    <a:srgbClr val="7F7F7F"/>
                  </a:solidFill>
                  <a:latin typeface="+mj-lt"/>
                  <a:ea typeface="Lucida Grande"/>
                  <a:cs typeface="Lucida Grande"/>
                </a:rPr>
                <a:t>Δ</a:t>
              </a:r>
              <a:r>
                <a:rPr lang="en-US" sz="1600" dirty="0" smtClean="0">
                  <a:solidFill>
                    <a:srgbClr val="7F7F7F"/>
                  </a:solidFill>
                  <a:latin typeface="+mj-lt"/>
                  <a:ea typeface="Lucida Grande"/>
                  <a:cs typeface="Lucida Grande"/>
                </a:rPr>
                <a:t> Registrant</a:t>
              </a:r>
              <a:endParaRPr lang="en-US" sz="1600" dirty="0">
                <a:solidFill>
                  <a:srgbClr val="7F7F7F"/>
                </a:solidFill>
                <a:latin typeface="+mj-lt"/>
              </a:endParaRPr>
            </a:p>
          </p:txBody>
        </p:sp>
        <p:sp>
          <p:nvSpPr>
            <p:cNvPr id="36" name="Rectangle 35"/>
            <p:cNvSpPr/>
            <p:nvPr/>
          </p:nvSpPr>
          <p:spPr>
            <a:xfrm>
              <a:off x="4945140" y="3909130"/>
              <a:ext cx="1205770" cy="256619"/>
            </a:xfrm>
            <a:prstGeom prst="rect">
              <a:avLst/>
            </a:prstGeom>
            <a:solidFill>
              <a:schemeClr val="accent1">
                <a:lumMod val="20000"/>
                <a:lumOff val="80000"/>
              </a:schemeClr>
            </a:solidFill>
            <a:ln>
              <a:solidFill>
                <a:schemeClr val="accent6">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6150910" y="4233884"/>
              <a:ext cx="2552201" cy="338554"/>
            </a:xfrm>
            <a:prstGeom prst="rect">
              <a:avLst/>
            </a:prstGeom>
            <a:noFill/>
          </p:spPr>
          <p:txBody>
            <a:bodyPr wrap="none" rtlCol="0">
              <a:spAutoFit/>
            </a:bodyPr>
            <a:lstStyle/>
            <a:p>
              <a:r>
                <a:rPr lang="en-US" sz="1600" dirty="0" smtClean="0"/>
                <a:t>Authenticate to </a:t>
              </a:r>
              <a:r>
                <a:rPr lang="en-US" sz="1600" dirty="0" err="1" smtClean="0">
                  <a:latin typeface="+mj-lt"/>
                  <a:ea typeface="Lucida Grande"/>
                  <a:cs typeface="Lucida Grande"/>
                </a:rPr>
                <a:t>Δ</a:t>
              </a:r>
              <a:r>
                <a:rPr lang="en-US" sz="1600" dirty="0" smtClean="0">
                  <a:latin typeface="+mj-lt"/>
                  <a:ea typeface="Lucida Grande"/>
                  <a:cs typeface="Lucida Grande"/>
                </a:rPr>
                <a:t> Registrant</a:t>
              </a:r>
              <a:endParaRPr lang="en-US" sz="1600" dirty="0">
                <a:latin typeface="+mj-lt"/>
              </a:endParaRPr>
            </a:p>
          </p:txBody>
        </p:sp>
        <p:sp>
          <p:nvSpPr>
            <p:cNvPr id="38" name="Rectangle 37"/>
            <p:cNvSpPr/>
            <p:nvPr/>
          </p:nvSpPr>
          <p:spPr>
            <a:xfrm>
              <a:off x="4945140" y="4727773"/>
              <a:ext cx="1205770" cy="256619"/>
            </a:xfrm>
            <a:prstGeom prst="rect">
              <a:avLst/>
            </a:prstGeom>
            <a:solidFill>
              <a:schemeClr val="accent1">
                <a:lumMod val="20000"/>
                <a:lumOff val="80000"/>
              </a:schemeClr>
            </a:solidFill>
            <a:ln>
              <a:solidFill>
                <a:schemeClr val="accent6">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TextBox 38"/>
            <p:cNvSpPr txBox="1"/>
            <p:nvPr/>
          </p:nvSpPr>
          <p:spPr>
            <a:xfrm>
              <a:off x="6150910" y="4662749"/>
              <a:ext cx="2973691" cy="338554"/>
            </a:xfrm>
            <a:prstGeom prst="rect">
              <a:avLst/>
            </a:prstGeom>
            <a:noFill/>
          </p:spPr>
          <p:txBody>
            <a:bodyPr wrap="none" rtlCol="0">
              <a:spAutoFit/>
            </a:bodyPr>
            <a:lstStyle/>
            <a:p>
              <a:r>
                <a:rPr lang="en-US" sz="1600" dirty="0" smtClean="0">
                  <a:solidFill>
                    <a:srgbClr val="7F7F7F"/>
                  </a:solidFill>
                </a:rPr>
                <a:t>Authenticate to </a:t>
              </a:r>
              <a:r>
                <a:rPr lang="en-US" sz="1600" dirty="0" smtClean="0">
                  <a:solidFill>
                    <a:srgbClr val="7F7F7F"/>
                  </a:solidFill>
                  <a:latin typeface="+mj-lt"/>
                  <a:ea typeface="Lucida Grande"/>
                  <a:cs typeface="Lucida Grande"/>
                </a:rPr>
                <a:t>Toggle Safeguard</a:t>
              </a:r>
              <a:endParaRPr lang="en-US" sz="1600" dirty="0">
                <a:solidFill>
                  <a:srgbClr val="7F7F7F"/>
                </a:solidFill>
                <a:latin typeface="+mj-lt"/>
              </a:endParaRPr>
            </a:p>
          </p:txBody>
        </p:sp>
        <p:sp>
          <p:nvSpPr>
            <p:cNvPr id="40" name="TextBox 39"/>
            <p:cNvSpPr txBox="1"/>
            <p:nvPr/>
          </p:nvSpPr>
          <p:spPr>
            <a:xfrm>
              <a:off x="6014571" y="1823512"/>
              <a:ext cx="1582484" cy="369332"/>
            </a:xfrm>
            <a:prstGeom prst="rect">
              <a:avLst/>
            </a:prstGeom>
            <a:noFill/>
          </p:spPr>
          <p:txBody>
            <a:bodyPr wrap="none" rtlCol="0">
              <a:spAutoFit/>
            </a:bodyPr>
            <a:lstStyle/>
            <a:p>
              <a:r>
                <a:rPr lang="en-US" dirty="0" smtClean="0">
                  <a:solidFill>
                    <a:schemeClr val="accent2"/>
                  </a:solidFill>
                </a:rPr>
                <a:t>New registrant</a:t>
              </a:r>
              <a:endParaRPr lang="en-US" dirty="0">
                <a:solidFill>
                  <a:schemeClr val="accent2"/>
                </a:solidFill>
              </a:endParaRPr>
            </a:p>
          </p:txBody>
        </p:sp>
        <p:sp>
          <p:nvSpPr>
            <p:cNvPr id="61" name="TextBox 60"/>
            <p:cNvSpPr txBox="1"/>
            <p:nvPr/>
          </p:nvSpPr>
          <p:spPr>
            <a:xfrm>
              <a:off x="5544743" y="2359591"/>
              <a:ext cx="2820641" cy="369332"/>
            </a:xfrm>
            <a:prstGeom prst="rect">
              <a:avLst/>
            </a:prstGeom>
            <a:noFill/>
          </p:spPr>
          <p:txBody>
            <a:bodyPr wrap="none" rtlCol="0">
              <a:spAutoFit/>
            </a:bodyPr>
            <a:lstStyle/>
            <a:p>
              <a:r>
                <a:rPr lang="en-US" dirty="0" smtClean="0"/>
                <a:t>Request to change Registrar</a:t>
              </a:r>
              <a:endParaRPr lang="en-US" dirty="0"/>
            </a:p>
          </p:txBody>
        </p:sp>
        <p:sp>
          <p:nvSpPr>
            <p:cNvPr id="62" name="TextBox 61"/>
            <p:cNvSpPr txBox="1"/>
            <p:nvPr/>
          </p:nvSpPr>
          <p:spPr>
            <a:xfrm>
              <a:off x="5533578" y="2785404"/>
              <a:ext cx="2941831" cy="369332"/>
            </a:xfrm>
            <a:prstGeom prst="rect">
              <a:avLst/>
            </a:prstGeom>
            <a:noFill/>
          </p:spPr>
          <p:txBody>
            <a:bodyPr wrap="none" rtlCol="0">
              <a:spAutoFit/>
            </a:bodyPr>
            <a:lstStyle/>
            <a:p>
              <a:r>
                <a:rPr lang="en-US" dirty="0" smtClean="0"/>
                <a:t>Request to change Registrant</a:t>
              </a:r>
              <a:endParaRPr lang="en-US" dirty="0"/>
            </a:p>
          </p:txBody>
        </p:sp>
        <p:sp>
          <p:nvSpPr>
            <p:cNvPr id="63" name="TextBox 62"/>
            <p:cNvSpPr txBox="1"/>
            <p:nvPr/>
          </p:nvSpPr>
          <p:spPr>
            <a:xfrm>
              <a:off x="5533578" y="3233632"/>
              <a:ext cx="2818049" cy="369332"/>
            </a:xfrm>
            <a:prstGeom prst="rect">
              <a:avLst/>
            </a:prstGeom>
            <a:noFill/>
          </p:spPr>
          <p:txBody>
            <a:bodyPr wrap="none" rtlCol="0">
              <a:spAutoFit/>
            </a:bodyPr>
            <a:lstStyle/>
            <a:p>
              <a:r>
                <a:rPr lang="en-US" dirty="0" smtClean="0">
                  <a:solidFill>
                    <a:srgbClr val="000000"/>
                  </a:solidFill>
                </a:rPr>
                <a:t>Request </a:t>
              </a:r>
              <a:r>
                <a:rPr lang="en-US" smtClean="0">
                  <a:solidFill>
                    <a:srgbClr val="000000"/>
                  </a:solidFill>
                </a:rPr>
                <a:t>to toggle safeguard</a:t>
              </a:r>
              <a:endParaRPr lang="en-US" dirty="0">
                <a:solidFill>
                  <a:srgbClr val="000000"/>
                </a:solidFill>
              </a:endParaRPr>
            </a:p>
          </p:txBody>
        </p:sp>
      </p:grpSp>
      <p:sp>
        <p:nvSpPr>
          <p:cNvPr id="41" name="TextBox 40"/>
          <p:cNvSpPr txBox="1"/>
          <p:nvPr/>
        </p:nvSpPr>
        <p:spPr>
          <a:xfrm>
            <a:off x="2509400" y="250169"/>
            <a:ext cx="4177771" cy="523220"/>
          </a:xfrm>
          <a:prstGeom prst="rect">
            <a:avLst/>
          </a:prstGeom>
          <a:noFill/>
        </p:spPr>
        <p:txBody>
          <a:bodyPr wrap="none" rtlCol="0">
            <a:spAutoFit/>
          </a:bodyPr>
          <a:lstStyle/>
          <a:p>
            <a:pPr algn="ctr"/>
            <a:r>
              <a:rPr lang="en-US" sz="2800" b="1" dirty="0" smtClean="0"/>
              <a:t>CASE 2:  Change Registrant</a:t>
            </a:r>
            <a:endParaRPr lang="en-US" sz="2800" b="1" dirty="0"/>
          </a:p>
        </p:txBody>
      </p:sp>
      <p:grpSp>
        <p:nvGrpSpPr>
          <p:cNvPr id="64" name="Group 63"/>
          <p:cNvGrpSpPr/>
          <p:nvPr/>
        </p:nvGrpSpPr>
        <p:grpSpPr>
          <a:xfrm>
            <a:off x="4809104" y="1826563"/>
            <a:ext cx="4320711" cy="3518861"/>
            <a:chOff x="47473" y="1823512"/>
            <a:chExt cx="4320711" cy="3518861"/>
          </a:xfrm>
        </p:grpSpPr>
        <p:sp>
          <p:nvSpPr>
            <p:cNvPr id="4" name="Rounded Rectangle 3"/>
            <p:cNvSpPr/>
            <p:nvPr/>
          </p:nvSpPr>
          <p:spPr>
            <a:xfrm>
              <a:off x="47473" y="1878494"/>
              <a:ext cx="4291173" cy="346387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6" name="Rectangle 5"/>
            <p:cNvSpPr/>
            <p:nvPr/>
          </p:nvSpPr>
          <p:spPr>
            <a:xfrm>
              <a:off x="499682" y="2486526"/>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488517" y="2912339"/>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488517" y="3360567"/>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399084" y="2757683"/>
              <a:ext cx="389850" cy="369332"/>
            </a:xfrm>
            <a:prstGeom prst="rect">
              <a:avLst/>
            </a:prstGeom>
          </p:spPr>
          <p:txBody>
            <a:bodyPr wrap="none">
              <a:spAutoFit/>
            </a:bodyPr>
            <a:lstStyle/>
            <a:p>
              <a:r>
                <a:rPr lang="en-US" dirty="0">
                  <a:latin typeface="Zapf Dingbats"/>
                  <a:ea typeface="Zapf Dingbats"/>
                  <a:cs typeface="Zapf Dingbats"/>
                </a:rPr>
                <a:t>✔</a:t>
              </a:r>
              <a:endParaRPr lang="en-US" dirty="0"/>
            </a:p>
          </p:txBody>
        </p:sp>
        <p:cxnSp>
          <p:nvCxnSpPr>
            <p:cNvPr id="14" name="Straight Connector 13"/>
            <p:cNvCxnSpPr/>
            <p:nvPr/>
          </p:nvCxnSpPr>
          <p:spPr>
            <a:xfrm flipH="1">
              <a:off x="221980" y="3745142"/>
              <a:ext cx="3491271" cy="0"/>
            </a:xfrm>
            <a:prstGeom prst="line">
              <a:avLst/>
            </a:prstGeom>
          </p:spPr>
          <p:style>
            <a:lnRef idx="2">
              <a:schemeClr val="accent1"/>
            </a:lnRef>
            <a:fillRef idx="0">
              <a:schemeClr val="accent1"/>
            </a:fillRef>
            <a:effectRef idx="1">
              <a:schemeClr val="accent1"/>
            </a:effectRef>
            <a:fontRef idx="minor">
              <a:schemeClr val="tx1"/>
            </a:fontRef>
          </p:style>
        </p:cxnSp>
        <p:sp>
          <p:nvSpPr>
            <p:cNvPr id="16" name="Rectangle 15"/>
            <p:cNvSpPr/>
            <p:nvPr/>
          </p:nvSpPr>
          <p:spPr>
            <a:xfrm>
              <a:off x="188723" y="4298908"/>
              <a:ext cx="1205770" cy="256619"/>
            </a:xfrm>
            <a:prstGeom prst="rect">
              <a:avLst/>
            </a:prstGeom>
            <a:solidFill>
              <a:schemeClr val="accent6">
                <a:lumMod val="60000"/>
                <a:lumOff val="40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1394493" y="3827195"/>
              <a:ext cx="2447204" cy="338554"/>
            </a:xfrm>
            <a:prstGeom prst="rect">
              <a:avLst/>
            </a:prstGeom>
            <a:noFill/>
          </p:spPr>
          <p:txBody>
            <a:bodyPr wrap="none" rtlCol="0">
              <a:spAutoFit/>
            </a:bodyPr>
            <a:lstStyle/>
            <a:p>
              <a:r>
                <a:rPr lang="en-US" sz="1600" dirty="0" smtClean="0">
                  <a:solidFill>
                    <a:srgbClr val="7F7F7F"/>
                  </a:solidFill>
                </a:rPr>
                <a:t>Authenticate to </a:t>
              </a:r>
              <a:r>
                <a:rPr lang="en-US" sz="1600" dirty="0" err="1" smtClean="0">
                  <a:solidFill>
                    <a:srgbClr val="7F7F7F"/>
                  </a:solidFill>
                  <a:latin typeface="+mj-lt"/>
                  <a:ea typeface="Lucida Grande"/>
                  <a:cs typeface="Lucida Grande"/>
                </a:rPr>
                <a:t>Δ</a:t>
              </a:r>
              <a:r>
                <a:rPr lang="en-US" sz="1600" dirty="0" smtClean="0">
                  <a:solidFill>
                    <a:srgbClr val="7F7F7F"/>
                  </a:solidFill>
                  <a:latin typeface="+mj-lt"/>
                  <a:ea typeface="Lucida Grande"/>
                  <a:cs typeface="Lucida Grande"/>
                </a:rPr>
                <a:t> Registrar</a:t>
              </a:r>
              <a:endParaRPr lang="en-US" sz="1600" dirty="0">
                <a:solidFill>
                  <a:srgbClr val="7F7F7F"/>
                </a:solidFill>
                <a:latin typeface="+mj-lt"/>
              </a:endParaRPr>
            </a:p>
          </p:txBody>
        </p:sp>
        <p:sp>
          <p:nvSpPr>
            <p:cNvPr id="20" name="Rectangle 19"/>
            <p:cNvSpPr/>
            <p:nvPr/>
          </p:nvSpPr>
          <p:spPr>
            <a:xfrm>
              <a:off x="185441" y="3892219"/>
              <a:ext cx="1205770" cy="256619"/>
            </a:xfrm>
            <a:prstGeom prst="rect">
              <a:avLst/>
            </a:prstGeom>
            <a:solidFill>
              <a:schemeClr val="accent1">
                <a:lumMod val="20000"/>
                <a:lumOff val="80000"/>
              </a:schemeClr>
            </a:solidFill>
            <a:ln>
              <a:solidFill>
                <a:schemeClr val="accent6">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1394493" y="4233884"/>
              <a:ext cx="2552201" cy="338554"/>
            </a:xfrm>
            <a:prstGeom prst="rect">
              <a:avLst/>
            </a:prstGeom>
            <a:noFill/>
          </p:spPr>
          <p:txBody>
            <a:bodyPr wrap="none" rtlCol="0">
              <a:spAutoFit/>
            </a:bodyPr>
            <a:lstStyle/>
            <a:p>
              <a:r>
                <a:rPr lang="en-US" sz="1600" dirty="0" smtClean="0"/>
                <a:t>Authenticate to </a:t>
              </a:r>
              <a:r>
                <a:rPr lang="en-US" sz="1600" dirty="0" err="1" smtClean="0">
                  <a:latin typeface="+mj-lt"/>
                  <a:ea typeface="Lucida Grande"/>
                  <a:cs typeface="Lucida Grande"/>
                </a:rPr>
                <a:t>Δ</a:t>
              </a:r>
              <a:r>
                <a:rPr lang="en-US" sz="1600" dirty="0" smtClean="0">
                  <a:latin typeface="+mj-lt"/>
                  <a:ea typeface="Lucida Grande"/>
                  <a:cs typeface="Lucida Grande"/>
                </a:rPr>
                <a:t> Registrant</a:t>
              </a:r>
              <a:endParaRPr lang="en-US" sz="1600" dirty="0">
                <a:latin typeface="+mj-lt"/>
              </a:endParaRPr>
            </a:p>
          </p:txBody>
        </p:sp>
        <p:sp>
          <p:nvSpPr>
            <p:cNvPr id="22" name="Rectangle 21"/>
            <p:cNvSpPr/>
            <p:nvPr/>
          </p:nvSpPr>
          <p:spPr>
            <a:xfrm>
              <a:off x="188723" y="4727773"/>
              <a:ext cx="1205770" cy="256619"/>
            </a:xfrm>
            <a:prstGeom prst="rect">
              <a:avLst/>
            </a:prstGeom>
            <a:solidFill>
              <a:schemeClr val="accent1">
                <a:lumMod val="20000"/>
                <a:lumOff val="80000"/>
              </a:schemeClr>
            </a:solidFill>
            <a:ln>
              <a:solidFill>
                <a:schemeClr val="accent6">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1394493" y="4662749"/>
              <a:ext cx="2973691" cy="338554"/>
            </a:xfrm>
            <a:prstGeom prst="rect">
              <a:avLst/>
            </a:prstGeom>
            <a:noFill/>
          </p:spPr>
          <p:txBody>
            <a:bodyPr wrap="none" rtlCol="0">
              <a:spAutoFit/>
            </a:bodyPr>
            <a:lstStyle/>
            <a:p>
              <a:r>
                <a:rPr lang="en-US" sz="1600" dirty="0" smtClean="0">
                  <a:solidFill>
                    <a:srgbClr val="7F7F7F"/>
                  </a:solidFill>
                </a:rPr>
                <a:t>Authenticate to </a:t>
              </a:r>
              <a:r>
                <a:rPr lang="en-US" sz="1600" dirty="0" smtClean="0">
                  <a:solidFill>
                    <a:srgbClr val="7F7F7F"/>
                  </a:solidFill>
                  <a:latin typeface="+mj-lt"/>
                  <a:ea typeface="Lucida Grande"/>
                  <a:cs typeface="Lucida Grande"/>
                </a:rPr>
                <a:t>Toggle Safeguard</a:t>
              </a:r>
              <a:endParaRPr lang="en-US" sz="1600" dirty="0">
                <a:solidFill>
                  <a:srgbClr val="7F7F7F"/>
                </a:solidFill>
                <a:latin typeface="+mj-lt"/>
              </a:endParaRPr>
            </a:p>
          </p:txBody>
        </p:sp>
        <p:sp>
          <p:nvSpPr>
            <p:cNvPr id="24" name="TextBox 23"/>
            <p:cNvSpPr txBox="1"/>
            <p:nvPr/>
          </p:nvSpPr>
          <p:spPr>
            <a:xfrm>
              <a:off x="1258154" y="1823512"/>
              <a:ext cx="1869810" cy="369332"/>
            </a:xfrm>
            <a:prstGeom prst="rect">
              <a:avLst/>
            </a:prstGeom>
            <a:noFill/>
          </p:spPr>
          <p:txBody>
            <a:bodyPr wrap="none" rtlCol="0">
              <a:spAutoFit/>
            </a:bodyPr>
            <a:lstStyle/>
            <a:p>
              <a:r>
                <a:rPr lang="en-US" dirty="0" smtClean="0">
                  <a:solidFill>
                    <a:schemeClr val="accent2"/>
                  </a:solidFill>
                </a:rPr>
                <a:t>Current registrant</a:t>
              </a:r>
              <a:endParaRPr lang="en-US" dirty="0">
                <a:solidFill>
                  <a:schemeClr val="accent2"/>
                </a:solidFill>
              </a:endParaRPr>
            </a:p>
          </p:txBody>
        </p:sp>
        <p:sp>
          <p:nvSpPr>
            <p:cNvPr id="58" name="TextBox 57"/>
            <p:cNvSpPr txBox="1"/>
            <p:nvPr/>
          </p:nvSpPr>
          <p:spPr>
            <a:xfrm>
              <a:off x="788326" y="2359591"/>
              <a:ext cx="2718863" cy="369332"/>
            </a:xfrm>
            <a:prstGeom prst="rect">
              <a:avLst/>
            </a:prstGeom>
            <a:noFill/>
          </p:spPr>
          <p:txBody>
            <a:bodyPr wrap="none" rtlCol="0">
              <a:spAutoFit/>
            </a:bodyPr>
            <a:lstStyle/>
            <a:p>
              <a:r>
                <a:rPr lang="en-US" dirty="0" smtClean="0"/>
                <a:t>Authorize Registrar change</a:t>
              </a:r>
              <a:endParaRPr lang="en-US" dirty="0"/>
            </a:p>
          </p:txBody>
        </p:sp>
        <p:sp>
          <p:nvSpPr>
            <p:cNvPr id="59" name="TextBox 58"/>
            <p:cNvSpPr txBox="1"/>
            <p:nvPr/>
          </p:nvSpPr>
          <p:spPr>
            <a:xfrm>
              <a:off x="777161" y="2785404"/>
              <a:ext cx="2836984" cy="369332"/>
            </a:xfrm>
            <a:prstGeom prst="rect">
              <a:avLst/>
            </a:prstGeom>
            <a:noFill/>
          </p:spPr>
          <p:txBody>
            <a:bodyPr wrap="none" rtlCol="0">
              <a:spAutoFit/>
            </a:bodyPr>
            <a:lstStyle/>
            <a:p>
              <a:r>
                <a:rPr lang="en-US" dirty="0" smtClean="0"/>
                <a:t>Authorize Registrant change</a:t>
              </a:r>
              <a:endParaRPr lang="en-US" dirty="0"/>
            </a:p>
          </p:txBody>
        </p:sp>
        <p:sp>
          <p:nvSpPr>
            <p:cNvPr id="60" name="TextBox 59"/>
            <p:cNvSpPr txBox="1"/>
            <p:nvPr/>
          </p:nvSpPr>
          <p:spPr>
            <a:xfrm>
              <a:off x="777161" y="3233632"/>
              <a:ext cx="2960629" cy="369332"/>
            </a:xfrm>
            <a:prstGeom prst="rect">
              <a:avLst/>
            </a:prstGeom>
            <a:noFill/>
          </p:spPr>
          <p:txBody>
            <a:bodyPr wrap="none" rtlCol="0">
              <a:spAutoFit/>
            </a:bodyPr>
            <a:lstStyle/>
            <a:p>
              <a:r>
                <a:rPr lang="en-US" dirty="0" smtClean="0">
                  <a:solidFill>
                    <a:srgbClr val="000000"/>
                  </a:solidFill>
                </a:rPr>
                <a:t>Authorize toggle of safeguard</a:t>
              </a:r>
              <a:endParaRPr lang="en-US" dirty="0">
                <a:solidFill>
                  <a:srgbClr val="000000"/>
                </a:solidFill>
              </a:endParaRPr>
            </a:p>
          </p:txBody>
        </p:sp>
      </p:grpSp>
      <p:sp>
        <p:nvSpPr>
          <p:cNvPr id="66" name="TextBox 65"/>
          <p:cNvSpPr txBox="1"/>
          <p:nvPr/>
        </p:nvSpPr>
        <p:spPr>
          <a:xfrm>
            <a:off x="613596" y="861402"/>
            <a:ext cx="7988266" cy="923330"/>
          </a:xfrm>
          <a:prstGeom prst="rect">
            <a:avLst/>
          </a:prstGeom>
          <a:noFill/>
        </p:spPr>
        <p:txBody>
          <a:bodyPr wrap="square" rtlCol="0">
            <a:spAutoFit/>
          </a:bodyPr>
          <a:lstStyle/>
          <a:p>
            <a:r>
              <a:rPr lang="en-US" dirty="0" smtClean="0"/>
              <a:t>Mary (a business owner) wants to buy a domain from Mike for use in her business.  She and Mike are using the same registrar.  Because she plans to use the name for a long time, and wants to protect it from hijacking, she leaves the safeguard in place.</a:t>
            </a:r>
            <a:endParaRPr lang="en-US" dirty="0"/>
          </a:p>
        </p:txBody>
      </p:sp>
    </p:spTree>
    <p:extLst>
      <p:ext uri="{BB962C8B-B14F-4D97-AF65-F5344CB8AC3E}">
        <p14:creationId xmlns:p14="http://schemas.microsoft.com/office/powerpoint/2010/main" val="2589285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ounded Rectangle 24"/>
          <p:cNvSpPr/>
          <p:nvPr/>
        </p:nvSpPr>
        <p:spPr>
          <a:xfrm>
            <a:off x="47473" y="1880753"/>
            <a:ext cx="4291173" cy="346387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26" name="Rectangle 25"/>
          <p:cNvSpPr/>
          <p:nvPr/>
        </p:nvSpPr>
        <p:spPr>
          <a:xfrm>
            <a:off x="499682" y="2488785"/>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Rectangle 27"/>
          <p:cNvSpPr/>
          <p:nvPr/>
        </p:nvSpPr>
        <p:spPr>
          <a:xfrm>
            <a:off x="488517" y="2914598"/>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488517" y="3362826"/>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3" name="Straight Connector 32"/>
          <p:cNvCxnSpPr/>
          <p:nvPr/>
        </p:nvCxnSpPr>
        <p:spPr>
          <a:xfrm flipH="1">
            <a:off x="221980" y="3747401"/>
            <a:ext cx="3491271" cy="0"/>
          </a:xfrm>
          <a:prstGeom prst="line">
            <a:avLst/>
          </a:prstGeom>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1258154" y="1825771"/>
            <a:ext cx="1869810" cy="369332"/>
          </a:xfrm>
          <a:prstGeom prst="rect">
            <a:avLst/>
          </a:prstGeom>
          <a:noFill/>
        </p:spPr>
        <p:txBody>
          <a:bodyPr wrap="none" rtlCol="0">
            <a:spAutoFit/>
          </a:bodyPr>
          <a:lstStyle/>
          <a:p>
            <a:r>
              <a:rPr lang="en-US" dirty="0" smtClean="0">
                <a:solidFill>
                  <a:schemeClr val="accent2"/>
                </a:solidFill>
              </a:rPr>
              <a:t>Current registrant</a:t>
            </a:r>
            <a:endParaRPr lang="en-US" dirty="0">
              <a:solidFill>
                <a:schemeClr val="accent2"/>
              </a:solidFill>
            </a:endParaRPr>
          </a:p>
        </p:txBody>
      </p:sp>
      <p:sp>
        <p:nvSpPr>
          <p:cNvPr id="49" name="Rectangle 48"/>
          <p:cNvSpPr/>
          <p:nvPr/>
        </p:nvSpPr>
        <p:spPr>
          <a:xfrm>
            <a:off x="387311" y="3217326"/>
            <a:ext cx="389850" cy="369332"/>
          </a:xfrm>
          <a:prstGeom prst="rect">
            <a:avLst/>
          </a:prstGeom>
        </p:spPr>
        <p:txBody>
          <a:bodyPr wrap="none">
            <a:spAutoFit/>
          </a:bodyPr>
          <a:lstStyle/>
          <a:p>
            <a:r>
              <a:rPr lang="en-US" dirty="0">
                <a:latin typeface="Zapf Dingbats"/>
                <a:ea typeface="Zapf Dingbats"/>
                <a:cs typeface="Zapf Dingbats"/>
              </a:rPr>
              <a:t>✔</a:t>
            </a:r>
            <a:endParaRPr lang="en-US" dirty="0"/>
          </a:p>
        </p:txBody>
      </p:sp>
      <p:sp>
        <p:nvSpPr>
          <p:cNvPr id="56" name="TextBox 55"/>
          <p:cNvSpPr txBox="1"/>
          <p:nvPr/>
        </p:nvSpPr>
        <p:spPr>
          <a:xfrm>
            <a:off x="788326" y="2361850"/>
            <a:ext cx="3045726" cy="369332"/>
          </a:xfrm>
          <a:prstGeom prst="rect">
            <a:avLst/>
          </a:prstGeom>
          <a:noFill/>
        </p:spPr>
        <p:txBody>
          <a:bodyPr wrap="none" rtlCol="0">
            <a:spAutoFit/>
          </a:bodyPr>
          <a:lstStyle/>
          <a:p>
            <a:r>
              <a:rPr lang="en-US" dirty="0" smtClean="0"/>
              <a:t>Request to change Registrant</a:t>
            </a:r>
            <a:endParaRPr lang="en-US" dirty="0"/>
          </a:p>
        </p:txBody>
      </p:sp>
      <p:sp>
        <p:nvSpPr>
          <p:cNvPr id="57" name="TextBox 56"/>
          <p:cNvSpPr txBox="1"/>
          <p:nvPr/>
        </p:nvSpPr>
        <p:spPr>
          <a:xfrm>
            <a:off x="777161" y="2787663"/>
            <a:ext cx="2929007" cy="369332"/>
          </a:xfrm>
          <a:prstGeom prst="rect">
            <a:avLst/>
          </a:prstGeom>
          <a:noFill/>
        </p:spPr>
        <p:txBody>
          <a:bodyPr wrap="none" rtlCol="0">
            <a:spAutoFit/>
          </a:bodyPr>
          <a:lstStyle/>
          <a:p>
            <a:r>
              <a:rPr lang="en-US" dirty="0" smtClean="0"/>
              <a:t>Request to change Registrar</a:t>
            </a:r>
            <a:endParaRPr lang="en-US" dirty="0"/>
          </a:p>
        </p:txBody>
      </p:sp>
      <p:sp>
        <p:nvSpPr>
          <p:cNvPr id="58" name="TextBox 57"/>
          <p:cNvSpPr txBox="1"/>
          <p:nvPr/>
        </p:nvSpPr>
        <p:spPr>
          <a:xfrm>
            <a:off x="777161" y="3235891"/>
            <a:ext cx="2818049" cy="369332"/>
          </a:xfrm>
          <a:prstGeom prst="rect">
            <a:avLst/>
          </a:prstGeom>
          <a:noFill/>
        </p:spPr>
        <p:txBody>
          <a:bodyPr wrap="none" rtlCol="0">
            <a:spAutoFit/>
          </a:bodyPr>
          <a:lstStyle/>
          <a:p>
            <a:r>
              <a:rPr lang="en-US" dirty="0" smtClean="0">
                <a:solidFill>
                  <a:srgbClr val="000000"/>
                </a:solidFill>
              </a:rPr>
              <a:t>Request to toggle safeguard</a:t>
            </a:r>
            <a:endParaRPr lang="en-US" dirty="0">
              <a:solidFill>
                <a:srgbClr val="000000"/>
              </a:solidFill>
            </a:endParaRPr>
          </a:p>
        </p:txBody>
      </p:sp>
      <p:sp>
        <p:nvSpPr>
          <p:cNvPr id="41" name="TextBox 40"/>
          <p:cNvSpPr txBox="1"/>
          <p:nvPr/>
        </p:nvSpPr>
        <p:spPr>
          <a:xfrm>
            <a:off x="624761" y="252539"/>
            <a:ext cx="7792250" cy="523220"/>
          </a:xfrm>
          <a:prstGeom prst="rect">
            <a:avLst/>
          </a:prstGeom>
          <a:noFill/>
        </p:spPr>
        <p:txBody>
          <a:bodyPr wrap="square" rtlCol="0">
            <a:spAutoFit/>
          </a:bodyPr>
          <a:lstStyle/>
          <a:p>
            <a:pPr algn="ctr"/>
            <a:r>
              <a:rPr lang="en-US" sz="2800" b="1" dirty="0" smtClean="0"/>
              <a:t>CASE </a:t>
            </a:r>
            <a:r>
              <a:rPr lang="en-US" sz="2800" b="1" dirty="0" smtClean="0"/>
              <a:t>3:  </a:t>
            </a:r>
            <a:r>
              <a:rPr lang="en-US" sz="2800" b="1" dirty="0" smtClean="0"/>
              <a:t>Toggle </a:t>
            </a:r>
            <a:r>
              <a:rPr lang="en-US" sz="2800" b="1" dirty="0" smtClean="0"/>
              <a:t>Safeguard </a:t>
            </a:r>
            <a:endParaRPr lang="en-US" sz="2800" b="1" dirty="0" smtClean="0"/>
          </a:p>
        </p:txBody>
      </p:sp>
      <p:sp>
        <p:nvSpPr>
          <p:cNvPr id="4" name="Rounded Rectangle 3"/>
          <p:cNvSpPr/>
          <p:nvPr/>
        </p:nvSpPr>
        <p:spPr>
          <a:xfrm>
            <a:off x="4805952" y="1882209"/>
            <a:ext cx="4291173" cy="346387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6" name="Rectangle 5"/>
          <p:cNvSpPr/>
          <p:nvPr/>
        </p:nvSpPr>
        <p:spPr>
          <a:xfrm>
            <a:off x="5258161" y="2490241"/>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5246996" y="2916054"/>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5246996" y="3364282"/>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 name="Straight Connector 13"/>
          <p:cNvCxnSpPr/>
          <p:nvPr/>
        </p:nvCxnSpPr>
        <p:spPr>
          <a:xfrm flipH="1">
            <a:off x="4980459" y="3748857"/>
            <a:ext cx="3491271" cy="0"/>
          </a:xfrm>
          <a:prstGeom prst="line">
            <a:avLst/>
          </a:prstGeom>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6152972" y="3830910"/>
            <a:ext cx="2552201" cy="338554"/>
          </a:xfrm>
          <a:prstGeom prst="rect">
            <a:avLst/>
          </a:prstGeom>
          <a:noFill/>
        </p:spPr>
        <p:txBody>
          <a:bodyPr wrap="none" rtlCol="0">
            <a:spAutoFit/>
          </a:bodyPr>
          <a:lstStyle/>
          <a:p>
            <a:r>
              <a:rPr lang="en-US" sz="1600" dirty="0" smtClean="0">
                <a:solidFill>
                  <a:srgbClr val="000000"/>
                </a:solidFill>
              </a:rPr>
              <a:t>Authenticate to </a:t>
            </a:r>
            <a:r>
              <a:rPr lang="en-US" sz="1600" dirty="0" err="1" smtClean="0">
                <a:solidFill>
                  <a:srgbClr val="000000"/>
                </a:solidFill>
                <a:latin typeface="+mj-lt"/>
                <a:ea typeface="Lucida Grande"/>
                <a:cs typeface="Lucida Grande"/>
              </a:rPr>
              <a:t>Δ</a:t>
            </a:r>
            <a:r>
              <a:rPr lang="en-US" sz="1600" dirty="0" smtClean="0">
                <a:solidFill>
                  <a:srgbClr val="000000"/>
                </a:solidFill>
                <a:latin typeface="+mj-lt"/>
                <a:ea typeface="Lucida Grande"/>
                <a:cs typeface="Lucida Grande"/>
              </a:rPr>
              <a:t> Registrant</a:t>
            </a:r>
            <a:endParaRPr lang="en-US" sz="1600" dirty="0">
              <a:solidFill>
                <a:srgbClr val="000000"/>
              </a:solidFill>
              <a:latin typeface="+mj-lt"/>
            </a:endParaRPr>
          </a:p>
        </p:txBody>
      </p:sp>
      <p:sp>
        <p:nvSpPr>
          <p:cNvPr id="24" name="TextBox 23"/>
          <p:cNvSpPr txBox="1"/>
          <p:nvPr/>
        </p:nvSpPr>
        <p:spPr>
          <a:xfrm>
            <a:off x="6016633" y="1827227"/>
            <a:ext cx="1869810" cy="369332"/>
          </a:xfrm>
          <a:prstGeom prst="rect">
            <a:avLst/>
          </a:prstGeom>
          <a:noFill/>
        </p:spPr>
        <p:txBody>
          <a:bodyPr wrap="none" rtlCol="0">
            <a:spAutoFit/>
          </a:bodyPr>
          <a:lstStyle/>
          <a:p>
            <a:r>
              <a:rPr lang="en-US" dirty="0" smtClean="0">
                <a:solidFill>
                  <a:schemeClr val="accent2"/>
                </a:solidFill>
              </a:rPr>
              <a:t>Current registrant</a:t>
            </a:r>
            <a:endParaRPr lang="en-US" dirty="0">
              <a:solidFill>
                <a:schemeClr val="accent2"/>
              </a:solidFill>
            </a:endParaRPr>
          </a:p>
        </p:txBody>
      </p:sp>
      <p:sp>
        <p:nvSpPr>
          <p:cNvPr id="43" name="Rectangle 42"/>
          <p:cNvSpPr/>
          <p:nvPr/>
        </p:nvSpPr>
        <p:spPr>
          <a:xfrm>
            <a:off x="5156318" y="3208482"/>
            <a:ext cx="389850" cy="369332"/>
          </a:xfrm>
          <a:prstGeom prst="rect">
            <a:avLst/>
          </a:prstGeom>
        </p:spPr>
        <p:txBody>
          <a:bodyPr wrap="none">
            <a:spAutoFit/>
          </a:bodyPr>
          <a:lstStyle/>
          <a:p>
            <a:r>
              <a:rPr lang="en-US" dirty="0">
                <a:latin typeface="Zapf Dingbats"/>
                <a:ea typeface="Zapf Dingbats"/>
                <a:cs typeface="Zapf Dingbats"/>
              </a:rPr>
              <a:t>✔</a:t>
            </a:r>
            <a:endParaRPr lang="en-US" dirty="0"/>
          </a:p>
        </p:txBody>
      </p:sp>
      <p:sp>
        <p:nvSpPr>
          <p:cNvPr id="53" name="TextBox 52"/>
          <p:cNvSpPr txBox="1"/>
          <p:nvPr/>
        </p:nvSpPr>
        <p:spPr>
          <a:xfrm>
            <a:off x="5546805" y="2363306"/>
            <a:ext cx="2836984" cy="369332"/>
          </a:xfrm>
          <a:prstGeom prst="rect">
            <a:avLst/>
          </a:prstGeom>
          <a:noFill/>
        </p:spPr>
        <p:txBody>
          <a:bodyPr wrap="none" rtlCol="0">
            <a:spAutoFit/>
          </a:bodyPr>
          <a:lstStyle/>
          <a:p>
            <a:r>
              <a:rPr lang="en-US" dirty="0" smtClean="0"/>
              <a:t>Authorize Registrant change</a:t>
            </a:r>
            <a:endParaRPr lang="en-US" dirty="0"/>
          </a:p>
        </p:txBody>
      </p:sp>
      <p:sp>
        <p:nvSpPr>
          <p:cNvPr id="54" name="TextBox 53"/>
          <p:cNvSpPr txBox="1"/>
          <p:nvPr/>
        </p:nvSpPr>
        <p:spPr>
          <a:xfrm>
            <a:off x="5535640" y="2789119"/>
            <a:ext cx="2718863" cy="369332"/>
          </a:xfrm>
          <a:prstGeom prst="rect">
            <a:avLst/>
          </a:prstGeom>
          <a:noFill/>
        </p:spPr>
        <p:txBody>
          <a:bodyPr wrap="none" rtlCol="0">
            <a:spAutoFit/>
          </a:bodyPr>
          <a:lstStyle/>
          <a:p>
            <a:r>
              <a:rPr lang="en-US" dirty="0" smtClean="0"/>
              <a:t>Authorize Registrar change</a:t>
            </a:r>
            <a:endParaRPr lang="en-US" dirty="0"/>
          </a:p>
        </p:txBody>
      </p:sp>
      <p:sp>
        <p:nvSpPr>
          <p:cNvPr id="55" name="TextBox 54"/>
          <p:cNvSpPr txBox="1"/>
          <p:nvPr/>
        </p:nvSpPr>
        <p:spPr>
          <a:xfrm>
            <a:off x="5535640" y="3237347"/>
            <a:ext cx="2960629" cy="369332"/>
          </a:xfrm>
          <a:prstGeom prst="rect">
            <a:avLst/>
          </a:prstGeom>
          <a:noFill/>
        </p:spPr>
        <p:txBody>
          <a:bodyPr wrap="none" rtlCol="0">
            <a:spAutoFit/>
          </a:bodyPr>
          <a:lstStyle/>
          <a:p>
            <a:r>
              <a:rPr lang="en-US" dirty="0" smtClean="0">
                <a:solidFill>
                  <a:srgbClr val="000000"/>
                </a:solidFill>
              </a:rPr>
              <a:t>Authorize toggle of safeguard</a:t>
            </a:r>
            <a:endParaRPr lang="en-US" dirty="0">
              <a:solidFill>
                <a:srgbClr val="000000"/>
              </a:solidFill>
            </a:endParaRPr>
          </a:p>
        </p:txBody>
      </p:sp>
      <p:sp>
        <p:nvSpPr>
          <p:cNvPr id="59" name="TextBox 58"/>
          <p:cNvSpPr txBox="1"/>
          <p:nvPr/>
        </p:nvSpPr>
        <p:spPr>
          <a:xfrm>
            <a:off x="613596" y="949596"/>
            <a:ext cx="8176618" cy="923330"/>
          </a:xfrm>
          <a:prstGeom prst="rect">
            <a:avLst/>
          </a:prstGeom>
          <a:noFill/>
        </p:spPr>
        <p:txBody>
          <a:bodyPr wrap="square" rtlCol="0">
            <a:spAutoFit/>
          </a:bodyPr>
          <a:lstStyle/>
          <a:p>
            <a:r>
              <a:rPr lang="en-US" dirty="0" smtClean="0"/>
              <a:t>Susan (a domain investor) wants waive the safeguard in anticipation of a future transaction.  Alternatively, she wishes to reinstate the safeguard when an anticipated transfer does not happen.</a:t>
            </a:r>
            <a:endParaRPr lang="en-US" dirty="0"/>
          </a:p>
        </p:txBody>
      </p:sp>
      <p:sp>
        <p:nvSpPr>
          <p:cNvPr id="72" name="TextBox 71"/>
          <p:cNvSpPr txBox="1"/>
          <p:nvPr/>
        </p:nvSpPr>
        <p:spPr>
          <a:xfrm>
            <a:off x="1394493" y="3829454"/>
            <a:ext cx="2552201" cy="338554"/>
          </a:xfrm>
          <a:prstGeom prst="rect">
            <a:avLst/>
          </a:prstGeom>
          <a:noFill/>
        </p:spPr>
        <p:txBody>
          <a:bodyPr wrap="none" rtlCol="0">
            <a:spAutoFit/>
          </a:bodyPr>
          <a:lstStyle/>
          <a:p>
            <a:r>
              <a:rPr lang="en-US" sz="1600" dirty="0" smtClean="0">
                <a:solidFill>
                  <a:srgbClr val="000000"/>
                </a:solidFill>
              </a:rPr>
              <a:t>Authenticate to </a:t>
            </a:r>
            <a:r>
              <a:rPr lang="en-US" sz="1600" dirty="0" err="1" smtClean="0">
                <a:solidFill>
                  <a:srgbClr val="000000"/>
                </a:solidFill>
                <a:latin typeface="+mj-lt"/>
                <a:ea typeface="Lucida Grande"/>
                <a:cs typeface="Lucida Grande"/>
              </a:rPr>
              <a:t>Δ</a:t>
            </a:r>
            <a:r>
              <a:rPr lang="en-US" sz="1600" dirty="0" smtClean="0">
                <a:solidFill>
                  <a:srgbClr val="000000"/>
                </a:solidFill>
                <a:latin typeface="+mj-lt"/>
                <a:ea typeface="Lucida Grande"/>
                <a:cs typeface="Lucida Grande"/>
              </a:rPr>
              <a:t> Registrant</a:t>
            </a:r>
            <a:endParaRPr lang="en-US" sz="1600" dirty="0">
              <a:solidFill>
                <a:srgbClr val="000000"/>
              </a:solidFill>
              <a:latin typeface="+mj-lt"/>
            </a:endParaRPr>
          </a:p>
        </p:txBody>
      </p:sp>
      <p:sp>
        <p:nvSpPr>
          <p:cNvPr id="73" name="TextBox 72"/>
          <p:cNvSpPr txBox="1"/>
          <p:nvPr/>
        </p:nvSpPr>
        <p:spPr>
          <a:xfrm>
            <a:off x="1394493" y="4236143"/>
            <a:ext cx="2447204" cy="338554"/>
          </a:xfrm>
          <a:prstGeom prst="rect">
            <a:avLst/>
          </a:prstGeom>
          <a:noFill/>
        </p:spPr>
        <p:txBody>
          <a:bodyPr wrap="none" rtlCol="0">
            <a:spAutoFit/>
          </a:bodyPr>
          <a:lstStyle/>
          <a:p>
            <a:r>
              <a:rPr lang="en-US" sz="1600" dirty="0" smtClean="0">
                <a:solidFill>
                  <a:srgbClr val="000000"/>
                </a:solidFill>
              </a:rPr>
              <a:t>Authenticate to </a:t>
            </a:r>
            <a:r>
              <a:rPr lang="en-US" sz="1600" dirty="0" err="1" smtClean="0">
                <a:solidFill>
                  <a:srgbClr val="000000"/>
                </a:solidFill>
                <a:latin typeface="+mj-lt"/>
                <a:ea typeface="Lucida Grande"/>
                <a:cs typeface="Lucida Grande"/>
              </a:rPr>
              <a:t>Δ</a:t>
            </a:r>
            <a:r>
              <a:rPr lang="en-US" sz="1600" dirty="0" smtClean="0">
                <a:solidFill>
                  <a:srgbClr val="000000"/>
                </a:solidFill>
                <a:latin typeface="+mj-lt"/>
                <a:ea typeface="Lucida Grande"/>
                <a:cs typeface="Lucida Grande"/>
              </a:rPr>
              <a:t> Registrar</a:t>
            </a:r>
            <a:endParaRPr lang="en-US" sz="1600" dirty="0">
              <a:solidFill>
                <a:srgbClr val="000000"/>
              </a:solidFill>
              <a:latin typeface="+mj-lt"/>
            </a:endParaRPr>
          </a:p>
        </p:txBody>
      </p:sp>
      <p:sp>
        <p:nvSpPr>
          <p:cNvPr id="74" name="TextBox 73"/>
          <p:cNvSpPr txBox="1"/>
          <p:nvPr/>
        </p:nvSpPr>
        <p:spPr>
          <a:xfrm>
            <a:off x="1394493" y="4665008"/>
            <a:ext cx="2973691" cy="338554"/>
          </a:xfrm>
          <a:prstGeom prst="rect">
            <a:avLst/>
          </a:prstGeom>
          <a:noFill/>
        </p:spPr>
        <p:txBody>
          <a:bodyPr wrap="none" rtlCol="0">
            <a:spAutoFit/>
          </a:bodyPr>
          <a:lstStyle/>
          <a:p>
            <a:r>
              <a:rPr lang="en-US" sz="1600" dirty="0" smtClean="0">
                <a:solidFill>
                  <a:srgbClr val="000000"/>
                </a:solidFill>
              </a:rPr>
              <a:t>Authenticate to </a:t>
            </a:r>
            <a:r>
              <a:rPr lang="en-US" sz="1600" dirty="0" smtClean="0">
                <a:solidFill>
                  <a:srgbClr val="000000"/>
                </a:solidFill>
                <a:latin typeface="+mj-lt"/>
                <a:ea typeface="Lucida Grande"/>
                <a:cs typeface="Lucida Grande"/>
              </a:rPr>
              <a:t>Toggle Safeguard</a:t>
            </a:r>
            <a:endParaRPr lang="en-US" sz="1600" dirty="0">
              <a:solidFill>
                <a:srgbClr val="000000"/>
              </a:solidFill>
              <a:latin typeface="+mj-lt"/>
            </a:endParaRPr>
          </a:p>
        </p:txBody>
      </p:sp>
      <p:sp>
        <p:nvSpPr>
          <p:cNvPr id="75" name="Rectangle 74"/>
          <p:cNvSpPr/>
          <p:nvPr/>
        </p:nvSpPr>
        <p:spPr>
          <a:xfrm>
            <a:off x="185441" y="4777400"/>
            <a:ext cx="1205770" cy="256619"/>
          </a:xfrm>
          <a:prstGeom prst="rect">
            <a:avLst/>
          </a:prstGeom>
          <a:solidFill>
            <a:schemeClr val="accent6">
              <a:lumMod val="60000"/>
              <a:lumOff val="40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TextBox 75"/>
          <p:cNvSpPr txBox="1"/>
          <p:nvPr/>
        </p:nvSpPr>
        <p:spPr>
          <a:xfrm>
            <a:off x="6152972" y="3830910"/>
            <a:ext cx="2552201" cy="338554"/>
          </a:xfrm>
          <a:prstGeom prst="rect">
            <a:avLst/>
          </a:prstGeom>
          <a:noFill/>
        </p:spPr>
        <p:txBody>
          <a:bodyPr wrap="none" rtlCol="0">
            <a:spAutoFit/>
          </a:bodyPr>
          <a:lstStyle/>
          <a:p>
            <a:r>
              <a:rPr lang="en-US" sz="1600" dirty="0" smtClean="0">
                <a:solidFill>
                  <a:srgbClr val="000000"/>
                </a:solidFill>
              </a:rPr>
              <a:t>Authenticate to </a:t>
            </a:r>
            <a:r>
              <a:rPr lang="en-US" sz="1600" dirty="0" err="1" smtClean="0">
                <a:solidFill>
                  <a:srgbClr val="000000"/>
                </a:solidFill>
                <a:latin typeface="+mj-lt"/>
                <a:ea typeface="Lucida Grande"/>
                <a:cs typeface="Lucida Grande"/>
              </a:rPr>
              <a:t>Δ</a:t>
            </a:r>
            <a:r>
              <a:rPr lang="en-US" sz="1600" dirty="0" smtClean="0">
                <a:solidFill>
                  <a:srgbClr val="000000"/>
                </a:solidFill>
                <a:latin typeface="+mj-lt"/>
                <a:ea typeface="Lucida Grande"/>
                <a:cs typeface="Lucida Grande"/>
              </a:rPr>
              <a:t> Registrant</a:t>
            </a:r>
            <a:endParaRPr lang="en-US" sz="1600" dirty="0">
              <a:solidFill>
                <a:srgbClr val="000000"/>
              </a:solidFill>
              <a:latin typeface="+mj-lt"/>
            </a:endParaRPr>
          </a:p>
        </p:txBody>
      </p:sp>
      <p:sp>
        <p:nvSpPr>
          <p:cNvPr id="77" name="TextBox 76"/>
          <p:cNvSpPr txBox="1"/>
          <p:nvPr/>
        </p:nvSpPr>
        <p:spPr>
          <a:xfrm>
            <a:off x="6152972" y="4237599"/>
            <a:ext cx="2447204" cy="338554"/>
          </a:xfrm>
          <a:prstGeom prst="rect">
            <a:avLst/>
          </a:prstGeom>
          <a:noFill/>
        </p:spPr>
        <p:txBody>
          <a:bodyPr wrap="none" rtlCol="0">
            <a:spAutoFit/>
          </a:bodyPr>
          <a:lstStyle/>
          <a:p>
            <a:r>
              <a:rPr lang="en-US" sz="1600" dirty="0" smtClean="0">
                <a:solidFill>
                  <a:srgbClr val="000000"/>
                </a:solidFill>
              </a:rPr>
              <a:t>Authenticate to </a:t>
            </a:r>
            <a:r>
              <a:rPr lang="en-US" sz="1600" dirty="0" err="1" smtClean="0">
                <a:solidFill>
                  <a:srgbClr val="000000"/>
                </a:solidFill>
                <a:latin typeface="+mj-lt"/>
                <a:ea typeface="Lucida Grande"/>
                <a:cs typeface="Lucida Grande"/>
              </a:rPr>
              <a:t>Δ</a:t>
            </a:r>
            <a:r>
              <a:rPr lang="en-US" sz="1600" dirty="0" smtClean="0">
                <a:solidFill>
                  <a:srgbClr val="000000"/>
                </a:solidFill>
                <a:latin typeface="+mj-lt"/>
                <a:ea typeface="Lucida Grande"/>
                <a:cs typeface="Lucida Grande"/>
              </a:rPr>
              <a:t> Registrar</a:t>
            </a:r>
            <a:endParaRPr lang="en-US" sz="1600" dirty="0">
              <a:solidFill>
                <a:srgbClr val="000000"/>
              </a:solidFill>
              <a:latin typeface="+mj-lt"/>
            </a:endParaRPr>
          </a:p>
        </p:txBody>
      </p:sp>
      <p:sp>
        <p:nvSpPr>
          <p:cNvPr id="78" name="TextBox 77"/>
          <p:cNvSpPr txBox="1"/>
          <p:nvPr/>
        </p:nvSpPr>
        <p:spPr>
          <a:xfrm>
            <a:off x="6152972" y="4666464"/>
            <a:ext cx="2973691" cy="338554"/>
          </a:xfrm>
          <a:prstGeom prst="rect">
            <a:avLst/>
          </a:prstGeom>
          <a:noFill/>
        </p:spPr>
        <p:txBody>
          <a:bodyPr wrap="none" rtlCol="0">
            <a:spAutoFit/>
          </a:bodyPr>
          <a:lstStyle/>
          <a:p>
            <a:r>
              <a:rPr lang="en-US" sz="1600" dirty="0" smtClean="0">
                <a:solidFill>
                  <a:srgbClr val="000000"/>
                </a:solidFill>
              </a:rPr>
              <a:t>Authenticate to </a:t>
            </a:r>
            <a:r>
              <a:rPr lang="en-US" sz="1600" dirty="0" smtClean="0">
                <a:solidFill>
                  <a:srgbClr val="000000"/>
                </a:solidFill>
                <a:latin typeface="+mj-lt"/>
                <a:ea typeface="Lucida Grande"/>
                <a:cs typeface="Lucida Grande"/>
              </a:rPr>
              <a:t>Toggle Safeguard</a:t>
            </a:r>
            <a:endParaRPr lang="en-US" sz="1600" dirty="0">
              <a:solidFill>
                <a:srgbClr val="000000"/>
              </a:solidFill>
              <a:latin typeface="+mj-lt"/>
            </a:endParaRPr>
          </a:p>
        </p:txBody>
      </p:sp>
      <p:sp>
        <p:nvSpPr>
          <p:cNvPr id="79" name="Rectangle 78"/>
          <p:cNvSpPr/>
          <p:nvPr/>
        </p:nvSpPr>
        <p:spPr>
          <a:xfrm>
            <a:off x="4927324" y="4779177"/>
            <a:ext cx="1205770" cy="256619"/>
          </a:xfrm>
          <a:prstGeom prst="rect">
            <a:avLst/>
          </a:prstGeom>
          <a:solidFill>
            <a:schemeClr val="accent6">
              <a:lumMod val="60000"/>
              <a:lumOff val="40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 name="Rectangle 79"/>
          <p:cNvSpPr/>
          <p:nvPr/>
        </p:nvSpPr>
        <p:spPr>
          <a:xfrm>
            <a:off x="172765" y="3912845"/>
            <a:ext cx="1205770" cy="256619"/>
          </a:xfrm>
          <a:prstGeom prst="rect">
            <a:avLst/>
          </a:prstGeom>
          <a:solidFill>
            <a:schemeClr val="accent1">
              <a:lumMod val="20000"/>
              <a:lumOff val="80000"/>
            </a:schemeClr>
          </a:solidFill>
          <a:ln>
            <a:solidFill>
              <a:schemeClr val="accent6">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Rectangle 80"/>
          <p:cNvSpPr/>
          <p:nvPr/>
        </p:nvSpPr>
        <p:spPr>
          <a:xfrm>
            <a:off x="172765" y="4321864"/>
            <a:ext cx="1205770" cy="256619"/>
          </a:xfrm>
          <a:prstGeom prst="rect">
            <a:avLst/>
          </a:prstGeom>
          <a:solidFill>
            <a:schemeClr val="accent1">
              <a:lumMod val="20000"/>
              <a:lumOff val="80000"/>
            </a:schemeClr>
          </a:solidFill>
          <a:ln>
            <a:solidFill>
              <a:schemeClr val="accent6">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 name="Rectangle 81"/>
          <p:cNvSpPr/>
          <p:nvPr/>
        </p:nvSpPr>
        <p:spPr>
          <a:xfrm>
            <a:off x="4932755" y="3912845"/>
            <a:ext cx="1205770" cy="256619"/>
          </a:xfrm>
          <a:prstGeom prst="rect">
            <a:avLst/>
          </a:prstGeom>
          <a:solidFill>
            <a:schemeClr val="accent1">
              <a:lumMod val="20000"/>
              <a:lumOff val="80000"/>
            </a:schemeClr>
          </a:solidFill>
          <a:ln>
            <a:solidFill>
              <a:schemeClr val="accent6">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Rectangle 82"/>
          <p:cNvSpPr/>
          <p:nvPr/>
        </p:nvSpPr>
        <p:spPr>
          <a:xfrm>
            <a:off x="4932755" y="4321864"/>
            <a:ext cx="1205770" cy="256619"/>
          </a:xfrm>
          <a:prstGeom prst="rect">
            <a:avLst/>
          </a:prstGeom>
          <a:solidFill>
            <a:schemeClr val="accent1">
              <a:lumMod val="20000"/>
              <a:lumOff val="80000"/>
            </a:schemeClr>
          </a:solidFill>
          <a:ln>
            <a:solidFill>
              <a:schemeClr val="accent6">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1190042" y="5583860"/>
            <a:ext cx="6731724" cy="923330"/>
          </a:xfrm>
          <a:prstGeom prst="rect">
            <a:avLst/>
          </a:prstGeom>
          <a:noFill/>
        </p:spPr>
        <p:txBody>
          <a:bodyPr wrap="square" rtlCol="0">
            <a:spAutoFit/>
          </a:bodyPr>
          <a:lstStyle/>
          <a:p>
            <a:pPr algn="ctr"/>
            <a:r>
              <a:rPr lang="en-US" dirty="0" smtClean="0"/>
              <a:t>Note: Authentication to </a:t>
            </a:r>
            <a:r>
              <a:rPr lang="en-US" b="1" dirty="0" smtClean="0"/>
              <a:t>toggle the safeguard</a:t>
            </a:r>
            <a:r>
              <a:rPr lang="en-US" dirty="0" smtClean="0"/>
              <a:t> would need to be very rigorous (preferably out of band, using information that is hard for hijackers to acquire</a:t>
            </a:r>
            <a:r>
              <a:rPr lang="en-US" dirty="0" smtClean="0"/>
              <a:t>).  </a:t>
            </a:r>
            <a:endParaRPr lang="en-US" dirty="0"/>
          </a:p>
        </p:txBody>
      </p:sp>
    </p:spTree>
    <p:extLst>
      <p:ext uri="{BB962C8B-B14F-4D97-AF65-F5344CB8AC3E}">
        <p14:creationId xmlns:p14="http://schemas.microsoft.com/office/powerpoint/2010/main" val="1055659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47473" y="1823512"/>
            <a:ext cx="4292858" cy="3518861"/>
            <a:chOff x="4803890" y="1823512"/>
            <a:chExt cx="4292858" cy="3518861"/>
          </a:xfrm>
        </p:grpSpPr>
        <p:sp>
          <p:nvSpPr>
            <p:cNvPr id="25" name="Rounded Rectangle 24"/>
            <p:cNvSpPr/>
            <p:nvPr/>
          </p:nvSpPr>
          <p:spPr>
            <a:xfrm>
              <a:off x="4803890" y="1878494"/>
              <a:ext cx="4291173" cy="346387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26" name="Rectangle 25"/>
            <p:cNvSpPr/>
            <p:nvPr/>
          </p:nvSpPr>
          <p:spPr>
            <a:xfrm>
              <a:off x="5256099" y="2486526"/>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Rectangle 27"/>
            <p:cNvSpPr/>
            <p:nvPr/>
          </p:nvSpPr>
          <p:spPr>
            <a:xfrm>
              <a:off x="5244934" y="2912339"/>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5244934" y="3360567"/>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3" name="Straight Connector 32"/>
            <p:cNvCxnSpPr/>
            <p:nvPr/>
          </p:nvCxnSpPr>
          <p:spPr>
            <a:xfrm flipH="1">
              <a:off x="4978397" y="3745142"/>
              <a:ext cx="3491271" cy="0"/>
            </a:xfrm>
            <a:prstGeom prst="line">
              <a:avLst/>
            </a:prstGeom>
          </p:spPr>
          <p:style>
            <a:lnRef idx="2">
              <a:schemeClr val="accent1"/>
            </a:lnRef>
            <a:fillRef idx="0">
              <a:schemeClr val="accent1"/>
            </a:fillRef>
            <a:effectRef idx="1">
              <a:schemeClr val="accent1"/>
            </a:effectRef>
            <a:fontRef idx="minor">
              <a:schemeClr val="tx1"/>
            </a:fontRef>
          </p:style>
        </p:cxnSp>
        <p:sp>
          <p:nvSpPr>
            <p:cNvPr id="35" name="TextBox 34"/>
            <p:cNvSpPr txBox="1"/>
            <p:nvPr/>
          </p:nvSpPr>
          <p:spPr>
            <a:xfrm>
              <a:off x="6150910" y="3827195"/>
              <a:ext cx="2552201" cy="338554"/>
            </a:xfrm>
            <a:prstGeom prst="rect">
              <a:avLst/>
            </a:prstGeom>
            <a:noFill/>
          </p:spPr>
          <p:txBody>
            <a:bodyPr wrap="none" rtlCol="0">
              <a:spAutoFit/>
            </a:bodyPr>
            <a:lstStyle/>
            <a:p>
              <a:r>
                <a:rPr lang="en-US" sz="1600" dirty="0" smtClean="0">
                  <a:solidFill>
                    <a:srgbClr val="000000"/>
                  </a:solidFill>
                </a:rPr>
                <a:t>Authenticate to </a:t>
              </a:r>
              <a:r>
                <a:rPr lang="en-US" sz="1600" dirty="0" err="1" smtClean="0">
                  <a:solidFill>
                    <a:srgbClr val="000000"/>
                  </a:solidFill>
                  <a:latin typeface="+mj-lt"/>
                  <a:ea typeface="Lucida Grande"/>
                  <a:cs typeface="Lucida Grande"/>
                </a:rPr>
                <a:t>Δ</a:t>
              </a:r>
              <a:r>
                <a:rPr lang="en-US" sz="1600" dirty="0" smtClean="0">
                  <a:solidFill>
                    <a:srgbClr val="000000"/>
                  </a:solidFill>
                  <a:latin typeface="+mj-lt"/>
                  <a:ea typeface="Lucida Grande"/>
                  <a:cs typeface="Lucida Grande"/>
                </a:rPr>
                <a:t> Registrant</a:t>
              </a:r>
              <a:endParaRPr lang="en-US" sz="1600" dirty="0">
                <a:solidFill>
                  <a:srgbClr val="000000"/>
                </a:solidFill>
                <a:latin typeface="+mj-lt"/>
              </a:endParaRPr>
            </a:p>
          </p:txBody>
        </p:sp>
        <p:sp>
          <p:nvSpPr>
            <p:cNvPr id="37" name="TextBox 36"/>
            <p:cNvSpPr txBox="1"/>
            <p:nvPr/>
          </p:nvSpPr>
          <p:spPr>
            <a:xfrm>
              <a:off x="6150910" y="4233884"/>
              <a:ext cx="2447204" cy="338554"/>
            </a:xfrm>
            <a:prstGeom prst="rect">
              <a:avLst/>
            </a:prstGeom>
            <a:noFill/>
          </p:spPr>
          <p:txBody>
            <a:bodyPr wrap="none" rtlCol="0">
              <a:spAutoFit/>
            </a:bodyPr>
            <a:lstStyle/>
            <a:p>
              <a:r>
                <a:rPr lang="en-US" sz="1600" dirty="0" smtClean="0">
                  <a:solidFill>
                    <a:srgbClr val="000000"/>
                  </a:solidFill>
                </a:rPr>
                <a:t>Authenticate to </a:t>
              </a:r>
              <a:r>
                <a:rPr lang="en-US" sz="1600" dirty="0" err="1" smtClean="0">
                  <a:solidFill>
                    <a:srgbClr val="000000"/>
                  </a:solidFill>
                  <a:latin typeface="+mj-lt"/>
                  <a:ea typeface="Lucida Grande"/>
                  <a:cs typeface="Lucida Grande"/>
                </a:rPr>
                <a:t>Δ</a:t>
              </a:r>
              <a:r>
                <a:rPr lang="en-US" sz="1600" dirty="0" smtClean="0">
                  <a:solidFill>
                    <a:srgbClr val="000000"/>
                  </a:solidFill>
                  <a:latin typeface="+mj-lt"/>
                  <a:ea typeface="Lucida Grande"/>
                  <a:cs typeface="Lucida Grande"/>
                </a:rPr>
                <a:t> Registrar</a:t>
              </a:r>
              <a:endParaRPr lang="en-US" sz="1600" dirty="0">
                <a:solidFill>
                  <a:srgbClr val="000000"/>
                </a:solidFill>
                <a:latin typeface="+mj-lt"/>
              </a:endParaRPr>
            </a:p>
          </p:txBody>
        </p:sp>
        <p:sp>
          <p:nvSpPr>
            <p:cNvPr id="38" name="Rectangle 37"/>
            <p:cNvSpPr/>
            <p:nvPr/>
          </p:nvSpPr>
          <p:spPr>
            <a:xfrm>
              <a:off x="4945140" y="4727773"/>
              <a:ext cx="1205770" cy="256619"/>
            </a:xfrm>
            <a:prstGeom prst="rect">
              <a:avLst/>
            </a:prstGeom>
            <a:solidFill>
              <a:schemeClr val="accent1">
                <a:lumMod val="20000"/>
                <a:lumOff val="80000"/>
              </a:schemeClr>
            </a:solidFill>
            <a:ln>
              <a:solidFill>
                <a:schemeClr val="accent6">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TextBox 38"/>
            <p:cNvSpPr txBox="1"/>
            <p:nvPr/>
          </p:nvSpPr>
          <p:spPr>
            <a:xfrm>
              <a:off x="6150910" y="4662749"/>
              <a:ext cx="2945838" cy="338554"/>
            </a:xfrm>
            <a:prstGeom prst="rect">
              <a:avLst/>
            </a:prstGeom>
            <a:noFill/>
          </p:spPr>
          <p:txBody>
            <a:bodyPr wrap="none" rtlCol="0">
              <a:spAutoFit/>
            </a:bodyPr>
            <a:lstStyle/>
            <a:p>
              <a:r>
                <a:rPr lang="en-US" sz="1600" dirty="0" smtClean="0">
                  <a:solidFill>
                    <a:srgbClr val="7F7F7F"/>
                  </a:solidFill>
                </a:rPr>
                <a:t>Authenticate to </a:t>
              </a:r>
              <a:r>
                <a:rPr lang="en-US" sz="1600" dirty="0" smtClean="0">
                  <a:solidFill>
                    <a:srgbClr val="7F7F7F"/>
                  </a:solidFill>
                  <a:latin typeface="+mj-lt"/>
                  <a:ea typeface="Lucida Grande"/>
                  <a:cs typeface="Lucida Grande"/>
                </a:rPr>
                <a:t>Waive Safeguard</a:t>
              </a:r>
              <a:endParaRPr lang="en-US" sz="1600" dirty="0">
                <a:solidFill>
                  <a:srgbClr val="7F7F7F"/>
                </a:solidFill>
                <a:latin typeface="+mj-lt"/>
              </a:endParaRPr>
            </a:p>
          </p:txBody>
        </p:sp>
        <p:sp>
          <p:nvSpPr>
            <p:cNvPr id="40" name="TextBox 39"/>
            <p:cNvSpPr txBox="1"/>
            <p:nvPr/>
          </p:nvSpPr>
          <p:spPr>
            <a:xfrm>
              <a:off x="6014571" y="1823512"/>
              <a:ext cx="1582484" cy="369332"/>
            </a:xfrm>
            <a:prstGeom prst="rect">
              <a:avLst/>
            </a:prstGeom>
            <a:noFill/>
          </p:spPr>
          <p:txBody>
            <a:bodyPr wrap="none" rtlCol="0">
              <a:spAutoFit/>
            </a:bodyPr>
            <a:lstStyle/>
            <a:p>
              <a:r>
                <a:rPr lang="en-US" dirty="0" smtClean="0">
                  <a:solidFill>
                    <a:schemeClr val="accent2"/>
                  </a:solidFill>
                </a:rPr>
                <a:t>New registrant</a:t>
              </a:r>
              <a:endParaRPr lang="en-US" dirty="0">
                <a:solidFill>
                  <a:schemeClr val="accent2"/>
                </a:solidFill>
              </a:endParaRPr>
            </a:p>
          </p:txBody>
        </p:sp>
        <p:sp>
          <p:nvSpPr>
            <p:cNvPr id="44" name="Rectangle 43"/>
            <p:cNvSpPr/>
            <p:nvPr/>
          </p:nvSpPr>
          <p:spPr>
            <a:xfrm>
              <a:off x="5147763" y="2759032"/>
              <a:ext cx="389850" cy="369332"/>
            </a:xfrm>
            <a:prstGeom prst="rect">
              <a:avLst/>
            </a:prstGeom>
          </p:spPr>
          <p:txBody>
            <a:bodyPr wrap="none">
              <a:spAutoFit/>
            </a:bodyPr>
            <a:lstStyle/>
            <a:p>
              <a:r>
                <a:rPr lang="en-US" dirty="0">
                  <a:latin typeface="Zapf Dingbats"/>
                  <a:ea typeface="Zapf Dingbats"/>
                  <a:cs typeface="Zapf Dingbats"/>
                </a:rPr>
                <a:t>✔</a:t>
              </a:r>
              <a:endParaRPr lang="en-US" dirty="0"/>
            </a:p>
          </p:txBody>
        </p:sp>
        <p:sp>
          <p:nvSpPr>
            <p:cNvPr id="45" name="Rectangle 44"/>
            <p:cNvSpPr/>
            <p:nvPr/>
          </p:nvSpPr>
          <p:spPr>
            <a:xfrm>
              <a:off x="5157384" y="2340347"/>
              <a:ext cx="389850" cy="369332"/>
            </a:xfrm>
            <a:prstGeom prst="rect">
              <a:avLst/>
            </a:prstGeom>
          </p:spPr>
          <p:txBody>
            <a:bodyPr wrap="none">
              <a:spAutoFit/>
            </a:bodyPr>
            <a:lstStyle/>
            <a:p>
              <a:r>
                <a:rPr lang="en-US" dirty="0">
                  <a:latin typeface="Zapf Dingbats"/>
                  <a:ea typeface="Zapf Dingbats"/>
                  <a:cs typeface="Zapf Dingbats"/>
                </a:rPr>
                <a:t>✔</a:t>
              </a:r>
              <a:endParaRPr lang="en-US" dirty="0"/>
            </a:p>
          </p:txBody>
        </p:sp>
        <p:sp>
          <p:nvSpPr>
            <p:cNvPr id="47" name="Rectangle 46"/>
            <p:cNvSpPr/>
            <p:nvPr/>
          </p:nvSpPr>
          <p:spPr>
            <a:xfrm>
              <a:off x="4930693" y="3892219"/>
              <a:ext cx="1205770" cy="256619"/>
            </a:xfrm>
            <a:prstGeom prst="rect">
              <a:avLst/>
            </a:prstGeom>
            <a:solidFill>
              <a:schemeClr val="accent6">
                <a:lumMod val="60000"/>
                <a:lumOff val="40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4941858" y="4298908"/>
              <a:ext cx="1205770" cy="256619"/>
            </a:xfrm>
            <a:prstGeom prst="rect">
              <a:avLst/>
            </a:prstGeom>
            <a:solidFill>
              <a:schemeClr val="accent6">
                <a:lumMod val="60000"/>
                <a:lumOff val="40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TextBox 51"/>
            <p:cNvSpPr txBox="1"/>
            <p:nvPr/>
          </p:nvSpPr>
          <p:spPr>
            <a:xfrm>
              <a:off x="5544743" y="2359591"/>
              <a:ext cx="3045726" cy="369332"/>
            </a:xfrm>
            <a:prstGeom prst="rect">
              <a:avLst/>
            </a:prstGeom>
            <a:noFill/>
          </p:spPr>
          <p:txBody>
            <a:bodyPr wrap="none" rtlCol="0">
              <a:spAutoFit/>
            </a:bodyPr>
            <a:lstStyle/>
            <a:p>
              <a:r>
                <a:rPr lang="en-US" dirty="0" smtClean="0"/>
                <a:t>Request to change Registrant</a:t>
              </a:r>
              <a:endParaRPr lang="en-US" dirty="0"/>
            </a:p>
          </p:txBody>
        </p:sp>
        <p:sp>
          <p:nvSpPr>
            <p:cNvPr id="53" name="TextBox 52"/>
            <p:cNvSpPr txBox="1"/>
            <p:nvPr/>
          </p:nvSpPr>
          <p:spPr>
            <a:xfrm>
              <a:off x="5533578" y="2785404"/>
              <a:ext cx="2929007" cy="369332"/>
            </a:xfrm>
            <a:prstGeom prst="rect">
              <a:avLst/>
            </a:prstGeom>
            <a:noFill/>
          </p:spPr>
          <p:txBody>
            <a:bodyPr wrap="none" rtlCol="0">
              <a:spAutoFit/>
            </a:bodyPr>
            <a:lstStyle/>
            <a:p>
              <a:r>
                <a:rPr lang="en-US" dirty="0" smtClean="0"/>
                <a:t>Request to change Registrar</a:t>
              </a:r>
              <a:endParaRPr lang="en-US" dirty="0"/>
            </a:p>
          </p:txBody>
        </p:sp>
        <p:sp>
          <p:nvSpPr>
            <p:cNvPr id="54" name="TextBox 53"/>
            <p:cNvSpPr txBox="1"/>
            <p:nvPr/>
          </p:nvSpPr>
          <p:spPr>
            <a:xfrm>
              <a:off x="5533578" y="3233632"/>
              <a:ext cx="2818049" cy="369332"/>
            </a:xfrm>
            <a:prstGeom prst="rect">
              <a:avLst/>
            </a:prstGeom>
            <a:noFill/>
          </p:spPr>
          <p:txBody>
            <a:bodyPr wrap="none" rtlCol="0">
              <a:spAutoFit/>
            </a:bodyPr>
            <a:lstStyle/>
            <a:p>
              <a:r>
                <a:rPr lang="en-US" dirty="0" smtClean="0">
                  <a:solidFill>
                    <a:srgbClr val="000000"/>
                  </a:solidFill>
                </a:rPr>
                <a:t>Request to toggle safeguard</a:t>
              </a:r>
              <a:endParaRPr lang="en-US" dirty="0">
                <a:solidFill>
                  <a:srgbClr val="000000"/>
                </a:solidFill>
              </a:endParaRPr>
            </a:p>
          </p:txBody>
        </p:sp>
      </p:grpSp>
      <p:sp>
        <p:nvSpPr>
          <p:cNvPr id="41" name="TextBox 40"/>
          <p:cNvSpPr txBox="1"/>
          <p:nvPr/>
        </p:nvSpPr>
        <p:spPr>
          <a:xfrm>
            <a:off x="1415369" y="250169"/>
            <a:ext cx="6365845" cy="523220"/>
          </a:xfrm>
          <a:prstGeom prst="rect">
            <a:avLst/>
          </a:prstGeom>
          <a:noFill/>
        </p:spPr>
        <p:txBody>
          <a:bodyPr wrap="none" rtlCol="0">
            <a:spAutoFit/>
          </a:bodyPr>
          <a:lstStyle/>
          <a:p>
            <a:pPr algn="ctr"/>
            <a:r>
              <a:rPr lang="en-US" sz="2800" b="1" dirty="0" smtClean="0"/>
              <a:t>CASE 4:  Change Registrant AND Registrar</a:t>
            </a:r>
            <a:endParaRPr lang="en-US" sz="2800" b="1" dirty="0"/>
          </a:p>
        </p:txBody>
      </p:sp>
      <p:grpSp>
        <p:nvGrpSpPr>
          <p:cNvPr id="5" name="Group 4"/>
          <p:cNvGrpSpPr/>
          <p:nvPr/>
        </p:nvGrpSpPr>
        <p:grpSpPr>
          <a:xfrm>
            <a:off x="4807638" y="1823512"/>
            <a:ext cx="4292858" cy="3518861"/>
            <a:chOff x="47473" y="1823512"/>
            <a:chExt cx="4292858" cy="3518861"/>
          </a:xfrm>
        </p:grpSpPr>
        <p:sp>
          <p:nvSpPr>
            <p:cNvPr id="4" name="Rounded Rectangle 3"/>
            <p:cNvSpPr/>
            <p:nvPr/>
          </p:nvSpPr>
          <p:spPr>
            <a:xfrm>
              <a:off x="47473" y="1878494"/>
              <a:ext cx="4291173" cy="346387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6" name="Rectangle 5"/>
            <p:cNvSpPr/>
            <p:nvPr/>
          </p:nvSpPr>
          <p:spPr>
            <a:xfrm>
              <a:off x="499682" y="2486526"/>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488517" y="2912339"/>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488517" y="3360567"/>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398476" y="2757789"/>
              <a:ext cx="389850" cy="369332"/>
            </a:xfrm>
            <a:prstGeom prst="rect">
              <a:avLst/>
            </a:prstGeom>
          </p:spPr>
          <p:txBody>
            <a:bodyPr wrap="none">
              <a:spAutoFit/>
            </a:bodyPr>
            <a:lstStyle/>
            <a:p>
              <a:r>
                <a:rPr lang="en-US" dirty="0">
                  <a:latin typeface="Zapf Dingbats"/>
                  <a:ea typeface="Zapf Dingbats"/>
                  <a:cs typeface="Zapf Dingbats"/>
                </a:rPr>
                <a:t>✔</a:t>
              </a:r>
              <a:endParaRPr lang="en-US" dirty="0"/>
            </a:p>
          </p:txBody>
        </p:sp>
        <p:cxnSp>
          <p:nvCxnSpPr>
            <p:cNvPr id="14" name="Straight Connector 13"/>
            <p:cNvCxnSpPr/>
            <p:nvPr/>
          </p:nvCxnSpPr>
          <p:spPr>
            <a:xfrm flipH="1">
              <a:off x="221980" y="3745142"/>
              <a:ext cx="3491271" cy="0"/>
            </a:xfrm>
            <a:prstGeom prst="line">
              <a:avLst/>
            </a:prstGeom>
          </p:spPr>
          <p:style>
            <a:lnRef idx="2">
              <a:schemeClr val="accent1"/>
            </a:lnRef>
            <a:fillRef idx="0">
              <a:schemeClr val="accent1"/>
            </a:fillRef>
            <a:effectRef idx="1">
              <a:schemeClr val="accent1"/>
            </a:effectRef>
            <a:fontRef idx="minor">
              <a:schemeClr val="tx1"/>
            </a:fontRef>
          </p:style>
        </p:cxnSp>
        <p:sp>
          <p:nvSpPr>
            <p:cNvPr id="16" name="Rectangle 15"/>
            <p:cNvSpPr/>
            <p:nvPr/>
          </p:nvSpPr>
          <p:spPr>
            <a:xfrm>
              <a:off x="168845" y="4298908"/>
              <a:ext cx="1205770" cy="256619"/>
            </a:xfrm>
            <a:prstGeom prst="rect">
              <a:avLst/>
            </a:prstGeom>
            <a:solidFill>
              <a:schemeClr val="accent6">
                <a:lumMod val="60000"/>
                <a:lumOff val="40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1394493" y="3827195"/>
              <a:ext cx="2552201" cy="338554"/>
            </a:xfrm>
            <a:prstGeom prst="rect">
              <a:avLst/>
            </a:prstGeom>
            <a:noFill/>
          </p:spPr>
          <p:txBody>
            <a:bodyPr wrap="none" rtlCol="0">
              <a:spAutoFit/>
            </a:bodyPr>
            <a:lstStyle/>
            <a:p>
              <a:r>
                <a:rPr lang="en-US" sz="1600" dirty="0" smtClean="0">
                  <a:solidFill>
                    <a:srgbClr val="000000"/>
                  </a:solidFill>
                </a:rPr>
                <a:t>Authenticate to </a:t>
              </a:r>
              <a:r>
                <a:rPr lang="en-US" sz="1600" dirty="0" err="1" smtClean="0">
                  <a:solidFill>
                    <a:srgbClr val="000000"/>
                  </a:solidFill>
                  <a:latin typeface="+mj-lt"/>
                  <a:ea typeface="Lucida Grande"/>
                  <a:cs typeface="Lucida Grande"/>
                </a:rPr>
                <a:t>Δ</a:t>
              </a:r>
              <a:r>
                <a:rPr lang="en-US" sz="1600" dirty="0" smtClean="0">
                  <a:solidFill>
                    <a:srgbClr val="000000"/>
                  </a:solidFill>
                  <a:latin typeface="+mj-lt"/>
                  <a:ea typeface="Lucida Grande"/>
                  <a:cs typeface="Lucida Grande"/>
                </a:rPr>
                <a:t> Registrant</a:t>
              </a:r>
              <a:endParaRPr lang="en-US" sz="1600" dirty="0">
                <a:solidFill>
                  <a:srgbClr val="000000"/>
                </a:solidFill>
                <a:latin typeface="+mj-lt"/>
              </a:endParaRPr>
            </a:p>
          </p:txBody>
        </p:sp>
        <p:sp>
          <p:nvSpPr>
            <p:cNvPr id="21" name="TextBox 20"/>
            <p:cNvSpPr txBox="1"/>
            <p:nvPr/>
          </p:nvSpPr>
          <p:spPr>
            <a:xfrm>
              <a:off x="1394493" y="4233884"/>
              <a:ext cx="2447204" cy="338554"/>
            </a:xfrm>
            <a:prstGeom prst="rect">
              <a:avLst/>
            </a:prstGeom>
            <a:noFill/>
          </p:spPr>
          <p:txBody>
            <a:bodyPr wrap="none" rtlCol="0">
              <a:spAutoFit/>
            </a:bodyPr>
            <a:lstStyle/>
            <a:p>
              <a:r>
                <a:rPr lang="en-US" sz="1600" dirty="0" smtClean="0"/>
                <a:t>Authenticate to </a:t>
              </a:r>
              <a:r>
                <a:rPr lang="en-US" sz="1600" dirty="0" err="1" smtClean="0">
                  <a:latin typeface="+mj-lt"/>
                  <a:ea typeface="Lucida Grande"/>
                  <a:cs typeface="Lucida Grande"/>
                </a:rPr>
                <a:t>Δ</a:t>
              </a:r>
              <a:r>
                <a:rPr lang="en-US" sz="1600" dirty="0" smtClean="0">
                  <a:latin typeface="+mj-lt"/>
                  <a:ea typeface="Lucida Grande"/>
                  <a:cs typeface="Lucida Grande"/>
                </a:rPr>
                <a:t> Registrar</a:t>
              </a:r>
              <a:endParaRPr lang="en-US" sz="1600" dirty="0">
                <a:latin typeface="+mj-lt"/>
              </a:endParaRPr>
            </a:p>
          </p:txBody>
        </p:sp>
        <p:sp>
          <p:nvSpPr>
            <p:cNvPr id="22" name="Rectangle 21"/>
            <p:cNvSpPr/>
            <p:nvPr/>
          </p:nvSpPr>
          <p:spPr>
            <a:xfrm>
              <a:off x="188723" y="4727773"/>
              <a:ext cx="1205770" cy="256619"/>
            </a:xfrm>
            <a:prstGeom prst="rect">
              <a:avLst/>
            </a:prstGeom>
            <a:solidFill>
              <a:schemeClr val="accent1">
                <a:lumMod val="20000"/>
                <a:lumOff val="80000"/>
              </a:schemeClr>
            </a:solidFill>
            <a:ln>
              <a:solidFill>
                <a:schemeClr val="accent6">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1394493" y="4662749"/>
              <a:ext cx="2945838" cy="338554"/>
            </a:xfrm>
            <a:prstGeom prst="rect">
              <a:avLst/>
            </a:prstGeom>
            <a:noFill/>
          </p:spPr>
          <p:txBody>
            <a:bodyPr wrap="none" rtlCol="0">
              <a:spAutoFit/>
            </a:bodyPr>
            <a:lstStyle/>
            <a:p>
              <a:r>
                <a:rPr lang="en-US" sz="1600" dirty="0" smtClean="0">
                  <a:solidFill>
                    <a:srgbClr val="7F7F7F"/>
                  </a:solidFill>
                </a:rPr>
                <a:t>Authenticate to </a:t>
              </a:r>
              <a:r>
                <a:rPr lang="en-US" sz="1600" dirty="0" smtClean="0">
                  <a:solidFill>
                    <a:srgbClr val="7F7F7F"/>
                  </a:solidFill>
                  <a:latin typeface="+mj-lt"/>
                  <a:ea typeface="Lucida Grande"/>
                  <a:cs typeface="Lucida Grande"/>
                </a:rPr>
                <a:t>Waive Safeguard</a:t>
              </a:r>
              <a:endParaRPr lang="en-US" sz="1600" dirty="0">
                <a:solidFill>
                  <a:srgbClr val="7F7F7F"/>
                </a:solidFill>
                <a:latin typeface="+mj-lt"/>
              </a:endParaRPr>
            </a:p>
          </p:txBody>
        </p:sp>
        <p:sp>
          <p:nvSpPr>
            <p:cNvPr id="24" name="TextBox 23"/>
            <p:cNvSpPr txBox="1"/>
            <p:nvPr/>
          </p:nvSpPr>
          <p:spPr>
            <a:xfrm>
              <a:off x="1258154" y="1823512"/>
              <a:ext cx="1869810" cy="369332"/>
            </a:xfrm>
            <a:prstGeom prst="rect">
              <a:avLst/>
            </a:prstGeom>
            <a:noFill/>
          </p:spPr>
          <p:txBody>
            <a:bodyPr wrap="none" rtlCol="0">
              <a:spAutoFit/>
            </a:bodyPr>
            <a:lstStyle/>
            <a:p>
              <a:r>
                <a:rPr lang="en-US" dirty="0" smtClean="0">
                  <a:solidFill>
                    <a:schemeClr val="accent2"/>
                  </a:solidFill>
                </a:rPr>
                <a:t>Current registrant</a:t>
              </a:r>
              <a:endParaRPr lang="en-US" dirty="0">
                <a:solidFill>
                  <a:schemeClr val="accent2"/>
                </a:solidFill>
              </a:endParaRPr>
            </a:p>
          </p:txBody>
        </p:sp>
        <p:sp>
          <p:nvSpPr>
            <p:cNvPr id="42" name="Rectangle 41"/>
            <p:cNvSpPr/>
            <p:nvPr/>
          </p:nvSpPr>
          <p:spPr>
            <a:xfrm>
              <a:off x="408097" y="2339104"/>
              <a:ext cx="389850" cy="369332"/>
            </a:xfrm>
            <a:prstGeom prst="rect">
              <a:avLst/>
            </a:prstGeom>
          </p:spPr>
          <p:txBody>
            <a:bodyPr wrap="none">
              <a:spAutoFit/>
            </a:bodyPr>
            <a:lstStyle/>
            <a:p>
              <a:r>
                <a:rPr lang="en-US" dirty="0">
                  <a:latin typeface="Zapf Dingbats"/>
                  <a:ea typeface="Zapf Dingbats"/>
                  <a:cs typeface="Zapf Dingbats"/>
                </a:rPr>
                <a:t>✔</a:t>
              </a:r>
              <a:endParaRPr lang="en-US" dirty="0"/>
            </a:p>
          </p:txBody>
        </p:sp>
        <p:sp>
          <p:nvSpPr>
            <p:cNvPr id="46" name="Rectangle 45"/>
            <p:cNvSpPr/>
            <p:nvPr/>
          </p:nvSpPr>
          <p:spPr>
            <a:xfrm>
              <a:off x="174276" y="3892219"/>
              <a:ext cx="1205770" cy="256619"/>
            </a:xfrm>
            <a:prstGeom prst="rect">
              <a:avLst/>
            </a:prstGeom>
            <a:solidFill>
              <a:schemeClr val="accent6">
                <a:lumMod val="60000"/>
                <a:lumOff val="40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TextBox 48"/>
            <p:cNvSpPr txBox="1"/>
            <p:nvPr/>
          </p:nvSpPr>
          <p:spPr>
            <a:xfrm>
              <a:off x="788326" y="2359591"/>
              <a:ext cx="2836984" cy="369332"/>
            </a:xfrm>
            <a:prstGeom prst="rect">
              <a:avLst/>
            </a:prstGeom>
            <a:noFill/>
          </p:spPr>
          <p:txBody>
            <a:bodyPr wrap="none" rtlCol="0">
              <a:spAutoFit/>
            </a:bodyPr>
            <a:lstStyle/>
            <a:p>
              <a:r>
                <a:rPr lang="en-US" dirty="0" smtClean="0"/>
                <a:t>Authorize Registrant change</a:t>
              </a:r>
              <a:endParaRPr lang="en-US" dirty="0"/>
            </a:p>
          </p:txBody>
        </p:sp>
        <p:sp>
          <p:nvSpPr>
            <p:cNvPr id="50" name="TextBox 49"/>
            <p:cNvSpPr txBox="1"/>
            <p:nvPr/>
          </p:nvSpPr>
          <p:spPr>
            <a:xfrm>
              <a:off x="777161" y="2785404"/>
              <a:ext cx="2718863" cy="369332"/>
            </a:xfrm>
            <a:prstGeom prst="rect">
              <a:avLst/>
            </a:prstGeom>
            <a:noFill/>
          </p:spPr>
          <p:txBody>
            <a:bodyPr wrap="none" rtlCol="0">
              <a:spAutoFit/>
            </a:bodyPr>
            <a:lstStyle/>
            <a:p>
              <a:r>
                <a:rPr lang="en-US" dirty="0" smtClean="0"/>
                <a:t>Authorize Registrar change</a:t>
              </a:r>
              <a:endParaRPr lang="en-US" dirty="0"/>
            </a:p>
          </p:txBody>
        </p:sp>
        <p:sp>
          <p:nvSpPr>
            <p:cNvPr id="51" name="TextBox 50"/>
            <p:cNvSpPr txBox="1"/>
            <p:nvPr/>
          </p:nvSpPr>
          <p:spPr>
            <a:xfrm>
              <a:off x="777161" y="3233632"/>
              <a:ext cx="2960629" cy="369332"/>
            </a:xfrm>
            <a:prstGeom prst="rect">
              <a:avLst/>
            </a:prstGeom>
            <a:noFill/>
          </p:spPr>
          <p:txBody>
            <a:bodyPr wrap="none" rtlCol="0">
              <a:spAutoFit/>
            </a:bodyPr>
            <a:lstStyle/>
            <a:p>
              <a:r>
                <a:rPr lang="en-US" dirty="0" smtClean="0">
                  <a:solidFill>
                    <a:srgbClr val="000000"/>
                  </a:solidFill>
                </a:rPr>
                <a:t>Authorize toggle of safeguard</a:t>
              </a:r>
              <a:endParaRPr lang="en-US" dirty="0">
                <a:solidFill>
                  <a:srgbClr val="000000"/>
                </a:solidFill>
              </a:endParaRPr>
            </a:p>
          </p:txBody>
        </p:sp>
      </p:grpSp>
      <p:sp>
        <p:nvSpPr>
          <p:cNvPr id="55" name="TextBox 54"/>
          <p:cNvSpPr txBox="1"/>
          <p:nvPr/>
        </p:nvSpPr>
        <p:spPr>
          <a:xfrm>
            <a:off x="613595" y="861402"/>
            <a:ext cx="8382759" cy="923330"/>
          </a:xfrm>
          <a:prstGeom prst="rect">
            <a:avLst/>
          </a:prstGeom>
          <a:noFill/>
        </p:spPr>
        <p:txBody>
          <a:bodyPr wrap="square" rtlCol="0">
            <a:spAutoFit/>
          </a:bodyPr>
          <a:lstStyle/>
          <a:p>
            <a:r>
              <a:rPr lang="en-US" dirty="0" smtClean="0"/>
              <a:t>Ann (an individual) wants to buy a domain from Mike for use for her blog.  She and Mike are NOT using the same registrar.  Because she plans to use the name for a long time, and wants to protect it from hijacking, she leaves the safeguard in place.</a:t>
            </a:r>
            <a:endParaRPr lang="en-US" dirty="0"/>
          </a:p>
        </p:txBody>
      </p:sp>
    </p:spTree>
    <p:extLst>
      <p:ext uri="{BB962C8B-B14F-4D97-AF65-F5344CB8AC3E}">
        <p14:creationId xmlns:p14="http://schemas.microsoft.com/office/powerpoint/2010/main" val="3365798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ounded Rectangle 24"/>
          <p:cNvSpPr/>
          <p:nvPr/>
        </p:nvSpPr>
        <p:spPr>
          <a:xfrm>
            <a:off x="47473" y="1880753"/>
            <a:ext cx="4291173" cy="346387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26" name="Rectangle 25"/>
          <p:cNvSpPr/>
          <p:nvPr/>
        </p:nvSpPr>
        <p:spPr>
          <a:xfrm>
            <a:off x="499682" y="2488785"/>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Rectangle 27"/>
          <p:cNvSpPr/>
          <p:nvPr/>
        </p:nvSpPr>
        <p:spPr>
          <a:xfrm>
            <a:off x="488517" y="2914598"/>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488517" y="3362826"/>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3" name="Straight Connector 32"/>
          <p:cNvCxnSpPr/>
          <p:nvPr/>
        </p:nvCxnSpPr>
        <p:spPr>
          <a:xfrm flipH="1">
            <a:off x="221980" y="3747401"/>
            <a:ext cx="3491271" cy="0"/>
          </a:xfrm>
          <a:prstGeom prst="line">
            <a:avLst/>
          </a:prstGeom>
        </p:spPr>
        <p:style>
          <a:lnRef idx="2">
            <a:schemeClr val="accent1"/>
          </a:lnRef>
          <a:fillRef idx="0">
            <a:schemeClr val="accent1"/>
          </a:fillRef>
          <a:effectRef idx="1">
            <a:schemeClr val="accent1"/>
          </a:effectRef>
          <a:fontRef idx="minor">
            <a:schemeClr val="tx1"/>
          </a:fontRef>
        </p:style>
      </p:cxnSp>
      <p:sp>
        <p:nvSpPr>
          <p:cNvPr id="35" name="TextBox 34"/>
          <p:cNvSpPr txBox="1"/>
          <p:nvPr/>
        </p:nvSpPr>
        <p:spPr>
          <a:xfrm>
            <a:off x="1394493" y="3829454"/>
            <a:ext cx="2552201" cy="338554"/>
          </a:xfrm>
          <a:prstGeom prst="rect">
            <a:avLst/>
          </a:prstGeom>
          <a:noFill/>
        </p:spPr>
        <p:txBody>
          <a:bodyPr wrap="none" rtlCol="0">
            <a:spAutoFit/>
          </a:bodyPr>
          <a:lstStyle/>
          <a:p>
            <a:r>
              <a:rPr lang="en-US" sz="1600" dirty="0" smtClean="0">
                <a:solidFill>
                  <a:srgbClr val="000000"/>
                </a:solidFill>
              </a:rPr>
              <a:t>Authenticate to </a:t>
            </a:r>
            <a:r>
              <a:rPr lang="en-US" sz="1600" dirty="0" err="1" smtClean="0">
                <a:solidFill>
                  <a:srgbClr val="000000"/>
                </a:solidFill>
                <a:latin typeface="+mj-lt"/>
                <a:ea typeface="Lucida Grande"/>
                <a:cs typeface="Lucida Grande"/>
              </a:rPr>
              <a:t>Δ</a:t>
            </a:r>
            <a:r>
              <a:rPr lang="en-US" sz="1600" dirty="0" smtClean="0">
                <a:solidFill>
                  <a:srgbClr val="000000"/>
                </a:solidFill>
                <a:latin typeface="+mj-lt"/>
                <a:ea typeface="Lucida Grande"/>
                <a:cs typeface="Lucida Grande"/>
              </a:rPr>
              <a:t> Registrant</a:t>
            </a:r>
            <a:endParaRPr lang="en-US" sz="1600" dirty="0">
              <a:solidFill>
                <a:srgbClr val="000000"/>
              </a:solidFill>
              <a:latin typeface="+mj-lt"/>
            </a:endParaRPr>
          </a:p>
        </p:txBody>
      </p:sp>
      <p:sp>
        <p:nvSpPr>
          <p:cNvPr id="37" name="TextBox 36"/>
          <p:cNvSpPr txBox="1"/>
          <p:nvPr/>
        </p:nvSpPr>
        <p:spPr>
          <a:xfrm>
            <a:off x="1394493" y="4236143"/>
            <a:ext cx="2447204" cy="338554"/>
          </a:xfrm>
          <a:prstGeom prst="rect">
            <a:avLst/>
          </a:prstGeom>
          <a:noFill/>
        </p:spPr>
        <p:txBody>
          <a:bodyPr wrap="none" rtlCol="0">
            <a:spAutoFit/>
          </a:bodyPr>
          <a:lstStyle/>
          <a:p>
            <a:r>
              <a:rPr lang="en-US" sz="1600" dirty="0" smtClean="0">
                <a:solidFill>
                  <a:srgbClr val="000000"/>
                </a:solidFill>
              </a:rPr>
              <a:t>Authenticate to </a:t>
            </a:r>
            <a:r>
              <a:rPr lang="en-US" sz="1600" dirty="0" err="1" smtClean="0">
                <a:solidFill>
                  <a:srgbClr val="000000"/>
                </a:solidFill>
                <a:latin typeface="+mj-lt"/>
                <a:ea typeface="Lucida Grande"/>
                <a:cs typeface="Lucida Grande"/>
              </a:rPr>
              <a:t>Δ</a:t>
            </a:r>
            <a:r>
              <a:rPr lang="en-US" sz="1600" dirty="0" smtClean="0">
                <a:solidFill>
                  <a:srgbClr val="000000"/>
                </a:solidFill>
                <a:latin typeface="+mj-lt"/>
                <a:ea typeface="Lucida Grande"/>
                <a:cs typeface="Lucida Grande"/>
              </a:rPr>
              <a:t> Registrar</a:t>
            </a:r>
            <a:endParaRPr lang="en-US" sz="1600" dirty="0">
              <a:solidFill>
                <a:srgbClr val="000000"/>
              </a:solidFill>
              <a:latin typeface="+mj-lt"/>
            </a:endParaRPr>
          </a:p>
        </p:txBody>
      </p:sp>
      <p:sp>
        <p:nvSpPr>
          <p:cNvPr id="39" name="TextBox 38"/>
          <p:cNvSpPr txBox="1"/>
          <p:nvPr/>
        </p:nvSpPr>
        <p:spPr>
          <a:xfrm>
            <a:off x="1394493" y="4665008"/>
            <a:ext cx="2945838" cy="338554"/>
          </a:xfrm>
          <a:prstGeom prst="rect">
            <a:avLst/>
          </a:prstGeom>
          <a:noFill/>
        </p:spPr>
        <p:txBody>
          <a:bodyPr wrap="none" rtlCol="0">
            <a:spAutoFit/>
          </a:bodyPr>
          <a:lstStyle/>
          <a:p>
            <a:r>
              <a:rPr lang="en-US" sz="1600" dirty="0" smtClean="0">
                <a:solidFill>
                  <a:srgbClr val="000000"/>
                </a:solidFill>
              </a:rPr>
              <a:t>Authenticate to </a:t>
            </a:r>
            <a:r>
              <a:rPr lang="en-US" sz="1600" dirty="0" smtClean="0">
                <a:solidFill>
                  <a:srgbClr val="000000"/>
                </a:solidFill>
                <a:latin typeface="+mj-lt"/>
                <a:ea typeface="Lucida Grande"/>
                <a:cs typeface="Lucida Grande"/>
              </a:rPr>
              <a:t>Waive Safeguard</a:t>
            </a:r>
            <a:endParaRPr lang="en-US" sz="1600" dirty="0">
              <a:solidFill>
                <a:srgbClr val="000000"/>
              </a:solidFill>
              <a:latin typeface="+mj-lt"/>
            </a:endParaRPr>
          </a:p>
        </p:txBody>
      </p:sp>
      <p:sp>
        <p:nvSpPr>
          <p:cNvPr id="40" name="TextBox 39"/>
          <p:cNvSpPr txBox="1"/>
          <p:nvPr/>
        </p:nvSpPr>
        <p:spPr>
          <a:xfrm>
            <a:off x="1258154" y="1825771"/>
            <a:ext cx="1582484" cy="369332"/>
          </a:xfrm>
          <a:prstGeom prst="rect">
            <a:avLst/>
          </a:prstGeom>
          <a:noFill/>
        </p:spPr>
        <p:txBody>
          <a:bodyPr wrap="none" rtlCol="0">
            <a:spAutoFit/>
          </a:bodyPr>
          <a:lstStyle/>
          <a:p>
            <a:r>
              <a:rPr lang="en-US" dirty="0" smtClean="0">
                <a:solidFill>
                  <a:schemeClr val="accent2"/>
                </a:solidFill>
              </a:rPr>
              <a:t>New registrant</a:t>
            </a:r>
            <a:endParaRPr lang="en-US" dirty="0">
              <a:solidFill>
                <a:schemeClr val="accent2"/>
              </a:solidFill>
            </a:endParaRPr>
          </a:p>
        </p:txBody>
      </p:sp>
      <p:sp>
        <p:nvSpPr>
          <p:cNvPr id="44" name="Rectangle 43"/>
          <p:cNvSpPr/>
          <p:nvPr/>
        </p:nvSpPr>
        <p:spPr>
          <a:xfrm>
            <a:off x="391346" y="2761291"/>
            <a:ext cx="389850" cy="369332"/>
          </a:xfrm>
          <a:prstGeom prst="rect">
            <a:avLst/>
          </a:prstGeom>
        </p:spPr>
        <p:txBody>
          <a:bodyPr wrap="none">
            <a:spAutoFit/>
          </a:bodyPr>
          <a:lstStyle/>
          <a:p>
            <a:r>
              <a:rPr lang="en-US" dirty="0">
                <a:latin typeface="Zapf Dingbats"/>
                <a:ea typeface="Zapf Dingbats"/>
                <a:cs typeface="Zapf Dingbats"/>
              </a:rPr>
              <a:t>✔</a:t>
            </a:r>
            <a:endParaRPr lang="en-US" dirty="0"/>
          </a:p>
        </p:txBody>
      </p:sp>
      <p:sp>
        <p:nvSpPr>
          <p:cNvPr id="45" name="Rectangle 44"/>
          <p:cNvSpPr/>
          <p:nvPr/>
        </p:nvSpPr>
        <p:spPr>
          <a:xfrm>
            <a:off x="400967" y="2342606"/>
            <a:ext cx="389850" cy="369332"/>
          </a:xfrm>
          <a:prstGeom prst="rect">
            <a:avLst/>
          </a:prstGeom>
        </p:spPr>
        <p:txBody>
          <a:bodyPr wrap="none">
            <a:spAutoFit/>
          </a:bodyPr>
          <a:lstStyle/>
          <a:p>
            <a:r>
              <a:rPr lang="en-US" dirty="0">
                <a:latin typeface="Zapf Dingbats"/>
                <a:ea typeface="Zapf Dingbats"/>
                <a:cs typeface="Zapf Dingbats"/>
              </a:rPr>
              <a:t>✔</a:t>
            </a:r>
            <a:endParaRPr lang="en-US" dirty="0"/>
          </a:p>
        </p:txBody>
      </p:sp>
      <p:sp>
        <p:nvSpPr>
          <p:cNvPr id="47" name="Rectangle 46"/>
          <p:cNvSpPr/>
          <p:nvPr/>
        </p:nvSpPr>
        <p:spPr>
          <a:xfrm>
            <a:off x="174276" y="3894478"/>
            <a:ext cx="1205770" cy="256619"/>
          </a:xfrm>
          <a:prstGeom prst="rect">
            <a:avLst/>
          </a:prstGeom>
          <a:solidFill>
            <a:schemeClr val="accent6">
              <a:lumMod val="60000"/>
              <a:lumOff val="40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185441" y="4301167"/>
            <a:ext cx="1205770" cy="256619"/>
          </a:xfrm>
          <a:prstGeom prst="rect">
            <a:avLst/>
          </a:prstGeom>
          <a:solidFill>
            <a:schemeClr val="accent6">
              <a:lumMod val="60000"/>
              <a:lumOff val="40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387311" y="3217326"/>
            <a:ext cx="389850" cy="369332"/>
          </a:xfrm>
          <a:prstGeom prst="rect">
            <a:avLst/>
          </a:prstGeom>
        </p:spPr>
        <p:txBody>
          <a:bodyPr wrap="none">
            <a:spAutoFit/>
          </a:bodyPr>
          <a:lstStyle/>
          <a:p>
            <a:r>
              <a:rPr lang="en-US" dirty="0">
                <a:latin typeface="Zapf Dingbats"/>
                <a:ea typeface="Zapf Dingbats"/>
                <a:cs typeface="Zapf Dingbats"/>
              </a:rPr>
              <a:t>✔</a:t>
            </a:r>
            <a:endParaRPr lang="en-US" dirty="0"/>
          </a:p>
        </p:txBody>
      </p:sp>
      <p:sp>
        <p:nvSpPr>
          <p:cNvPr id="51" name="Rectangle 50"/>
          <p:cNvSpPr/>
          <p:nvPr/>
        </p:nvSpPr>
        <p:spPr>
          <a:xfrm>
            <a:off x="185441" y="4777400"/>
            <a:ext cx="1205770" cy="256619"/>
          </a:xfrm>
          <a:prstGeom prst="rect">
            <a:avLst/>
          </a:prstGeom>
          <a:solidFill>
            <a:schemeClr val="accent6">
              <a:lumMod val="60000"/>
              <a:lumOff val="40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TextBox 55"/>
          <p:cNvSpPr txBox="1"/>
          <p:nvPr/>
        </p:nvSpPr>
        <p:spPr>
          <a:xfrm>
            <a:off x="788326" y="2361850"/>
            <a:ext cx="3045726" cy="369332"/>
          </a:xfrm>
          <a:prstGeom prst="rect">
            <a:avLst/>
          </a:prstGeom>
          <a:noFill/>
        </p:spPr>
        <p:txBody>
          <a:bodyPr wrap="none" rtlCol="0">
            <a:spAutoFit/>
          </a:bodyPr>
          <a:lstStyle/>
          <a:p>
            <a:r>
              <a:rPr lang="en-US" dirty="0" smtClean="0"/>
              <a:t>Request to change Registrant</a:t>
            </a:r>
            <a:endParaRPr lang="en-US" dirty="0"/>
          </a:p>
        </p:txBody>
      </p:sp>
      <p:sp>
        <p:nvSpPr>
          <p:cNvPr id="57" name="TextBox 56"/>
          <p:cNvSpPr txBox="1"/>
          <p:nvPr/>
        </p:nvSpPr>
        <p:spPr>
          <a:xfrm>
            <a:off x="777161" y="2787663"/>
            <a:ext cx="2929007" cy="369332"/>
          </a:xfrm>
          <a:prstGeom prst="rect">
            <a:avLst/>
          </a:prstGeom>
          <a:noFill/>
        </p:spPr>
        <p:txBody>
          <a:bodyPr wrap="none" rtlCol="0">
            <a:spAutoFit/>
          </a:bodyPr>
          <a:lstStyle/>
          <a:p>
            <a:r>
              <a:rPr lang="en-US" dirty="0" smtClean="0"/>
              <a:t>Request to change Registrar</a:t>
            </a:r>
            <a:endParaRPr lang="en-US" dirty="0"/>
          </a:p>
        </p:txBody>
      </p:sp>
      <p:sp>
        <p:nvSpPr>
          <p:cNvPr id="58" name="TextBox 57"/>
          <p:cNvSpPr txBox="1"/>
          <p:nvPr/>
        </p:nvSpPr>
        <p:spPr>
          <a:xfrm>
            <a:off x="777161" y="3235891"/>
            <a:ext cx="2781531" cy="369332"/>
          </a:xfrm>
          <a:prstGeom prst="rect">
            <a:avLst/>
          </a:prstGeom>
          <a:noFill/>
        </p:spPr>
        <p:txBody>
          <a:bodyPr wrap="none" rtlCol="0">
            <a:spAutoFit/>
          </a:bodyPr>
          <a:lstStyle/>
          <a:p>
            <a:r>
              <a:rPr lang="en-US" dirty="0" smtClean="0">
                <a:solidFill>
                  <a:srgbClr val="000000"/>
                </a:solidFill>
              </a:rPr>
              <a:t>Request to waive safeguard</a:t>
            </a:r>
            <a:endParaRPr lang="en-US" dirty="0">
              <a:solidFill>
                <a:srgbClr val="000000"/>
              </a:solidFill>
            </a:endParaRPr>
          </a:p>
        </p:txBody>
      </p:sp>
      <p:sp>
        <p:nvSpPr>
          <p:cNvPr id="41" name="TextBox 40"/>
          <p:cNvSpPr txBox="1"/>
          <p:nvPr/>
        </p:nvSpPr>
        <p:spPr>
          <a:xfrm>
            <a:off x="613595" y="0"/>
            <a:ext cx="7792250" cy="954107"/>
          </a:xfrm>
          <a:prstGeom prst="rect">
            <a:avLst/>
          </a:prstGeom>
          <a:noFill/>
        </p:spPr>
        <p:txBody>
          <a:bodyPr wrap="square" rtlCol="0">
            <a:spAutoFit/>
          </a:bodyPr>
          <a:lstStyle/>
          <a:p>
            <a:pPr algn="ctr"/>
            <a:r>
              <a:rPr lang="en-US" sz="2800" b="1" dirty="0" smtClean="0"/>
              <a:t>CASE 5:  Change Registrant and Registrar and Waive Safeguard</a:t>
            </a:r>
            <a:endParaRPr lang="en-US" sz="2800" b="1" dirty="0"/>
          </a:p>
        </p:txBody>
      </p:sp>
      <p:sp>
        <p:nvSpPr>
          <p:cNvPr id="52" name="TextBox 51"/>
          <p:cNvSpPr txBox="1"/>
          <p:nvPr/>
        </p:nvSpPr>
        <p:spPr>
          <a:xfrm>
            <a:off x="1190042" y="5583860"/>
            <a:ext cx="6731724" cy="923330"/>
          </a:xfrm>
          <a:prstGeom prst="rect">
            <a:avLst/>
          </a:prstGeom>
          <a:noFill/>
        </p:spPr>
        <p:txBody>
          <a:bodyPr wrap="square" rtlCol="0">
            <a:spAutoFit/>
          </a:bodyPr>
          <a:lstStyle/>
          <a:p>
            <a:pPr algn="ctr"/>
            <a:r>
              <a:rPr lang="en-US" dirty="0" smtClean="0"/>
              <a:t>Note: Authentication to </a:t>
            </a:r>
            <a:r>
              <a:rPr lang="en-US" b="1" dirty="0" smtClean="0"/>
              <a:t>waive the </a:t>
            </a:r>
            <a:r>
              <a:rPr lang="en-US" b="1" dirty="0" smtClean="0"/>
              <a:t>safeguard</a:t>
            </a:r>
            <a:r>
              <a:rPr lang="en-US" dirty="0" smtClean="0"/>
              <a:t> would need to be very rigorous (preferably out of band, using information that is hard for hijackers to acquire) and agreed to by both parties.  </a:t>
            </a:r>
            <a:endParaRPr lang="en-US" dirty="0"/>
          </a:p>
        </p:txBody>
      </p:sp>
      <p:grpSp>
        <p:nvGrpSpPr>
          <p:cNvPr id="2" name="Group 1"/>
          <p:cNvGrpSpPr/>
          <p:nvPr/>
        </p:nvGrpSpPr>
        <p:grpSpPr>
          <a:xfrm>
            <a:off x="4805952" y="1827227"/>
            <a:ext cx="4292858" cy="3518861"/>
            <a:chOff x="47473" y="1823512"/>
            <a:chExt cx="4292858" cy="3518861"/>
          </a:xfrm>
        </p:grpSpPr>
        <p:sp>
          <p:nvSpPr>
            <p:cNvPr id="4" name="Rounded Rectangle 3"/>
            <p:cNvSpPr/>
            <p:nvPr/>
          </p:nvSpPr>
          <p:spPr>
            <a:xfrm>
              <a:off x="47473" y="1878494"/>
              <a:ext cx="4291173" cy="346387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6" name="Rectangle 5"/>
            <p:cNvSpPr/>
            <p:nvPr/>
          </p:nvSpPr>
          <p:spPr>
            <a:xfrm>
              <a:off x="499682" y="2486526"/>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488517" y="2912339"/>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488517" y="3360567"/>
              <a:ext cx="125079" cy="115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398476" y="2757789"/>
              <a:ext cx="389850" cy="369332"/>
            </a:xfrm>
            <a:prstGeom prst="rect">
              <a:avLst/>
            </a:prstGeom>
          </p:spPr>
          <p:txBody>
            <a:bodyPr wrap="none">
              <a:spAutoFit/>
            </a:bodyPr>
            <a:lstStyle/>
            <a:p>
              <a:r>
                <a:rPr lang="en-US" dirty="0">
                  <a:latin typeface="Zapf Dingbats"/>
                  <a:ea typeface="Zapf Dingbats"/>
                  <a:cs typeface="Zapf Dingbats"/>
                </a:rPr>
                <a:t>✔</a:t>
              </a:r>
              <a:endParaRPr lang="en-US" dirty="0"/>
            </a:p>
          </p:txBody>
        </p:sp>
        <p:cxnSp>
          <p:nvCxnSpPr>
            <p:cNvPr id="14" name="Straight Connector 13"/>
            <p:cNvCxnSpPr/>
            <p:nvPr/>
          </p:nvCxnSpPr>
          <p:spPr>
            <a:xfrm flipH="1">
              <a:off x="221980" y="3745142"/>
              <a:ext cx="3491271" cy="0"/>
            </a:xfrm>
            <a:prstGeom prst="line">
              <a:avLst/>
            </a:prstGeom>
          </p:spPr>
          <p:style>
            <a:lnRef idx="2">
              <a:schemeClr val="accent1"/>
            </a:lnRef>
            <a:fillRef idx="0">
              <a:schemeClr val="accent1"/>
            </a:fillRef>
            <a:effectRef idx="1">
              <a:schemeClr val="accent1"/>
            </a:effectRef>
            <a:fontRef idx="minor">
              <a:schemeClr val="tx1"/>
            </a:fontRef>
          </p:style>
        </p:cxnSp>
        <p:sp>
          <p:nvSpPr>
            <p:cNvPr id="16" name="Rectangle 15"/>
            <p:cNvSpPr/>
            <p:nvPr/>
          </p:nvSpPr>
          <p:spPr>
            <a:xfrm>
              <a:off x="168845" y="4298908"/>
              <a:ext cx="1205770" cy="256619"/>
            </a:xfrm>
            <a:prstGeom prst="rect">
              <a:avLst/>
            </a:prstGeom>
            <a:solidFill>
              <a:schemeClr val="accent6">
                <a:lumMod val="60000"/>
                <a:lumOff val="40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1394493" y="3827195"/>
              <a:ext cx="2552201" cy="338554"/>
            </a:xfrm>
            <a:prstGeom prst="rect">
              <a:avLst/>
            </a:prstGeom>
            <a:noFill/>
          </p:spPr>
          <p:txBody>
            <a:bodyPr wrap="none" rtlCol="0">
              <a:spAutoFit/>
            </a:bodyPr>
            <a:lstStyle/>
            <a:p>
              <a:r>
                <a:rPr lang="en-US" sz="1600" dirty="0" smtClean="0">
                  <a:solidFill>
                    <a:srgbClr val="000000"/>
                  </a:solidFill>
                </a:rPr>
                <a:t>Authenticate to </a:t>
              </a:r>
              <a:r>
                <a:rPr lang="en-US" sz="1600" dirty="0" err="1" smtClean="0">
                  <a:solidFill>
                    <a:srgbClr val="000000"/>
                  </a:solidFill>
                  <a:latin typeface="+mj-lt"/>
                  <a:ea typeface="Lucida Grande"/>
                  <a:cs typeface="Lucida Grande"/>
                </a:rPr>
                <a:t>Δ</a:t>
              </a:r>
              <a:r>
                <a:rPr lang="en-US" sz="1600" dirty="0" smtClean="0">
                  <a:solidFill>
                    <a:srgbClr val="000000"/>
                  </a:solidFill>
                  <a:latin typeface="+mj-lt"/>
                  <a:ea typeface="Lucida Grande"/>
                  <a:cs typeface="Lucida Grande"/>
                </a:rPr>
                <a:t> Registrant</a:t>
              </a:r>
              <a:endParaRPr lang="en-US" sz="1600" dirty="0">
                <a:solidFill>
                  <a:srgbClr val="000000"/>
                </a:solidFill>
                <a:latin typeface="+mj-lt"/>
              </a:endParaRPr>
            </a:p>
          </p:txBody>
        </p:sp>
        <p:sp>
          <p:nvSpPr>
            <p:cNvPr id="21" name="TextBox 20"/>
            <p:cNvSpPr txBox="1"/>
            <p:nvPr/>
          </p:nvSpPr>
          <p:spPr>
            <a:xfrm>
              <a:off x="1394493" y="4233884"/>
              <a:ext cx="2447204" cy="338554"/>
            </a:xfrm>
            <a:prstGeom prst="rect">
              <a:avLst/>
            </a:prstGeom>
            <a:noFill/>
          </p:spPr>
          <p:txBody>
            <a:bodyPr wrap="none" rtlCol="0">
              <a:spAutoFit/>
            </a:bodyPr>
            <a:lstStyle/>
            <a:p>
              <a:r>
                <a:rPr lang="en-US" sz="1600" dirty="0" smtClean="0">
                  <a:solidFill>
                    <a:srgbClr val="000000"/>
                  </a:solidFill>
                </a:rPr>
                <a:t>Authenticate to </a:t>
              </a:r>
              <a:r>
                <a:rPr lang="en-US" sz="1600" dirty="0" err="1" smtClean="0">
                  <a:solidFill>
                    <a:srgbClr val="000000"/>
                  </a:solidFill>
                  <a:latin typeface="+mj-lt"/>
                  <a:ea typeface="Lucida Grande"/>
                  <a:cs typeface="Lucida Grande"/>
                </a:rPr>
                <a:t>Δ</a:t>
              </a:r>
              <a:r>
                <a:rPr lang="en-US" sz="1600" dirty="0" smtClean="0">
                  <a:solidFill>
                    <a:srgbClr val="000000"/>
                  </a:solidFill>
                  <a:latin typeface="+mj-lt"/>
                  <a:ea typeface="Lucida Grande"/>
                  <a:cs typeface="Lucida Grande"/>
                </a:rPr>
                <a:t> Registrar</a:t>
              </a:r>
              <a:endParaRPr lang="en-US" sz="1600" dirty="0">
                <a:solidFill>
                  <a:srgbClr val="000000"/>
                </a:solidFill>
                <a:latin typeface="+mj-lt"/>
              </a:endParaRPr>
            </a:p>
          </p:txBody>
        </p:sp>
        <p:sp>
          <p:nvSpPr>
            <p:cNvPr id="23" name="TextBox 22"/>
            <p:cNvSpPr txBox="1"/>
            <p:nvPr/>
          </p:nvSpPr>
          <p:spPr>
            <a:xfrm>
              <a:off x="1394493" y="4662749"/>
              <a:ext cx="2945838" cy="338554"/>
            </a:xfrm>
            <a:prstGeom prst="rect">
              <a:avLst/>
            </a:prstGeom>
            <a:noFill/>
          </p:spPr>
          <p:txBody>
            <a:bodyPr wrap="none" rtlCol="0">
              <a:spAutoFit/>
            </a:bodyPr>
            <a:lstStyle/>
            <a:p>
              <a:r>
                <a:rPr lang="en-US" sz="1600" dirty="0" smtClean="0">
                  <a:solidFill>
                    <a:srgbClr val="000000"/>
                  </a:solidFill>
                </a:rPr>
                <a:t>Authenticate to </a:t>
              </a:r>
              <a:r>
                <a:rPr lang="en-US" sz="1600" dirty="0" smtClean="0">
                  <a:solidFill>
                    <a:srgbClr val="000000"/>
                  </a:solidFill>
                  <a:latin typeface="+mj-lt"/>
                  <a:ea typeface="Lucida Grande"/>
                  <a:cs typeface="Lucida Grande"/>
                </a:rPr>
                <a:t>Waive Safeguard</a:t>
              </a:r>
              <a:endParaRPr lang="en-US" sz="1600" dirty="0">
                <a:solidFill>
                  <a:srgbClr val="000000"/>
                </a:solidFill>
                <a:latin typeface="+mj-lt"/>
              </a:endParaRPr>
            </a:p>
          </p:txBody>
        </p:sp>
        <p:sp>
          <p:nvSpPr>
            <p:cNvPr id="24" name="TextBox 23"/>
            <p:cNvSpPr txBox="1"/>
            <p:nvPr/>
          </p:nvSpPr>
          <p:spPr>
            <a:xfrm>
              <a:off x="1258154" y="1823512"/>
              <a:ext cx="1869810" cy="369332"/>
            </a:xfrm>
            <a:prstGeom prst="rect">
              <a:avLst/>
            </a:prstGeom>
            <a:noFill/>
          </p:spPr>
          <p:txBody>
            <a:bodyPr wrap="none" rtlCol="0">
              <a:spAutoFit/>
            </a:bodyPr>
            <a:lstStyle/>
            <a:p>
              <a:r>
                <a:rPr lang="en-US" dirty="0" smtClean="0">
                  <a:solidFill>
                    <a:schemeClr val="accent2"/>
                  </a:solidFill>
                </a:rPr>
                <a:t>Current registrant</a:t>
              </a:r>
              <a:endParaRPr lang="en-US" dirty="0">
                <a:solidFill>
                  <a:schemeClr val="accent2"/>
                </a:solidFill>
              </a:endParaRPr>
            </a:p>
          </p:txBody>
        </p:sp>
        <p:sp>
          <p:nvSpPr>
            <p:cNvPr id="42" name="Rectangle 41"/>
            <p:cNvSpPr/>
            <p:nvPr/>
          </p:nvSpPr>
          <p:spPr>
            <a:xfrm>
              <a:off x="408097" y="2339104"/>
              <a:ext cx="389850" cy="369332"/>
            </a:xfrm>
            <a:prstGeom prst="rect">
              <a:avLst/>
            </a:prstGeom>
          </p:spPr>
          <p:txBody>
            <a:bodyPr wrap="none">
              <a:spAutoFit/>
            </a:bodyPr>
            <a:lstStyle/>
            <a:p>
              <a:r>
                <a:rPr lang="en-US" dirty="0">
                  <a:latin typeface="Zapf Dingbats"/>
                  <a:ea typeface="Zapf Dingbats"/>
                  <a:cs typeface="Zapf Dingbats"/>
                </a:rPr>
                <a:t>✔</a:t>
              </a:r>
              <a:endParaRPr lang="en-US" dirty="0"/>
            </a:p>
          </p:txBody>
        </p:sp>
        <p:sp>
          <p:nvSpPr>
            <p:cNvPr id="46" name="Rectangle 45"/>
            <p:cNvSpPr/>
            <p:nvPr/>
          </p:nvSpPr>
          <p:spPr>
            <a:xfrm>
              <a:off x="174276" y="3892219"/>
              <a:ext cx="1205770" cy="256619"/>
            </a:xfrm>
            <a:prstGeom prst="rect">
              <a:avLst/>
            </a:prstGeom>
            <a:solidFill>
              <a:schemeClr val="accent6">
                <a:lumMod val="60000"/>
                <a:lumOff val="40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397839" y="3204767"/>
              <a:ext cx="389850" cy="369332"/>
            </a:xfrm>
            <a:prstGeom prst="rect">
              <a:avLst/>
            </a:prstGeom>
          </p:spPr>
          <p:txBody>
            <a:bodyPr wrap="none">
              <a:spAutoFit/>
            </a:bodyPr>
            <a:lstStyle/>
            <a:p>
              <a:r>
                <a:rPr lang="en-US" dirty="0">
                  <a:latin typeface="Zapf Dingbats"/>
                  <a:ea typeface="Zapf Dingbats"/>
                  <a:cs typeface="Zapf Dingbats"/>
                </a:rPr>
                <a:t>✔</a:t>
              </a:r>
              <a:endParaRPr lang="en-US" dirty="0"/>
            </a:p>
          </p:txBody>
        </p:sp>
        <p:sp>
          <p:nvSpPr>
            <p:cNvPr id="50" name="Rectangle 49"/>
            <p:cNvSpPr/>
            <p:nvPr/>
          </p:nvSpPr>
          <p:spPr>
            <a:xfrm>
              <a:off x="168845" y="4775462"/>
              <a:ext cx="1205770" cy="256619"/>
            </a:xfrm>
            <a:prstGeom prst="rect">
              <a:avLst/>
            </a:prstGeom>
            <a:solidFill>
              <a:schemeClr val="accent6">
                <a:lumMod val="60000"/>
                <a:lumOff val="40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extBox 52"/>
            <p:cNvSpPr txBox="1"/>
            <p:nvPr/>
          </p:nvSpPr>
          <p:spPr>
            <a:xfrm>
              <a:off x="788326" y="2359591"/>
              <a:ext cx="2836984" cy="369332"/>
            </a:xfrm>
            <a:prstGeom prst="rect">
              <a:avLst/>
            </a:prstGeom>
            <a:noFill/>
          </p:spPr>
          <p:txBody>
            <a:bodyPr wrap="none" rtlCol="0">
              <a:spAutoFit/>
            </a:bodyPr>
            <a:lstStyle/>
            <a:p>
              <a:r>
                <a:rPr lang="en-US" dirty="0" smtClean="0"/>
                <a:t>Authorize Registrant change</a:t>
              </a:r>
              <a:endParaRPr lang="en-US" dirty="0"/>
            </a:p>
          </p:txBody>
        </p:sp>
        <p:sp>
          <p:nvSpPr>
            <p:cNvPr id="54" name="TextBox 53"/>
            <p:cNvSpPr txBox="1"/>
            <p:nvPr/>
          </p:nvSpPr>
          <p:spPr>
            <a:xfrm>
              <a:off x="777161" y="2785404"/>
              <a:ext cx="2718863" cy="369332"/>
            </a:xfrm>
            <a:prstGeom prst="rect">
              <a:avLst/>
            </a:prstGeom>
            <a:noFill/>
          </p:spPr>
          <p:txBody>
            <a:bodyPr wrap="none" rtlCol="0">
              <a:spAutoFit/>
            </a:bodyPr>
            <a:lstStyle/>
            <a:p>
              <a:r>
                <a:rPr lang="en-US" dirty="0" smtClean="0"/>
                <a:t>Authorize Registrar change</a:t>
              </a:r>
              <a:endParaRPr lang="en-US" dirty="0"/>
            </a:p>
          </p:txBody>
        </p:sp>
        <p:sp>
          <p:nvSpPr>
            <p:cNvPr id="55" name="TextBox 54"/>
            <p:cNvSpPr txBox="1"/>
            <p:nvPr/>
          </p:nvSpPr>
          <p:spPr>
            <a:xfrm>
              <a:off x="777161" y="3233632"/>
              <a:ext cx="3004586" cy="369332"/>
            </a:xfrm>
            <a:prstGeom prst="rect">
              <a:avLst/>
            </a:prstGeom>
            <a:noFill/>
          </p:spPr>
          <p:txBody>
            <a:bodyPr wrap="none" rtlCol="0">
              <a:spAutoFit/>
            </a:bodyPr>
            <a:lstStyle/>
            <a:p>
              <a:r>
                <a:rPr lang="en-US" dirty="0" smtClean="0">
                  <a:solidFill>
                    <a:srgbClr val="000000"/>
                  </a:solidFill>
                </a:rPr>
                <a:t>Authorize waiver of safeguard</a:t>
              </a:r>
              <a:endParaRPr lang="en-US" dirty="0">
                <a:solidFill>
                  <a:srgbClr val="000000"/>
                </a:solidFill>
              </a:endParaRPr>
            </a:p>
          </p:txBody>
        </p:sp>
      </p:grpSp>
      <p:sp>
        <p:nvSpPr>
          <p:cNvPr id="59" name="TextBox 58"/>
          <p:cNvSpPr txBox="1"/>
          <p:nvPr/>
        </p:nvSpPr>
        <p:spPr>
          <a:xfrm>
            <a:off x="613595" y="861402"/>
            <a:ext cx="8382759" cy="923330"/>
          </a:xfrm>
          <a:prstGeom prst="rect">
            <a:avLst/>
          </a:prstGeom>
          <a:noFill/>
        </p:spPr>
        <p:txBody>
          <a:bodyPr wrap="square" rtlCol="0">
            <a:spAutoFit/>
          </a:bodyPr>
          <a:lstStyle/>
          <a:p>
            <a:r>
              <a:rPr lang="en-US" dirty="0" smtClean="0"/>
              <a:t>Susan (a domain investor) wants to buy a domain asset from Mike.  She and Mike are NOT using the same registrar.  Because she wants the flexibility to sell the name, and has sophisticated anti-hijacking of her own, she waives the safeguard.</a:t>
            </a:r>
            <a:endParaRPr lang="en-US" dirty="0"/>
          </a:p>
        </p:txBody>
      </p:sp>
    </p:spTree>
    <p:extLst>
      <p:ext uri="{BB962C8B-B14F-4D97-AF65-F5344CB8AC3E}">
        <p14:creationId xmlns:p14="http://schemas.microsoft.com/office/powerpoint/2010/main" val="36079094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3450</TotalTime>
  <Words>1264</Words>
  <Application>Microsoft Macintosh PowerPoint</Application>
  <PresentationFormat>On-screen Show (4:3)</PresentationFormat>
  <Paragraphs>163</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O'Connor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O'Connor</dc:creator>
  <cp:lastModifiedBy>Mike O'Connor</cp:lastModifiedBy>
  <cp:revision>241</cp:revision>
  <dcterms:created xsi:type="dcterms:W3CDTF">2012-07-31T16:08:23Z</dcterms:created>
  <dcterms:modified xsi:type="dcterms:W3CDTF">2012-09-11T02:52:20Z</dcterms:modified>
</cp:coreProperties>
</file>