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63" r:id="rId2"/>
    <p:sldId id="268" r:id="rId3"/>
    <p:sldId id="269" r:id="rId4"/>
    <p:sldId id="270" r:id="rId5"/>
    <p:sldId id="260" r:id="rId6"/>
    <p:sldId id="259" r:id="rId7"/>
    <p:sldId id="264" r:id="rId8"/>
    <p:sldId id="261" r:id="rId9"/>
    <p:sldId id="262" r:id="rId10"/>
    <p:sldId id="271" r:id="rId11"/>
    <p:sldId id="27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99" autoAdjust="0"/>
    <p:restoredTop sz="99879" autoAdjust="0"/>
  </p:normalViewPr>
  <p:slideViewPr>
    <p:cSldViewPr snapToGrid="0" snapToObjects="1">
      <p:cViewPr varScale="1">
        <p:scale>
          <a:sx n="183" d="100"/>
          <a:sy n="183" d="100"/>
        </p:scale>
        <p:origin x="-20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3EEBE9-17DD-8642-B1A2-209AB30031C0}" type="datetimeFigureOut">
              <a:rPr lang="en-US" smtClean="0"/>
              <a:t>9/29/12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12EF9E-F5EC-C74F-9F98-267376C44297}" type="slidenum">
              <a:rPr lang="en-US" smtClean="0"/>
              <a:t>‹#›</a:t>
            </a:fld>
            <a:endParaRPr lang="en-US"/>
          </a:p>
        </p:txBody>
      </p:sp>
    </p:spTree>
    <p:extLst>
      <p:ext uri="{BB962C8B-B14F-4D97-AF65-F5344CB8AC3E}">
        <p14:creationId xmlns:p14="http://schemas.microsoft.com/office/powerpoint/2010/main" val="16838650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12EF9E-F5EC-C74F-9F98-267376C44297}" type="slidenum">
              <a:rPr lang="en-US" smtClean="0"/>
              <a:t>7</a:t>
            </a:fld>
            <a:endParaRPr lang="en-US"/>
          </a:p>
        </p:txBody>
      </p:sp>
    </p:spTree>
    <p:extLst>
      <p:ext uri="{BB962C8B-B14F-4D97-AF65-F5344CB8AC3E}">
        <p14:creationId xmlns:p14="http://schemas.microsoft.com/office/powerpoint/2010/main" val="3636093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12EF9E-F5EC-C74F-9F98-267376C44297}" type="slidenum">
              <a:rPr lang="en-US" smtClean="0"/>
              <a:t>8</a:t>
            </a:fld>
            <a:endParaRPr lang="en-US"/>
          </a:p>
        </p:txBody>
      </p:sp>
    </p:spTree>
    <p:extLst>
      <p:ext uri="{BB962C8B-B14F-4D97-AF65-F5344CB8AC3E}">
        <p14:creationId xmlns:p14="http://schemas.microsoft.com/office/powerpoint/2010/main" val="3636093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12EF9E-F5EC-C74F-9F98-267376C44297}" type="slidenum">
              <a:rPr lang="en-US" smtClean="0"/>
              <a:t>9</a:t>
            </a:fld>
            <a:endParaRPr lang="en-US"/>
          </a:p>
        </p:txBody>
      </p:sp>
    </p:spTree>
    <p:extLst>
      <p:ext uri="{BB962C8B-B14F-4D97-AF65-F5344CB8AC3E}">
        <p14:creationId xmlns:p14="http://schemas.microsoft.com/office/powerpoint/2010/main" val="3636093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12EF9E-F5EC-C74F-9F98-267376C44297}" type="slidenum">
              <a:rPr lang="en-US" smtClean="0"/>
              <a:t>10</a:t>
            </a:fld>
            <a:endParaRPr lang="en-US"/>
          </a:p>
        </p:txBody>
      </p:sp>
    </p:spTree>
    <p:extLst>
      <p:ext uri="{BB962C8B-B14F-4D97-AF65-F5344CB8AC3E}">
        <p14:creationId xmlns:p14="http://schemas.microsoft.com/office/powerpoint/2010/main" val="3636093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12EF9E-F5EC-C74F-9F98-267376C44297}" type="slidenum">
              <a:rPr lang="en-US" smtClean="0"/>
              <a:t>11</a:t>
            </a:fld>
            <a:endParaRPr lang="en-US"/>
          </a:p>
        </p:txBody>
      </p:sp>
    </p:spTree>
    <p:extLst>
      <p:ext uri="{BB962C8B-B14F-4D97-AF65-F5344CB8AC3E}">
        <p14:creationId xmlns:p14="http://schemas.microsoft.com/office/powerpoint/2010/main" val="3636093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5076A0-DB71-F942-ABD6-D6D17885C60D}" type="datetimeFigureOut">
              <a:rPr lang="en-US" smtClean="0"/>
              <a:t>9/29/12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0239F-C852-2F40-8D66-0F8F6580DBAB}" type="slidenum">
              <a:rPr lang="en-US" smtClean="0"/>
              <a:t>‹#›</a:t>
            </a:fld>
            <a:endParaRPr lang="en-US"/>
          </a:p>
        </p:txBody>
      </p:sp>
    </p:spTree>
    <p:extLst>
      <p:ext uri="{BB962C8B-B14F-4D97-AF65-F5344CB8AC3E}">
        <p14:creationId xmlns:p14="http://schemas.microsoft.com/office/powerpoint/2010/main" val="310374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076A0-DB71-F942-ABD6-D6D17885C60D}" type="datetimeFigureOut">
              <a:rPr lang="en-US" smtClean="0"/>
              <a:t>9/29/12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0239F-C852-2F40-8D66-0F8F6580DBAB}" type="slidenum">
              <a:rPr lang="en-US" smtClean="0"/>
              <a:t>‹#›</a:t>
            </a:fld>
            <a:endParaRPr lang="en-US"/>
          </a:p>
        </p:txBody>
      </p:sp>
    </p:spTree>
    <p:extLst>
      <p:ext uri="{BB962C8B-B14F-4D97-AF65-F5344CB8AC3E}">
        <p14:creationId xmlns:p14="http://schemas.microsoft.com/office/powerpoint/2010/main" val="2260465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076A0-DB71-F942-ABD6-D6D17885C60D}" type="datetimeFigureOut">
              <a:rPr lang="en-US" smtClean="0"/>
              <a:t>9/29/12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0239F-C852-2F40-8D66-0F8F6580DBAB}" type="slidenum">
              <a:rPr lang="en-US" smtClean="0"/>
              <a:t>‹#›</a:t>
            </a:fld>
            <a:endParaRPr lang="en-US"/>
          </a:p>
        </p:txBody>
      </p:sp>
    </p:spTree>
    <p:extLst>
      <p:ext uri="{BB962C8B-B14F-4D97-AF65-F5344CB8AC3E}">
        <p14:creationId xmlns:p14="http://schemas.microsoft.com/office/powerpoint/2010/main" val="1276497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076A0-DB71-F942-ABD6-D6D17885C60D}" type="datetimeFigureOut">
              <a:rPr lang="en-US" smtClean="0"/>
              <a:t>9/29/12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0239F-C852-2F40-8D66-0F8F6580DBAB}" type="slidenum">
              <a:rPr lang="en-US" smtClean="0"/>
              <a:t>‹#›</a:t>
            </a:fld>
            <a:endParaRPr lang="en-US"/>
          </a:p>
        </p:txBody>
      </p:sp>
    </p:spTree>
    <p:extLst>
      <p:ext uri="{BB962C8B-B14F-4D97-AF65-F5344CB8AC3E}">
        <p14:creationId xmlns:p14="http://schemas.microsoft.com/office/powerpoint/2010/main" val="207981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5076A0-DB71-F942-ABD6-D6D17885C60D}" type="datetimeFigureOut">
              <a:rPr lang="en-US" smtClean="0"/>
              <a:t>9/29/12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0239F-C852-2F40-8D66-0F8F6580DBAB}" type="slidenum">
              <a:rPr lang="en-US" smtClean="0"/>
              <a:t>‹#›</a:t>
            </a:fld>
            <a:endParaRPr lang="en-US"/>
          </a:p>
        </p:txBody>
      </p:sp>
    </p:spTree>
    <p:extLst>
      <p:ext uri="{BB962C8B-B14F-4D97-AF65-F5344CB8AC3E}">
        <p14:creationId xmlns:p14="http://schemas.microsoft.com/office/powerpoint/2010/main" val="2990746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5076A0-DB71-F942-ABD6-D6D17885C60D}" type="datetimeFigureOut">
              <a:rPr lang="en-US" smtClean="0"/>
              <a:t>9/29/12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70239F-C852-2F40-8D66-0F8F6580DBAB}" type="slidenum">
              <a:rPr lang="en-US" smtClean="0"/>
              <a:t>‹#›</a:t>
            </a:fld>
            <a:endParaRPr lang="en-US"/>
          </a:p>
        </p:txBody>
      </p:sp>
    </p:spTree>
    <p:extLst>
      <p:ext uri="{BB962C8B-B14F-4D97-AF65-F5344CB8AC3E}">
        <p14:creationId xmlns:p14="http://schemas.microsoft.com/office/powerpoint/2010/main" val="1215379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5076A0-DB71-F942-ABD6-D6D17885C60D}" type="datetimeFigureOut">
              <a:rPr lang="en-US" smtClean="0"/>
              <a:t>9/29/12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70239F-C852-2F40-8D66-0F8F6580DBAB}" type="slidenum">
              <a:rPr lang="en-US" smtClean="0"/>
              <a:t>‹#›</a:t>
            </a:fld>
            <a:endParaRPr lang="en-US"/>
          </a:p>
        </p:txBody>
      </p:sp>
    </p:spTree>
    <p:extLst>
      <p:ext uri="{BB962C8B-B14F-4D97-AF65-F5344CB8AC3E}">
        <p14:creationId xmlns:p14="http://schemas.microsoft.com/office/powerpoint/2010/main" val="462631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5076A0-DB71-F942-ABD6-D6D17885C60D}" type="datetimeFigureOut">
              <a:rPr lang="en-US" smtClean="0"/>
              <a:t>9/29/12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70239F-C852-2F40-8D66-0F8F6580DBAB}" type="slidenum">
              <a:rPr lang="en-US" smtClean="0"/>
              <a:t>‹#›</a:t>
            </a:fld>
            <a:endParaRPr lang="en-US"/>
          </a:p>
        </p:txBody>
      </p:sp>
    </p:spTree>
    <p:extLst>
      <p:ext uri="{BB962C8B-B14F-4D97-AF65-F5344CB8AC3E}">
        <p14:creationId xmlns:p14="http://schemas.microsoft.com/office/powerpoint/2010/main" val="464634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076A0-DB71-F942-ABD6-D6D17885C60D}" type="datetimeFigureOut">
              <a:rPr lang="en-US" smtClean="0"/>
              <a:t>9/29/12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70239F-C852-2F40-8D66-0F8F6580DBAB}" type="slidenum">
              <a:rPr lang="en-US" smtClean="0"/>
              <a:t>‹#›</a:t>
            </a:fld>
            <a:endParaRPr lang="en-US"/>
          </a:p>
        </p:txBody>
      </p:sp>
    </p:spTree>
    <p:extLst>
      <p:ext uri="{BB962C8B-B14F-4D97-AF65-F5344CB8AC3E}">
        <p14:creationId xmlns:p14="http://schemas.microsoft.com/office/powerpoint/2010/main" val="847908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5076A0-DB71-F942-ABD6-D6D17885C60D}" type="datetimeFigureOut">
              <a:rPr lang="en-US" smtClean="0"/>
              <a:t>9/29/12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70239F-C852-2F40-8D66-0F8F6580DBAB}" type="slidenum">
              <a:rPr lang="en-US" smtClean="0"/>
              <a:t>‹#›</a:t>
            </a:fld>
            <a:endParaRPr lang="en-US"/>
          </a:p>
        </p:txBody>
      </p:sp>
    </p:spTree>
    <p:extLst>
      <p:ext uri="{BB962C8B-B14F-4D97-AF65-F5344CB8AC3E}">
        <p14:creationId xmlns:p14="http://schemas.microsoft.com/office/powerpoint/2010/main" val="2032721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5076A0-DB71-F942-ABD6-D6D17885C60D}" type="datetimeFigureOut">
              <a:rPr lang="en-US" smtClean="0"/>
              <a:t>9/29/12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70239F-C852-2F40-8D66-0F8F6580DBAB}" type="slidenum">
              <a:rPr lang="en-US" smtClean="0"/>
              <a:t>‹#›</a:t>
            </a:fld>
            <a:endParaRPr lang="en-US"/>
          </a:p>
        </p:txBody>
      </p:sp>
    </p:spTree>
    <p:extLst>
      <p:ext uri="{BB962C8B-B14F-4D97-AF65-F5344CB8AC3E}">
        <p14:creationId xmlns:p14="http://schemas.microsoft.com/office/powerpoint/2010/main" val="28762207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076A0-DB71-F942-ABD6-D6D17885C60D}" type="datetimeFigureOut">
              <a:rPr lang="en-US" smtClean="0"/>
              <a:t>9/29/12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70239F-C852-2F40-8D66-0F8F6580DBAB}" type="slidenum">
              <a:rPr lang="en-US" smtClean="0"/>
              <a:t>‹#›</a:t>
            </a:fld>
            <a:endParaRPr lang="en-US"/>
          </a:p>
        </p:txBody>
      </p:sp>
    </p:spTree>
    <p:extLst>
      <p:ext uri="{BB962C8B-B14F-4D97-AF65-F5344CB8AC3E}">
        <p14:creationId xmlns:p14="http://schemas.microsoft.com/office/powerpoint/2010/main" val="169941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p:nvPr/>
        </p:nvSpPr>
        <p:spPr>
          <a:xfrm>
            <a:off x="2737677" y="-4843"/>
            <a:ext cx="6406323" cy="686284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15" name="Rectangle 14"/>
          <p:cNvSpPr/>
          <p:nvPr/>
        </p:nvSpPr>
        <p:spPr>
          <a:xfrm>
            <a:off x="1" y="2"/>
            <a:ext cx="2737676" cy="685799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1400" dirty="0"/>
          </a:p>
        </p:txBody>
      </p:sp>
      <p:sp>
        <p:nvSpPr>
          <p:cNvPr id="22" name="TextBox 21"/>
          <p:cNvSpPr txBox="1"/>
          <p:nvPr/>
        </p:nvSpPr>
        <p:spPr>
          <a:xfrm>
            <a:off x="2883625" y="531511"/>
            <a:ext cx="2545313" cy="369332"/>
          </a:xfrm>
          <a:prstGeom prst="rect">
            <a:avLst/>
          </a:prstGeom>
          <a:noFill/>
        </p:spPr>
        <p:txBody>
          <a:bodyPr wrap="square" rtlCol="0">
            <a:spAutoFit/>
          </a:bodyPr>
          <a:lstStyle/>
          <a:p>
            <a:pPr algn="ctr"/>
            <a:r>
              <a:rPr lang="en-US" dirty="0" smtClean="0"/>
              <a:t>Inter-registrar or registry </a:t>
            </a:r>
            <a:endParaRPr lang="en-US" dirty="0"/>
          </a:p>
        </p:txBody>
      </p:sp>
      <p:sp>
        <p:nvSpPr>
          <p:cNvPr id="31" name="TextBox 30"/>
          <p:cNvSpPr txBox="1"/>
          <p:nvPr/>
        </p:nvSpPr>
        <p:spPr>
          <a:xfrm>
            <a:off x="35480" y="1470841"/>
            <a:ext cx="7222756" cy="369332"/>
          </a:xfrm>
          <a:prstGeom prst="rect">
            <a:avLst/>
          </a:prstGeom>
          <a:solidFill>
            <a:schemeClr val="accent6">
              <a:lumMod val="20000"/>
              <a:lumOff val="80000"/>
            </a:schemeClr>
          </a:solidFill>
        </p:spPr>
        <p:txBody>
          <a:bodyPr wrap="square" rtlCol="0">
            <a:spAutoFit/>
          </a:bodyPr>
          <a:lstStyle/>
          <a:p>
            <a:r>
              <a:rPr lang="en-US" dirty="0" smtClean="0"/>
              <a:t>1) Change registrar</a:t>
            </a:r>
            <a:endParaRPr lang="en-US" dirty="0"/>
          </a:p>
        </p:txBody>
      </p:sp>
      <p:sp>
        <p:nvSpPr>
          <p:cNvPr id="32" name="TextBox 31"/>
          <p:cNvSpPr txBox="1"/>
          <p:nvPr/>
        </p:nvSpPr>
        <p:spPr>
          <a:xfrm>
            <a:off x="3357890" y="-43078"/>
            <a:ext cx="5089755" cy="461665"/>
          </a:xfrm>
          <a:prstGeom prst="rect">
            <a:avLst/>
          </a:prstGeom>
          <a:noFill/>
        </p:spPr>
        <p:txBody>
          <a:bodyPr wrap="square" rtlCol="0">
            <a:spAutoFit/>
          </a:bodyPr>
          <a:lstStyle/>
          <a:p>
            <a:pPr algn="ctr"/>
            <a:r>
              <a:rPr lang="en-US" sz="2400" b="1" u="sng" dirty="0" smtClean="0">
                <a:solidFill>
                  <a:srgbClr val="953735"/>
                </a:solidFill>
              </a:rPr>
              <a:t>Automation (“instantaneous”)</a:t>
            </a:r>
            <a:endParaRPr lang="en-US" sz="2400" b="1" u="sng" dirty="0">
              <a:solidFill>
                <a:srgbClr val="953735"/>
              </a:solidFill>
            </a:endParaRPr>
          </a:p>
        </p:txBody>
      </p:sp>
      <p:sp>
        <p:nvSpPr>
          <p:cNvPr id="33" name="TextBox 32"/>
          <p:cNvSpPr txBox="1"/>
          <p:nvPr/>
        </p:nvSpPr>
        <p:spPr>
          <a:xfrm>
            <a:off x="6042598" y="532774"/>
            <a:ext cx="2513294" cy="369332"/>
          </a:xfrm>
          <a:prstGeom prst="rect">
            <a:avLst/>
          </a:prstGeom>
          <a:noFill/>
        </p:spPr>
        <p:txBody>
          <a:bodyPr wrap="square" rtlCol="0">
            <a:spAutoFit/>
          </a:bodyPr>
          <a:lstStyle/>
          <a:p>
            <a:pPr algn="ctr"/>
            <a:r>
              <a:rPr lang="en-US" dirty="0" smtClean="0"/>
              <a:t>Internal to registrar</a:t>
            </a:r>
            <a:endParaRPr lang="en-US" dirty="0"/>
          </a:p>
        </p:txBody>
      </p:sp>
      <p:sp>
        <p:nvSpPr>
          <p:cNvPr id="34" name="TextBox 33"/>
          <p:cNvSpPr txBox="1"/>
          <p:nvPr/>
        </p:nvSpPr>
        <p:spPr>
          <a:xfrm>
            <a:off x="35480" y="2975236"/>
            <a:ext cx="7222756" cy="369332"/>
          </a:xfrm>
          <a:prstGeom prst="rect">
            <a:avLst/>
          </a:prstGeom>
          <a:solidFill>
            <a:schemeClr val="accent6">
              <a:lumMod val="20000"/>
              <a:lumOff val="80000"/>
            </a:schemeClr>
          </a:solidFill>
        </p:spPr>
        <p:txBody>
          <a:bodyPr wrap="square" rtlCol="0">
            <a:spAutoFit/>
          </a:bodyPr>
          <a:lstStyle/>
          <a:p>
            <a:r>
              <a:rPr lang="en-US" dirty="0"/>
              <a:t>2</a:t>
            </a:r>
            <a:r>
              <a:rPr lang="en-US" dirty="0" smtClean="0"/>
              <a:t>) Change registrant, with default lock to prevent “registrar hopping”</a:t>
            </a:r>
            <a:endParaRPr lang="en-US" dirty="0"/>
          </a:p>
        </p:txBody>
      </p:sp>
      <p:sp>
        <p:nvSpPr>
          <p:cNvPr id="39" name="Rectangle 38"/>
          <p:cNvSpPr/>
          <p:nvPr/>
        </p:nvSpPr>
        <p:spPr>
          <a:xfrm>
            <a:off x="7365564" y="3563033"/>
            <a:ext cx="1778436" cy="36874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1600" dirty="0" smtClean="0"/>
              <a:t>NN-day IRT </a:t>
            </a:r>
            <a:r>
              <a:rPr lang="en-US" sz="1600" dirty="0" smtClean="0"/>
              <a:t>lock </a:t>
            </a:r>
            <a:endParaRPr lang="en-US" sz="1600" dirty="0"/>
          </a:p>
        </p:txBody>
      </p:sp>
      <p:sp>
        <p:nvSpPr>
          <p:cNvPr id="41" name="Rectangle 40"/>
          <p:cNvSpPr/>
          <p:nvPr/>
        </p:nvSpPr>
        <p:spPr>
          <a:xfrm>
            <a:off x="5660511" y="5173777"/>
            <a:ext cx="1624615" cy="368744"/>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600" dirty="0" smtClean="0"/>
              <a:t>Remove NN</a:t>
            </a:r>
            <a:r>
              <a:rPr lang="en-US" sz="1600" dirty="0"/>
              <a:t>-</a:t>
            </a:r>
            <a:r>
              <a:rPr lang="en-US" sz="1600" dirty="0" smtClean="0"/>
              <a:t>day IRT lock</a:t>
            </a:r>
            <a:endParaRPr lang="en-US" sz="1600" dirty="0"/>
          </a:p>
        </p:txBody>
      </p:sp>
      <p:sp>
        <p:nvSpPr>
          <p:cNvPr id="46" name="TextBox 45"/>
          <p:cNvSpPr txBox="1"/>
          <p:nvPr/>
        </p:nvSpPr>
        <p:spPr>
          <a:xfrm>
            <a:off x="18100" y="4551836"/>
            <a:ext cx="7240136" cy="369332"/>
          </a:xfrm>
          <a:prstGeom prst="rect">
            <a:avLst/>
          </a:prstGeom>
          <a:solidFill>
            <a:schemeClr val="accent6">
              <a:lumMod val="20000"/>
              <a:lumOff val="80000"/>
            </a:schemeClr>
          </a:solidFill>
        </p:spPr>
        <p:txBody>
          <a:bodyPr wrap="square" rtlCol="0">
            <a:spAutoFit/>
          </a:bodyPr>
          <a:lstStyle/>
          <a:p>
            <a:r>
              <a:rPr lang="en-US" dirty="0"/>
              <a:t>3</a:t>
            </a:r>
            <a:r>
              <a:rPr lang="en-US" dirty="0" smtClean="0"/>
              <a:t>) Remove the post registrant-change lock</a:t>
            </a:r>
            <a:endParaRPr lang="en-US" dirty="0"/>
          </a:p>
        </p:txBody>
      </p:sp>
      <p:cxnSp>
        <p:nvCxnSpPr>
          <p:cNvPr id="30" name="Straight Connector 29"/>
          <p:cNvCxnSpPr/>
          <p:nvPr/>
        </p:nvCxnSpPr>
        <p:spPr>
          <a:xfrm>
            <a:off x="5577146" y="831138"/>
            <a:ext cx="0" cy="5815181"/>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51" name="Right Arrow 50"/>
          <p:cNvSpPr/>
          <p:nvPr/>
        </p:nvSpPr>
        <p:spPr>
          <a:xfrm>
            <a:off x="200188" y="4976398"/>
            <a:ext cx="2501581" cy="719018"/>
          </a:xfrm>
          <a:prstGeom prst="rightArrow">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400" dirty="0" smtClean="0"/>
              <a:t>Authorize removing the post registrant change lock</a:t>
            </a:r>
            <a:endParaRPr lang="en-US" sz="1400" dirty="0"/>
          </a:p>
        </p:txBody>
      </p:sp>
      <p:sp>
        <p:nvSpPr>
          <p:cNvPr id="35" name="TextBox 34"/>
          <p:cNvSpPr txBox="1"/>
          <p:nvPr/>
        </p:nvSpPr>
        <p:spPr>
          <a:xfrm>
            <a:off x="-460224" y="-43078"/>
            <a:ext cx="3620389" cy="1323439"/>
          </a:xfrm>
          <a:prstGeom prst="rect">
            <a:avLst/>
          </a:prstGeom>
          <a:noFill/>
        </p:spPr>
        <p:txBody>
          <a:bodyPr wrap="square" rtlCol="0">
            <a:spAutoFit/>
          </a:bodyPr>
          <a:lstStyle/>
          <a:p>
            <a:pPr algn="ctr"/>
            <a:r>
              <a:rPr lang="en-US" sz="4000" b="1" u="sng" dirty="0" smtClean="0">
                <a:solidFill>
                  <a:schemeClr val="accent2">
                    <a:lumMod val="75000"/>
                  </a:schemeClr>
                </a:solidFill>
              </a:rPr>
              <a:t>Policy</a:t>
            </a:r>
            <a:br>
              <a:rPr lang="en-US" sz="4000" b="1" u="sng" dirty="0" smtClean="0">
                <a:solidFill>
                  <a:schemeClr val="accent2">
                    <a:lumMod val="75000"/>
                  </a:schemeClr>
                </a:solidFill>
              </a:rPr>
            </a:br>
            <a:r>
              <a:rPr lang="en-US" sz="4000" b="1" u="sng" dirty="0" smtClean="0">
                <a:solidFill>
                  <a:schemeClr val="accent2">
                    <a:lumMod val="75000"/>
                  </a:schemeClr>
                </a:solidFill>
              </a:rPr>
              <a:t>components</a:t>
            </a:r>
            <a:endParaRPr lang="en-US" sz="4000" b="1" u="sng" dirty="0">
              <a:solidFill>
                <a:schemeClr val="accent2">
                  <a:lumMod val="75000"/>
                </a:schemeClr>
              </a:solidFill>
            </a:endParaRPr>
          </a:p>
        </p:txBody>
      </p:sp>
      <p:sp>
        <p:nvSpPr>
          <p:cNvPr id="23" name="Right Arrow 22"/>
          <p:cNvSpPr/>
          <p:nvPr/>
        </p:nvSpPr>
        <p:spPr>
          <a:xfrm>
            <a:off x="5660511" y="3418547"/>
            <a:ext cx="1620846" cy="719018"/>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Transfer to new registrant</a:t>
            </a:r>
            <a:endParaRPr lang="en-US" sz="1400" dirty="0"/>
          </a:p>
        </p:txBody>
      </p:sp>
      <p:sp>
        <p:nvSpPr>
          <p:cNvPr id="25" name="Right Arrow 24"/>
          <p:cNvSpPr/>
          <p:nvPr/>
        </p:nvSpPr>
        <p:spPr>
          <a:xfrm>
            <a:off x="3295365" y="1898735"/>
            <a:ext cx="1620846" cy="719018"/>
          </a:xfrm>
          <a:prstGeom prst="rightArrow">
            <a:avLst/>
          </a:prstGeom>
          <a:gradFill>
            <a:gsLst>
              <a:gs pos="0">
                <a:schemeClr val="accent1">
                  <a:tint val="100000"/>
                  <a:shade val="100000"/>
                  <a:satMod val="130000"/>
                </a:schemeClr>
              </a:gs>
              <a:gs pos="99000">
                <a:schemeClr val="accent1">
                  <a:tint val="50000"/>
                  <a:shade val="100000"/>
                  <a:satMod val="350000"/>
                </a:schemeClr>
              </a:gs>
            </a:gsLst>
            <a:lin ang="2124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Transfer to new registrar</a:t>
            </a:r>
            <a:endParaRPr lang="en-US" sz="1400" dirty="0"/>
          </a:p>
        </p:txBody>
      </p:sp>
      <p:sp>
        <p:nvSpPr>
          <p:cNvPr id="4" name="Right Arrow 3"/>
          <p:cNvSpPr/>
          <p:nvPr/>
        </p:nvSpPr>
        <p:spPr>
          <a:xfrm>
            <a:off x="200188" y="3406941"/>
            <a:ext cx="2501581" cy="719018"/>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Authorize transfer to new registrant</a:t>
            </a:r>
            <a:endParaRPr lang="en-US" sz="1400" dirty="0"/>
          </a:p>
        </p:txBody>
      </p:sp>
      <p:sp>
        <p:nvSpPr>
          <p:cNvPr id="24" name="Right Arrow 23"/>
          <p:cNvSpPr/>
          <p:nvPr/>
        </p:nvSpPr>
        <p:spPr>
          <a:xfrm>
            <a:off x="200188" y="1898735"/>
            <a:ext cx="2501581" cy="719018"/>
          </a:xfrm>
          <a:prstGeom prst="rightArrow">
            <a:avLst/>
          </a:prstGeom>
          <a:gradFill>
            <a:gsLst>
              <a:gs pos="0">
                <a:schemeClr val="accent1">
                  <a:tint val="100000"/>
                  <a:shade val="100000"/>
                  <a:satMod val="130000"/>
                </a:schemeClr>
              </a:gs>
              <a:gs pos="99000">
                <a:schemeClr val="accent1">
                  <a:tint val="50000"/>
                  <a:shade val="100000"/>
                  <a:satMod val="350000"/>
                </a:schemeClr>
              </a:gs>
            </a:gsLst>
            <a:lin ang="2124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Authorize transfer to new registrar</a:t>
            </a:r>
            <a:endParaRPr lang="en-US" sz="1400" dirty="0"/>
          </a:p>
        </p:txBody>
      </p:sp>
    </p:spTree>
    <p:extLst>
      <p:ext uri="{BB962C8B-B14F-4D97-AF65-F5344CB8AC3E}">
        <p14:creationId xmlns:p14="http://schemas.microsoft.com/office/powerpoint/2010/main" val="529228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613595" y="0"/>
            <a:ext cx="7792250" cy="523220"/>
          </a:xfrm>
          <a:prstGeom prst="rect">
            <a:avLst/>
          </a:prstGeom>
          <a:noFill/>
        </p:spPr>
        <p:txBody>
          <a:bodyPr wrap="square" rtlCol="0">
            <a:spAutoFit/>
          </a:bodyPr>
          <a:lstStyle/>
          <a:p>
            <a:pPr algn="ctr"/>
            <a:r>
              <a:rPr lang="en-US" sz="2800" b="1" dirty="0" smtClean="0"/>
              <a:t>CASE </a:t>
            </a:r>
            <a:r>
              <a:rPr lang="en-US" sz="2800" b="1" dirty="0" smtClean="0"/>
              <a:t>6:  Minor Change to Registrant </a:t>
            </a:r>
            <a:r>
              <a:rPr lang="en-US" sz="2800" b="1" dirty="0" smtClean="0"/>
              <a:t>Information</a:t>
            </a:r>
            <a:endParaRPr lang="en-US" sz="2800" b="1" dirty="0"/>
          </a:p>
        </p:txBody>
      </p:sp>
      <p:sp>
        <p:nvSpPr>
          <p:cNvPr id="59" name="TextBox 58"/>
          <p:cNvSpPr txBox="1"/>
          <p:nvPr/>
        </p:nvSpPr>
        <p:spPr>
          <a:xfrm>
            <a:off x="613595" y="525752"/>
            <a:ext cx="8382759" cy="1200329"/>
          </a:xfrm>
          <a:prstGeom prst="rect">
            <a:avLst/>
          </a:prstGeom>
          <a:noFill/>
        </p:spPr>
        <p:txBody>
          <a:bodyPr wrap="square" rtlCol="0">
            <a:spAutoFit/>
          </a:bodyPr>
          <a:lstStyle/>
          <a:p>
            <a:r>
              <a:rPr lang="en-US" dirty="0" smtClean="0"/>
              <a:t>Nathalie (a recently married blogger) </a:t>
            </a:r>
            <a:r>
              <a:rPr lang="en-US" dirty="0" smtClean="0"/>
              <a:t>wants to </a:t>
            </a:r>
            <a:r>
              <a:rPr lang="en-US" dirty="0" smtClean="0"/>
              <a:t>update her Registrant information to her married name.  Because </a:t>
            </a:r>
            <a:r>
              <a:rPr lang="en-US" dirty="0" smtClean="0"/>
              <a:t>she </a:t>
            </a:r>
            <a:r>
              <a:rPr lang="en-US" dirty="0" smtClean="0"/>
              <a:t>has no plans to transfer her domain and wants to </a:t>
            </a:r>
            <a:r>
              <a:rPr lang="en-US" dirty="0" err="1" smtClean="0"/>
              <a:t>protectit</a:t>
            </a:r>
            <a:r>
              <a:rPr lang="en-US" dirty="0" smtClean="0"/>
              <a:t> from hijacking, she declines the opportunity to waive the lock when it’s presented by her registrar.  Note: technically this is identical to Use Case 2</a:t>
            </a:r>
            <a:endParaRPr lang="en-US" dirty="0"/>
          </a:p>
        </p:txBody>
      </p:sp>
      <p:grpSp>
        <p:nvGrpSpPr>
          <p:cNvPr id="64" name="Group 63"/>
          <p:cNvGrpSpPr/>
          <p:nvPr/>
        </p:nvGrpSpPr>
        <p:grpSpPr>
          <a:xfrm>
            <a:off x="47473" y="1823512"/>
            <a:ext cx="4292858" cy="3518861"/>
            <a:chOff x="4803890" y="1823512"/>
            <a:chExt cx="4292858" cy="3518861"/>
          </a:xfrm>
        </p:grpSpPr>
        <p:sp>
          <p:nvSpPr>
            <p:cNvPr id="65" name="Rounded Rectangle 64"/>
            <p:cNvSpPr/>
            <p:nvPr/>
          </p:nvSpPr>
          <p:spPr>
            <a:xfrm>
              <a:off x="4803890" y="1878494"/>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6" name="Rectangle 65"/>
            <p:cNvSpPr/>
            <p:nvPr/>
          </p:nvSpPr>
          <p:spPr>
            <a:xfrm>
              <a:off x="5256099" y="2486526"/>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7" name="Rectangle 66"/>
            <p:cNvSpPr/>
            <p:nvPr/>
          </p:nvSpPr>
          <p:spPr>
            <a:xfrm>
              <a:off x="5244934" y="2912339"/>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p:cNvSpPr/>
            <p:nvPr/>
          </p:nvSpPr>
          <p:spPr>
            <a:xfrm>
              <a:off x="5244934" y="3360567"/>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5155501" y="2757683"/>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cxnSp>
          <p:nvCxnSpPr>
            <p:cNvPr id="70" name="Straight Connector 69"/>
            <p:cNvCxnSpPr/>
            <p:nvPr/>
          </p:nvCxnSpPr>
          <p:spPr>
            <a:xfrm flipH="1">
              <a:off x="4978397" y="3745142"/>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71" name="Rectangle 70"/>
            <p:cNvSpPr/>
            <p:nvPr/>
          </p:nvSpPr>
          <p:spPr>
            <a:xfrm>
              <a:off x="4945140" y="4315819"/>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TextBox 71"/>
            <p:cNvSpPr txBox="1"/>
            <p:nvPr/>
          </p:nvSpPr>
          <p:spPr>
            <a:xfrm>
              <a:off x="6150910" y="3827195"/>
              <a:ext cx="2447204" cy="338554"/>
            </a:xfrm>
            <a:prstGeom prst="rect">
              <a:avLst/>
            </a:prstGeom>
            <a:noFill/>
          </p:spPr>
          <p:txBody>
            <a:bodyPr wrap="none" rtlCol="0">
              <a:spAutoFit/>
            </a:bodyPr>
            <a:lstStyle/>
            <a:p>
              <a:r>
                <a:rPr lang="en-US" sz="1600" dirty="0" smtClean="0">
                  <a:solidFill>
                    <a:srgbClr val="7F7F7F"/>
                  </a:solidFill>
                </a:rPr>
                <a:t>Authenticate to </a:t>
              </a:r>
              <a:r>
                <a:rPr lang="en-US" sz="1600" dirty="0" err="1" smtClean="0">
                  <a:solidFill>
                    <a:srgbClr val="7F7F7F"/>
                  </a:solidFill>
                  <a:latin typeface="+mj-lt"/>
                  <a:ea typeface="Lucida Grande"/>
                  <a:cs typeface="Lucida Grande"/>
                </a:rPr>
                <a:t>Δ</a:t>
              </a:r>
              <a:r>
                <a:rPr lang="en-US" sz="1600" dirty="0" smtClean="0">
                  <a:solidFill>
                    <a:srgbClr val="7F7F7F"/>
                  </a:solidFill>
                  <a:latin typeface="+mj-lt"/>
                  <a:ea typeface="Lucida Grande"/>
                  <a:cs typeface="Lucida Grande"/>
                </a:rPr>
                <a:t> </a:t>
              </a:r>
              <a:r>
                <a:rPr lang="en-US" sz="1600" dirty="0" smtClean="0">
                  <a:solidFill>
                    <a:srgbClr val="7F7F7F"/>
                  </a:solidFill>
                  <a:latin typeface="+mj-lt"/>
                  <a:ea typeface="Lucida Grande"/>
                  <a:cs typeface="Lucida Grande"/>
                </a:rPr>
                <a:t>Registrar</a:t>
              </a:r>
              <a:endParaRPr lang="en-US" sz="1600" dirty="0">
                <a:solidFill>
                  <a:srgbClr val="7F7F7F"/>
                </a:solidFill>
                <a:latin typeface="+mj-lt"/>
              </a:endParaRPr>
            </a:p>
          </p:txBody>
        </p:sp>
        <p:sp>
          <p:nvSpPr>
            <p:cNvPr id="73" name="Rectangle 72"/>
            <p:cNvSpPr/>
            <p:nvPr/>
          </p:nvSpPr>
          <p:spPr>
            <a:xfrm>
              <a:off x="4945140" y="3909130"/>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TextBox 73"/>
            <p:cNvSpPr txBox="1"/>
            <p:nvPr/>
          </p:nvSpPr>
          <p:spPr>
            <a:xfrm>
              <a:off x="6150910" y="4233884"/>
              <a:ext cx="2552201" cy="338554"/>
            </a:xfrm>
            <a:prstGeom prst="rect">
              <a:avLst/>
            </a:prstGeom>
            <a:noFill/>
          </p:spPr>
          <p:txBody>
            <a:bodyPr wrap="none" rtlCol="0">
              <a:spAutoFit/>
            </a:bodyPr>
            <a:lstStyle/>
            <a:p>
              <a:r>
                <a:rPr lang="en-US" sz="1600" dirty="0" smtClean="0"/>
                <a:t>Authenticate to </a:t>
              </a:r>
              <a:r>
                <a:rPr lang="en-US" sz="1600" dirty="0" err="1" smtClean="0">
                  <a:latin typeface="+mj-lt"/>
                  <a:ea typeface="Lucida Grande"/>
                  <a:cs typeface="Lucida Grande"/>
                </a:rPr>
                <a:t>Δ</a:t>
              </a:r>
              <a:r>
                <a:rPr lang="en-US" sz="1600" dirty="0" smtClean="0">
                  <a:latin typeface="+mj-lt"/>
                  <a:ea typeface="Lucida Grande"/>
                  <a:cs typeface="Lucida Grande"/>
                </a:rPr>
                <a:t> Registrant</a:t>
              </a:r>
              <a:endParaRPr lang="en-US" sz="1600" dirty="0">
                <a:latin typeface="+mj-lt"/>
              </a:endParaRPr>
            </a:p>
          </p:txBody>
        </p:sp>
        <p:sp>
          <p:nvSpPr>
            <p:cNvPr id="75" name="Rectangle 74"/>
            <p:cNvSpPr/>
            <p:nvPr/>
          </p:nvSpPr>
          <p:spPr>
            <a:xfrm>
              <a:off x="4945140" y="4727773"/>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TextBox 75"/>
            <p:cNvSpPr txBox="1"/>
            <p:nvPr/>
          </p:nvSpPr>
          <p:spPr>
            <a:xfrm>
              <a:off x="6150910" y="4662749"/>
              <a:ext cx="2945838" cy="338554"/>
            </a:xfrm>
            <a:prstGeom prst="rect">
              <a:avLst/>
            </a:prstGeom>
            <a:noFill/>
          </p:spPr>
          <p:txBody>
            <a:bodyPr wrap="none" rtlCol="0">
              <a:spAutoFit/>
            </a:bodyPr>
            <a:lstStyle/>
            <a:p>
              <a:r>
                <a:rPr lang="en-US" sz="1600" dirty="0" smtClean="0">
                  <a:solidFill>
                    <a:srgbClr val="7F7F7F"/>
                  </a:solidFill>
                </a:rPr>
                <a:t>Authenticate </a:t>
              </a:r>
              <a:r>
                <a:rPr lang="en-US" sz="1600" dirty="0" smtClean="0">
                  <a:solidFill>
                    <a:srgbClr val="7F7F7F"/>
                  </a:solidFill>
                </a:rPr>
                <a:t>to Waive </a:t>
              </a:r>
              <a:r>
                <a:rPr lang="en-US" sz="1600" dirty="0" smtClean="0">
                  <a:solidFill>
                    <a:srgbClr val="7F7F7F"/>
                  </a:solidFill>
                  <a:latin typeface="+mj-lt"/>
                  <a:ea typeface="Lucida Grande"/>
                  <a:cs typeface="Lucida Grande"/>
                </a:rPr>
                <a:t>Safeguard</a:t>
              </a:r>
              <a:endParaRPr lang="en-US" sz="1600" dirty="0">
                <a:solidFill>
                  <a:srgbClr val="7F7F7F"/>
                </a:solidFill>
                <a:latin typeface="+mj-lt"/>
              </a:endParaRPr>
            </a:p>
          </p:txBody>
        </p:sp>
        <p:sp>
          <p:nvSpPr>
            <p:cNvPr id="77" name="TextBox 76"/>
            <p:cNvSpPr txBox="1"/>
            <p:nvPr/>
          </p:nvSpPr>
          <p:spPr>
            <a:xfrm>
              <a:off x="6014571" y="1823512"/>
              <a:ext cx="1869810" cy="369332"/>
            </a:xfrm>
            <a:prstGeom prst="rect">
              <a:avLst/>
            </a:prstGeom>
            <a:noFill/>
          </p:spPr>
          <p:txBody>
            <a:bodyPr wrap="none" rtlCol="0">
              <a:spAutoFit/>
            </a:bodyPr>
            <a:lstStyle/>
            <a:p>
              <a:r>
                <a:rPr lang="en-US" dirty="0" smtClean="0">
                  <a:solidFill>
                    <a:schemeClr val="accent2"/>
                  </a:solidFill>
                </a:rPr>
                <a:t>Current registrant</a:t>
              </a:r>
              <a:endParaRPr lang="en-US" dirty="0">
                <a:solidFill>
                  <a:schemeClr val="accent2"/>
                </a:solidFill>
              </a:endParaRPr>
            </a:p>
          </p:txBody>
        </p:sp>
        <p:sp>
          <p:nvSpPr>
            <p:cNvPr id="78" name="TextBox 77"/>
            <p:cNvSpPr txBox="1"/>
            <p:nvPr/>
          </p:nvSpPr>
          <p:spPr>
            <a:xfrm>
              <a:off x="5544743" y="2359591"/>
              <a:ext cx="2820641" cy="369332"/>
            </a:xfrm>
            <a:prstGeom prst="rect">
              <a:avLst/>
            </a:prstGeom>
            <a:noFill/>
          </p:spPr>
          <p:txBody>
            <a:bodyPr wrap="none" rtlCol="0">
              <a:spAutoFit/>
            </a:bodyPr>
            <a:lstStyle/>
            <a:p>
              <a:r>
                <a:rPr lang="en-US" dirty="0" smtClean="0"/>
                <a:t>Request to change Registrar</a:t>
              </a:r>
              <a:endParaRPr lang="en-US" dirty="0"/>
            </a:p>
          </p:txBody>
        </p:sp>
        <p:sp>
          <p:nvSpPr>
            <p:cNvPr id="79" name="TextBox 78"/>
            <p:cNvSpPr txBox="1"/>
            <p:nvPr/>
          </p:nvSpPr>
          <p:spPr>
            <a:xfrm>
              <a:off x="5533578" y="2785404"/>
              <a:ext cx="2941831" cy="369332"/>
            </a:xfrm>
            <a:prstGeom prst="rect">
              <a:avLst/>
            </a:prstGeom>
            <a:noFill/>
          </p:spPr>
          <p:txBody>
            <a:bodyPr wrap="none" rtlCol="0">
              <a:spAutoFit/>
            </a:bodyPr>
            <a:lstStyle/>
            <a:p>
              <a:r>
                <a:rPr lang="en-US" dirty="0" smtClean="0"/>
                <a:t>Request to change Registrant</a:t>
              </a:r>
              <a:endParaRPr lang="en-US" dirty="0"/>
            </a:p>
          </p:txBody>
        </p:sp>
        <p:sp>
          <p:nvSpPr>
            <p:cNvPr id="80" name="TextBox 79"/>
            <p:cNvSpPr txBox="1"/>
            <p:nvPr/>
          </p:nvSpPr>
          <p:spPr>
            <a:xfrm>
              <a:off x="5533578" y="3233632"/>
              <a:ext cx="2781531" cy="369332"/>
            </a:xfrm>
            <a:prstGeom prst="rect">
              <a:avLst/>
            </a:prstGeom>
            <a:noFill/>
          </p:spPr>
          <p:txBody>
            <a:bodyPr wrap="none" rtlCol="0">
              <a:spAutoFit/>
            </a:bodyPr>
            <a:lstStyle/>
            <a:p>
              <a:r>
                <a:rPr lang="en-US" dirty="0" smtClean="0">
                  <a:solidFill>
                    <a:srgbClr val="000000"/>
                  </a:solidFill>
                </a:rPr>
                <a:t>Request to </a:t>
              </a:r>
              <a:r>
                <a:rPr lang="en-US" dirty="0" smtClean="0">
                  <a:solidFill>
                    <a:srgbClr val="000000"/>
                  </a:solidFill>
                </a:rPr>
                <a:t>waive safeguard</a:t>
              </a:r>
              <a:endParaRPr lang="en-US" dirty="0">
                <a:solidFill>
                  <a:srgbClr val="000000"/>
                </a:solidFill>
              </a:endParaRPr>
            </a:p>
          </p:txBody>
        </p:sp>
      </p:grpSp>
      <p:grpSp>
        <p:nvGrpSpPr>
          <p:cNvPr id="81" name="Group 80"/>
          <p:cNvGrpSpPr/>
          <p:nvPr/>
        </p:nvGrpSpPr>
        <p:grpSpPr>
          <a:xfrm>
            <a:off x="4809104" y="1826563"/>
            <a:ext cx="4292858" cy="3518861"/>
            <a:chOff x="47473" y="1823512"/>
            <a:chExt cx="4292858" cy="3518861"/>
          </a:xfrm>
        </p:grpSpPr>
        <p:sp>
          <p:nvSpPr>
            <p:cNvPr id="82" name="Rounded Rectangle 81"/>
            <p:cNvSpPr/>
            <p:nvPr/>
          </p:nvSpPr>
          <p:spPr>
            <a:xfrm>
              <a:off x="47473" y="1878494"/>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3" name="Rectangle 82"/>
            <p:cNvSpPr/>
            <p:nvPr/>
          </p:nvSpPr>
          <p:spPr>
            <a:xfrm>
              <a:off x="499682" y="2486526"/>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4" name="Rectangle 83"/>
            <p:cNvSpPr/>
            <p:nvPr/>
          </p:nvSpPr>
          <p:spPr>
            <a:xfrm>
              <a:off x="488517" y="2912339"/>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p:cNvSpPr/>
            <p:nvPr/>
          </p:nvSpPr>
          <p:spPr>
            <a:xfrm>
              <a:off x="488517" y="3360567"/>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a:off x="399084" y="2757683"/>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cxnSp>
          <p:nvCxnSpPr>
            <p:cNvPr id="87" name="Straight Connector 86"/>
            <p:cNvCxnSpPr/>
            <p:nvPr/>
          </p:nvCxnSpPr>
          <p:spPr>
            <a:xfrm flipH="1">
              <a:off x="221980" y="3745142"/>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88" name="Rectangle 87"/>
            <p:cNvSpPr/>
            <p:nvPr/>
          </p:nvSpPr>
          <p:spPr>
            <a:xfrm>
              <a:off x="188723" y="4298908"/>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TextBox 88"/>
            <p:cNvSpPr txBox="1"/>
            <p:nvPr/>
          </p:nvSpPr>
          <p:spPr>
            <a:xfrm>
              <a:off x="1394493" y="3827195"/>
              <a:ext cx="2447204" cy="338554"/>
            </a:xfrm>
            <a:prstGeom prst="rect">
              <a:avLst/>
            </a:prstGeom>
            <a:noFill/>
          </p:spPr>
          <p:txBody>
            <a:bodyPr wrap="none" rtlCol="0">
              <a:spAutoFit/>
            </a:bodyPr>
            <a:lstStyle/>
            <a:p>
              <a:r>
                <a:rPr lang="en-US" sz="1600" dirty="0" smtClean="0">
                  <a:solidFill>
                    <a:srgbClr val="7F7F7F"/>
                  </a:solidFill>
                </a:rPr>
                <a:t>Authenticate to </a:t>
              </a:r>
              <a:r>
                <a:rPr lang="en-US" sz="1600" dirty="0" err="1" smtClean="0">
                  <a:solidFill>
                    <a:srgbClr val="7F7F7F"/>
                  </a:solidFill>
                  <a:latin typeface="+mj-lt"/>
                  <a:ea typeface="Lucida Grande"/>
                  <a:cs typeface="Lucida Grande"/>
                </a:rPr>
                <a:t>Δ</a:t>
              </a:r>
              <a:r>
                <a:rPr lang="en-US" sz="1600" dirty="0" smtClean="0">
                  <a:solidFill>
                    <a:srgbClr val="7F7F7F"/>
                  </a:solidFill>
                  <a:latin typeface="+mj-lt"/>
                  <a:ea typeface="Lucida Grande"/>
                  <a:cs typeface="Lucida Grande"/>
                </a:rPr>
                <a:t> Registrar</a:t>
              </a:r>
              <a:endParaRPr lang="en-US" sz="1600" dirty="0">
                <a:solidFill>
                  <a:srgbClr val="7F7F7F"/>
                </a:solidFill>
                <a:latin typeface="+mj-lt"/>
              </a:endParaRPr>
            </a:p>
          </p:txBody>
        </p:sp>
        <p:sp>
          <p:nvSpPr>
            <p:cNvPr id="90" name="Rectangle 89"/>
            <p:cNvSpPr/>
            <p:nvPr/>
          </p:nvSpPr>
          <p:spPr>
            <a:xfrm>
              <a:off x="185441" y="3892219"/>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TextBox 90"/>
            <p:cNvSpPr txBox="1"/>
            <p:nvPr/>
          </p:nvSpPr>
          <p:spPr>
            <a:xfrm>
              <a:off x="1394493" y="4233884"/>
              <a:ext cx="2552201" cy="338554"/>
            </a:xfrm>
            <a:prstGeom prst="rect">
              <a:avLst/>
            </a:prstGeom>
            <a:noFill/>
          </p:spPr>
          <p:txBody>
            <a:bodyPr wrap="none" rtlCol="0">
              <a:spAutoFit/>
            </a:bodyPr>
            <a:lstStyle/>
            <a:p>
              <a:r>
                <a:rPr lang="en-US" sz="1600" dirty="0" smtClean="0"/>
                <a:t>Authenticate to </a:t>
              </a:r>
              <a:r>
                <a:rPr lang="en-US" sz="1600" dirty="0" err="1" smtClean="0">
                  <a:latin typeface="+mj-lt"/>
                  <a:ea typeface="Lucida Grande"/>
                  <a:cs typeface="Lucida Grande"/>
                </a:rPr>
                <a:t>Δ</a:t>
              </a:r>
              <a:r>
                <a:rPr lang="en-US" sz="1600" dirty="0" smtClean="0">
                  <a:latin typeface="+mj-lt"/>
                  <a:ea typeface="Lucida Grande"/>
                  <a:cs typeface="Lucida Grande"/>
                </a:rPr>
                <a:t> Registrant</a:t>
              </a:r>
              <a:endParaRPr lang="en-US" sz="1600" dirty="0">
                <a:latin typeface="+mj-lt"/>
              </a:endParaRPr>
            </a:p>
          </p:txBody>
        </p:sp>
        <p:sp>
          <p:nvSpPr>
            <p:cNvPr id="92" name="Rectangle 91"/>
            <p:cNvSpPr/>
            <p:nvPr/>
          </p:nvSpPr>
          <p:spPr>
            <a:xfrm>
              <a:off x="188723" y="4727773"/>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TextBox 92"/>
            <p:cNvSpPr txBox="1"/>
            <p:nvPr/>
          </p:nvSpPr>
          <p:spPr>
            <a:xfrm>
              <a:off x="1394493" y="4662749"/>
              <a:ext cx="2945838" cy="338554"/>
            </a:xfrm>
            <a:prstGeom prst="rect">
              <a:avLst/>
            </a:prstGeom>
            <a:noFill/>
          </p:spPr>
          <p:txBody>
            <a:bodyPr wrap="none" rtlCol="0">
              <a:spAutoFit/>
            </a:bodyPr>
            <a:lstStyle/>
            <a:p>
              <a:r>
                <a:rPr lang="en-US" sz="1600" dirty="0" smtClean="0">
                  <a:solidFill>
                    <a:srgbClr val="7F7F7F"/>
                  </a:solidFill>
                </a:rPr>
                <a:t>Authenticate to </a:t>
              </a:r>
              <a:r>
                <a:rPr lang="en-US" sz="1600" dirty="0" smtClean="0">
                  <a:solidFill>
                    <a:srgbClr val="7F7F7F"/>
                  </a:solidFill>
                  <a:latin typeface="+mj-lt"/>
                  <a:ea typeface="Lucida Grande"/>
                  <a:cs typeface="Lucida Grande"/>
                </a:rPr>
                <a:t>Waive Safeguard</a:t>
              </a:r>
              <a:endParaRPr lang="en-US" sz="1600" dirty="0">
                <a:solidFill>
                  <a:srgbClr val="7F7F7F"/>
                </a:solidFill>
                <a:latin typeface="+mj-lt"/>
              </a:endParaRPr>
            </a:p>
          </p:txBody>
        </p:sp>
        <p:sp>
          <p:nvSpPr>
            <p:cNvPr id="94" name="TextBox 93"/>
            <p:cNvSpPr txBox="1"/>
            <p:nvPr/>
          </p:nvSpPr>
          <p:spPr>
            <a:xfrm>
              <a:off x="1258154" y="1823512"/>
              <a:ext cx="1869810" cy="369332"/>
            </a:xfrm>
            <a:prstGeom prst="rect">
              <a:avLst/>
            </a:prstGeom>
            <a:noFill/>
          </p:spPr>
          <p:txBody>
            <a:bodyPr wrap="none" rtlCol="0">
              <a:spAutoFit/>
            </a:bodyPr>
            <a:lstStyle/>
            <a:p>
              <a:r>
                <a:rPr lang="en-US" dirty="0" smtClean="0">
                  <a:solidFill>
                    <a:schemeClr val="accent2"/>
                  </a:solidFill>
                </a:rPr>
                <a:t>Current registrant</a:t>
              </a:r>
              <a:endParaRPr lang="en-US" dirty="0">
                <a:solidFill>
                  <a:schemeClr val="accent2"/>
                </a:solidFill>
              </a:endParaRPr>
            </a:p>
          </p:txBody>
        </p:sp>
        <p:sp>
          <p:nvSpPr>
            <p:cNvPr id="95" name="TextBox 94"/>
            <p:cNvSpPr txBox="1"/>
            <p:nvPr/>
          </p:nvSpPr>
          <p:spPr>
            <a:xfrm>
              <a:off x="788326" y="2359591"/>
              <a:ext cx="2718863" cy="369332"/>
            </a:xfrm>
            <a:prstGeom prst="rect">
              <a:avLst/>
            </a:prstGeom>
            <a:noFill/>
          </p:spPr>
          <p:txBody>
            <a:bodyPr wrap="none" rtlCol="0">
              <a:spAutoFit/>
            </a:bodyPr>
            <a:lstStyle/>
            <a:p>
              <a:r>
                <a:rPr lang="en-US" dirty="0" smtClean="0"/>
                <a:t>Authorize Registrar change</a:t>
              </a:r>
              <a:endParaRPr lang="en-US" dirty="0"/>
            </a:p>
          </p:txBody>
        </p:sp>
        <p:sp>
          <p:nvSpPr>
            <p:cNvPr id="96" name="TextBox 95"/>
            <p:cNvSpPr txBox="1"/>
            <p:nvPr/>
          </p:nvSpPr>
          <p:spPr>
            <a:xfrm>
              <a:off x="777161" y="2785404"/>
              <a:ext cx="2836984" cy="369332"/>
            </a:xfrm>
            <a:prstGeom prst="rect">
              <a:avLst/>
            </a:prstGeom>
            <a:noFill/>
          </p:spPr>
          <p:txBody>
            <a:bodyPr wrap="none" rtlCol="0">
              <a:spAutoFit/>
            </a:bodyPr>
            <a:lstStyle/>
            <a:p>
              <a:r>
                <a:rPr lang="en-US" dirty="0" smtClean="0"/>
                <a:t>Authorize Registrant change</a:t>
              </a:r>
              <a:endParaRPr lang="en-US" dirty="0"/>
            </a:p>
          </p:txBody>
        </p:sp>
        <p:sp>
          <p:nvSpPr>
            <p:cNvPr id="97" name="TextBox 96"/>
            <p:cNvSpPr txBox="1"/>
            <p:nvPr/>
          </p:nvSpPr>
          <p:spPr>
            <a:xfrm>
              <a:off x="777161" y="3233632"/>
              <a:ext cx="3004586" cy="369332"/>
            </a:xfrm>
            <a:prstGeom prst="rect">
              <a:avLst/>
            </a:prstGeom>
            <a:noFill/>
          </p:spPr>
          <p:txBody>
            <a:bodyPr wrap="none" rtlCol="0">
              <a:spAutoFit/>
            </a:bodyPr>
            <a:lstStyle/>
            <a:p>
              <a:r>
                <a:rPr lang="en-US" dirty="0" smtClean="0">
                  <a:solidFill>
                    <a:srgbClr val="000000"/>
                  </a:solidFill>
                </a:rPr>
                <a:t>Authorize </a:t>
              </a:r>
              <a:r>
                <a:rPr lang="en-US" dirty="0" smtClean="0">
                  <a:solidFill>
                    <a:srgbClr val="000000"/>
                  </a:solidFill>
                </a:rPr>
                <a:t>waiver of </a:t>
              </a:r>
              <a:r>
                <a:rPr lang="en-US" dirty="0" smtClean="0">
                  <a:solidFill>
                    <a:srgbClr val="000000"/>
                  </a:solidFill>
                </a:rPr>
                <a:t>safeguard</a:t>
              </a:r>
              <a:endParaRPr lang="en-US" dirty="0">
                <a:solidFill>
                  <a:srgbClr val="000000"/>
                </a:solidFill>
              </a:endParaRPr>
            </a:p>
          </p:txBody>
        </p:sp>
      </p:grpSp>
    </p:spTree>
    <p:extLst>
      <p:ext uri="{BB962C8B-B14F-4D97-AF65-F5344CB8AC3E}">
        <p14:creationId xmlns:p14="http://schemas.microsoft.com/office/powerpoint/2010/main" val="1864133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624761" y="2716"/>
            <a:ext cx="7792250" cy="954107"/>
          </a:xfrm>
          <a:prstGeom prst="rect">
            <a:avLst/>
          </a:prstGeom>
          <a:noFill/>
        </p:spPr>
        <p:txBody>
          <a:bodyPr wrap="square" rtlCol="0">
            <a:spAutoFit/>
          </a:bodyPr>
          <a:lstStyle/>
          <a:p>
            <a:pPr algn="ctr"/>
            <a:r>
              <a:rPr lang="en-US" sz="2800" b="1" dirty="0" smtClean="0"/>
              <a:t>CASE </a:t>
            </a:r>
            <a:r>
              <a:rPr lang="en-US" sz="2800" b="1" dirty="0" smtClean="0"/>
              <a:t>7:  Minor change to Registrant information, waiving the post-change lock</a:t>
            </a:r>
            <a:endParaRPr lang="en-US" sz="2800" b="1" dirty="0" smtClean="0"/>
          </a:p>
        </p:txBody>
      </p:sp>
      <p:sp>
        <p:nvSpPr>
          <p:cNvPr id="59" name="TextBox 58"/>
          <p:cNvSpPr txBox="1"/>
          <p:nvPr/>
        </p:nvSpPr>
        <p:spPr>
          <a:xfrm>
            <a:off x="613596" y="832268"/>
            <a:ext cx="8176618" cy="923330"/>
          </a:xfrm>
          <a:prstGeom prst="rect">
            <a:avLst/>
          </a:prstGeom>
          <a:noFill/>
        </p:spPr>
        <p:txBody>
          <a:bodyPr wrap="square" rtlCol="0">
            <a:spAutoFit/>
          </a:bodyPr>
          <a:lstStyle/>
          <a:p>
            <a:r>
              <a:rPr lang="en-US" dirty="0"/>
              <a:t>Nettie (an unhappy registrar customer) </a:t>
            </a:r>
            <a:r>
              <a:rPr lang="en-US" dirty="0" smtClean="0"/>
              <a:t>wants to make a minor change to her registrant information.  She is willing to waive the safeguard in order to have the option to quickly transfer to a new registrar.  </a:t>
            </a:r>
            <a:endParaRPr lang="en-US" dirty="0"/>
          </a:p>
        </p:txBody>
      </p:sp>
      <p:sp>
        <p:nvSpPr>
          <p:cNvPr id="38" name="Rounded Rectangle 37"/>
          <p:cNvSpPr/>
          <p:nvPr/>
        </p:nvSpPr>
        <p:spPr>
          <a:xfrm>
            <a:off x="47473" y="1880753"/>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39" name="Rectangle 38"/>
          <p:cNvSpPr/>
          <p:nvPr/>
        </p:nvSpPr>
        <p:spPr>
          <a:xfrm>
            <a:off x="499682" y="2488785"/>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Rectangle 41"/>
          <p:cNvSpPr/>
          <p:nvPr/>
        </p:nvSpPr>
        <p:spPr>
          <a:xfrm>
            <a:off x="488517" y="2914598"/>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488517" y="3362826"/>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5" name="Straight Connector 44"/>
          <p:cNvCxnSpPr/>
          <p:nvPr/>
        </p:nvCxnSpPr>
        <p:spPr>
          <a:xfrm flipH="1">
            <a:off x="221980" y="3747401"/>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1394493" y="3829454"/>
            <a:ext cx="2552201"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Registrant</a:t>
            </a:r>
            <a:endParaRPr lang="en-US" sz="1600" dirty="0">
              <a:solidFill>
                <a:srgbClr val="000000"/>
              </a:solidFill>
              <a:latin typeface="+mj-lt"/>
            </a:endParaRPr>
          </a:p>
        </p:txBody>
      </p:sp>
      <p:sp>
        <p:nvSpPr>
          <p:cNvPr id="48" name="TextBox 47"/>
          <p:cNvSpPr txBox="1"/>
          <p:nvPr/>
        </p:nvSpPr>
        <p:spPr>
          <a:xfrm>
            <a:off x="1394493" y="4665008"/>
            <a:ext cx="2945838" cy="338554"/>
          </a:xfrm>
          <a:prstGeom prst="rect">
            <a:avLst/>
          </a:prstGeom>
          <a:noFill/>
        </p:spPr>
        <p:txBody>
          <a:bodyPr wrap="none" rtlCol="0">
            <a:spAutoFit/>
          </a:bodyPr>
          <a:lstStyle/>
          <a:p>
            <a:r>
              <a:rPr lang="en-US" sz="1600" dirty="0" smtClean="0">
                <a:solidFill>
                  <a:srgbClr val="000000"/>
                </a:solidFill>
              </a:rPr>
              <a:t>Authenticate to </a:t>
            </a:r>
            <a:r>
              <a:rPr lang="en-US" sz="1600" dirty="0" smtClean="0">
                <a:solidFill>
                  <a:srgbClr val="000000"/>
                </a:solidFill>
                <a:latin typeface="+mj-lt"/>
                <a:ea typeface="Lucida Grande"/>
                <a:cs typeface="Lucida Grande"/>
              </a:rPr>
              <a:t>Waive Safeguard</a:t>
            </a:r>
            <a:endParaRPr lang="en-US" sz="1600" dirty="0">
              <a:solidFill>
                <a:srgbClr val="000000"/>
              </a:solidFill>
              <a:latin typeface="+mj-lt"/>
            </a:endParaRPr>
          </a:p>
        </p:txBody>
      </p:sp>
      <p:sp>
        <p:nvSpPr>
          <p:cNvPr id="50" name="TextBox 49"/>
          <p:cNvSpPr txBox="1"/>
          <p:nvPr/>
        </p:nvSpPr>
        <p:spPr>
          <a:xfrm>
            <a:off x="1258154" y="1825771"/>
            <a:ext cx="1869810" cy="369332"/>
          </a:xfrm>
          <a:prstGeom prst="rect">
            <a:avLst/>
          </a:prstGeom>
          <a:noFill/>
        </p:spPr>
        <p:txBody>
          <a:bodyPr wrap="none" rtlCol="0">
            <a:spAutoFit/>
          </a:bodyPr>
          <a:lstStyle/>
          <a:p>
            <a:r>
              <a:rPr lang="en-US" dirty="0" smtClean="0">
                <a:solidFill>
                  <a:schemeClr val="accent2"/>
                </a:solidFill>
              </a:rPr>
              <a:t>Current registrant</a:t>
            </a:r>
            <a:endParaRPr lang="en-US" dirty="0">
              <a:solidFill>
                <a:schemeClr val="accent2"/>
              </a:solidFill>
            </a:endParaRPr>
          </a:p>
        </p:txBody>
      </p:sp>
      <p:sp>
        <p:nvSpPr>
          <p:cNvPr id="52" name="Rectangle 51"/>
          <p:cNvSpPr/>
          <p:nvPr/>
        </p:nvSpPr>
        <p:spPr>
          <a:xfrm>
            <a:off x="400967" y="2342606"/>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60" name="Rectangle 59"/>
          <p:cNvSpPr/>
          <p:nvPr/>
        </p:nvSpPr>
        <p:spPr>
          <a:xfrm>
            <a:off x="174276" y="3894478"/>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87311" y="3217326"/>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63" name="Rectangle 62"/>
          <p:cNvSpPr/>
          <p:nvPr/>
        </p:nvSpPr>
        <p:spPr>
          <a:xfrm>
            <a:off x="185441" y="4777400"/>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TextBox 63"/>
          <p:cNvSpPr txBox="1"/>
          <p:nvPr/>
        </p:nvSpPr>
        <p:spPr>
          <a:xfrm>
            <a:off x="788326" y="2361850"/>
            <a:ext cx="3045726" cy="369332"/>
          </a:xfrm>
          <a:prstGeom prst="rect">
            <a:avLst/>
          </a:prstGeom>
          <a:noFill/>
        </p:spPr>
        <p:txBody>
          <a:bodyPr wrap="none" rtlCol="0">
            <a:spAutoFit/>
          </a:bodyPr>
          <a:lstStyle/>
          <a:p>
            <a:r>
              <a:rPr lang="en-US" dirty="0" smtClean="0"/>
              <a:t>Request to change Registrant</a:t>
            </a:r>
            <a:endParaRPr lang="en-US" dirty="0"/>
          </a:p>
        </p:txBody>
      </p:sp>
      <p:sp>
        <p:nvSpPr>
          <p:cNvPr id="65" name="TextBox 64"/>
          <p:cNvSpPr txBox="1"/>
          <p:nvPr/>
        </p:nvSpPr>
        <p:spPr>
          <a:xfrm>
            <a:off x="777161" y="2787663"/>
            <a:ext cx="2929007" cy="369332"/>
          </a:xfrm>
          <a:prstGeom prst="rect">
            <a:avLst/>
          </a:prstGeom>
          <a:noFill/>
        </p:spPr>
        <p:txBody>
          <a:bodyPr wrap="none" rtlCol="0">
            <a:spAutoFit/>
          </a:bodyPr>
          <a:lstStyle/>
          <a:p>
            <a:r>
              <a:rPr lang="en-US" dirty="0" smtClean="0"/>
              <a:t>Request to change Registrar</a:t>
            </a:r>
            <a:endParaRPr lang="en-US" dirty="0"/>
          </a:p>
        </p:txBody>
      </p:sp>
      <p:sp>
        <p:nvSpPr>
          <p:cNvPr id="66" name="TextBox 65"/>
          <p:cNvSpPr txBox="1"/>
          <p:nvPr/>
        </p:nvSpPr>
        <p:spPr>
          <a:xfrm>
            <a:off x="777161" y="3235891"/>
            <a:ext cx="2781531" cy="369332"/>
          </a:xfrm>
          <a:prstGeom prst="rect">
            <a:avLst/>
          </a:prstGeom>
          <a:noFill/>
        </p:spPr>
        <p:txBody>
          <a:bodyPr wrap="none" rtlCol="0">
            <a:spAutoFit/>
          </a:bodyPr>
          <a:lstStyle/>
          <a:p>
            <a:r>
              <a:rPr lang="en-US" dirty="0" smtClean="0">
                <a:solidFill>
                  <a:srgbClr val="000000"/>
                </a:solidFill>
              </a:rPr>
              <a:t>Request to waive safeguard</a:t>
            </a:r>
            <a:endParaRPr lang="en-US" dirty="0">
              <a:solidFill>
                <a:srgbClr val="000000"/>
              </a:solidFill>
            </a:endParaRPr>
          </a:p>
        </p:txBody>
      </p:sp>
      <p:grpSp>
        <p:nvGrpSpPr>
          <p:cNvPr id="67" name="Group 66"/>
          <p:cNvGrpSpPr/>
          <p:nvPr/>
        </p:nvGrpSpPr>
        <p:grpSpPr>
          <a:xfrm>
            <a:off x="4805952" y="1827227"/>
            <a:ext cx="4292858" cy="3518861"/>
            <a:chOff x="47473" y="1823512"/>
            <a:chExt cx="4292858" cy="3518861"/>
          </a:xfrm>
        </p:grpSpPr>
        <p:sp>
          <p:nvSpPr>
            <p:cNvPr id="68" name="Rounded Rectangle 67"/>
            <p:cNvSpPr/>
            <p:nvPr/>
          </p:nvSpPr>
          <p:spPr>
            <a:xfrm>
              <a:off x="47473" y="1878494"/>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9" name="Rectangle 68"/>
            <p:cNvSpPr/>
            <p:nvPr/>
          </p:nvSpPr>
          <p:spPr>
            <a:xfrm>
              <a:off x="499682" y="2486526"/>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0" name="Rectangle 69"/>
            <p:cNvSpPr/>
            <p:nvPr/>
          </p:nvSpPr>
          <p:spPr>
            <a:xfrm>
              <a:off x="488517" y="2912339"/>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a:xfrm>
              <a:off x="488517" y="3360567"/>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5" name="Straight Connector 84"/>
            <p:cNvCxnSpPr/>
            <p:nvPr/>
          </p:nvCxnSpPr>
          <p:spPr>
            <a:xfrm flipH="1">
              <a:off x="221980" y="3745142"/>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1394493" y="3827195"/>
              <a:ext cx="2552201"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Registrant</a:t>
              </a:r>
              <a:endParaRPr lang="en-US" sz="1600" dirty="0">
                <a:solidFill>
                  <a:srgbClr val="000000"/>
                </a:solidFill>
                <a:latin typeface="+mj-lt"/>
              </a:endParaRPr>
            </a:p>
          </p:txBody>
        </p:sp>
        <p:sp>
          <p:nvSpPr>
            <p:cNvPr id="89" name="TextBox 88"/>
            <p:cNvSpPr txBox="1"/>
            <p:nvPr/>
          </p:nvSpPr>
          <p:spPr>
            <a:xfrm>
              <a:off x="1394493" y="4662749"/>
              <a:ext cx="2945838" cy="338554"/>
            </a:xfrm>
            <a:prstGeom prst="rect">
              <a:avLst/>
            </a:prstGeom>
            <a:noFill/>
          </p:spPr>
          <p:txBody>
            <a:bodyPr wrap="none" rtlCol="0">
              <a:spAutoFit/>
            </a:bodyPr>
            <a:lstStyle/>
            <a:p>
              <a:r>
                <a:rPr lang="en-US" sz="1600" dirty="0" smtClean="0">
                  <a:solidFill>
                    <a:srgbClr val="000000"/>
                  </a:solidFill>
                </a:rPr>
                <a:t>Authenticate to </a:t>
              </a:r>
              <a:r>
                <a:rPr lang="en-US" sz="1600" dirty="0" smtClean="0">
                  <a:solidFill>
                    <a:srgbClr val="000000"/>
                  </a:solidFill>
                  <a:latin typeface="+mj-lt"/>
                  <a:ea typeface="Lucida Grande"/>
                  <a:cs typeface="Lucida Grande"/>
                </a:rPr>
                <a:t>Waive Safeguard</a:t>
              </a:r>
              <a:endParaRPr lang="en-US" sz="1600" dirty="0">
                <a:solidFill>
                  <a:srgbClr val="000000"/>
                </a:solidFill>
                <a:latin typeface="+mj-lt"/>
              </a:endParaRPr>
            </a:p>
          </p:txBody>
        </p:sp>
        <p:sp>
          <p:nvSpPr>
            <p:cNvPr id="90" name="TextBox 89"/>
            <p:cNvSpPr txBox="1"/>
            <p:nvPr/>
          </p:nvSpPr>
          <p:spPr>
            <a:xfrm>
              <a:off x="1258154" y="1823512"/>
              <a:ext cx="1869810" cy="369332"/>
            </a:xfrm>
            <a:prstGeom prst="rect">
              <a:avLst/>
            </a:prstGeom>
            <a:noFill/>
          </p:spPr>
          <p:txBody>
            <a:bodyPr wrap="none" rtlCol="0">
              <a:spAutoFit/>
            </a:bodyPr>
            <a:lstStyle/>
            <a:p>
              <a:r>
                <a:rPr lang="en-US" dirty="0" smtClean="0">
                  <a:solidFill>
                    <a:schemeClr val="accent2"/>
                  </a:solidFill>
                </a:rPr>
                <a:t>Current registrant</a:t>
              </a:r>
              <a:endParaRPr lang="en-US" dirty="0">
                <a:solidFill>
                  <a:schemeClr val="accent2"/>
                </a:solidFill>
              </a:endParaRPr>
            </a:p>
          </p:txBody>
        </p:sp>
        <p:sp>
          <p:nvSpPr>
            <p:cNvPr id="91" name="Rectangle 90"/>
            <p:cNvSpPr/>
            <p:nvPr/>
          </p:nvSpPr>
          <p:spPr>
            <a:xfrm>
              <a:off x="408097" y="2339104"/>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92" name="Rectangle 91"/>
            <p:cNvSpPr/>
            <p:nvPr/>
          </p:nvSpPr>
          <p:spPr>
            <a:xfrm>
              <a:off x="174276" y="3892219"/>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ectangle 92"/>
            <p:cNvSpPr/>
            <p:nvPr/>
          </p:nvSpPr>
          <p:spPr>
            <a:xfrm>
              <a:off x="397839" y="3204767"/>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94" name="Rectangle 93"/>
            <p:cNvSpPr/>
            <p:nvPr/>
          </p:nvSpPr>
          <p:spPr>
            <a:xfrm>
              <a:off x="168845" y="4775462"/>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TextBox 94"/>
            <p:cNvSpPr txBox="1"/>
            <p:nvPr/>
          </p:nvSpPr>
          <p:spPr>
            <a:xfrm>
              <a:off x="788326" y="2359591"/>
              <a:ext cx="2836984" cy="369332"/>
            </a:xfrm>
            <a:prstGeom prst="rect">
              <a:avLst/>
            </a:prstGeom>
            <a:noFill/>
          </p:spPr>
          <p:txBody>
            <a:bodyPr wrap="none" rtlCol="0">
              <a:spAutoFit/>
            </a:bodyPr>
            <a:lstStyle/>
            <a:p>
              <a:r>
                <a:rPr lang="en-US" dirty="0" smtClean="0"/>
                <a:t>Authorize Registrant change</a:t>
              </a:r>
              <a:endParaRPr lang="en-US" dirty="0"/>
            </a:p>
          </p:txBody>
        </p:sp>
        <p:sp>
          <p:nvSpPr>
            <p:cNvPr id="96" name="TextBox 95"/>
            <p:cNvSpPr txBox="1"/>
            <p:nvPr/>
          </p:nvSpPr>
          <p:spPr>
            <a:xfrm>
              <a:off x="777161" y="2785404"/>
              <a:ext cx="2718863" cy="369332"/>
            </a:xfrm>
            <a:prstGeom prst="rect">
              <a:avLst/>
            </a:prstGeom>
            <a:noFill/>
          </p:spPr>
          <p:txBody>
            <a:bodyPr wrap="none" rtlCol="0">
              <a:spAutoFit/>
            </a:bodyPr>
            <a:lstStyle/>
            <a:p>
              <a:r>
                <a:rPr lang="en-US" dirty="0" smtClean="0"/>
                <a:t>Authorize Registrar change</a:t>
              </a:r>
              <a:endParaRPr lang="en-US" dirty="0"/>
            </a:p>
          </p:txBody>
        </p:sp>
        <p:sp>
          <p:nvSpPr>
            <p:cNvPr id="97" name="TextBox 96"/>
            <p:cNvSpPr txBox="1"/>
            <p:nvPr/>
          </p:nvSpPr>
          <p:spPr>
            <a:xfrm>
              <a:off x="777161" y="3233632"/>
              <a:ext cx="3004586" cy="369332"/>
            </a:xfrm>
            <a:prstGeom prst="rect">
              <a:avLst/>
            </a:prstGeom>
            <a:noFill/>
          </p:spPr>
          <p:txBody>
            <a:bodyPr wrap="none" rtlCol="0">
              <a:spAutoFit/>
            </a:bodyPr>
            <a:lstStyle/>
            <a:p>
              <a:r>
                <a:rPr lang="en-US" dirty="0" smtClean="0">
                  <a:solidFill>
                    <a:srgbClr val="000000"/>
                  </a:solidFill>
                </a:rPr>
                <a:t>Authorize waiver of safeguard</a:t>
              </a:r>
              <a:endParaRPr lang="en-US" dirty="0">
                <a:solidFill>
                  <a:srgbClr val="000000"/>
                </a:solidFill>
              </a:endParaRPr>
            </a:p>
          </p:txBody>
        </p:sp>
      </p:grpSp>
      <p:sp>
        <p:nvSpPr>
          <p:cNvPr id="98" name="TextBox 97"/>
          <p:cNvSpPr txBox="1"/>
          <p:nvPr/>
        </p:nvSpPr>
        <p:spPr>
          <a:xfrm>
            <a:off x="979107" y="5583860"/>
            <a:ext cx="7173667" cy="923330"/>
          </a:xfrm>
          <a:prstGeom prst="rect">
            <a:avLst/>
          </a:prstGeom>
          <a:noFill/>
        </p:spPr>
        <p:txBody>
          <a:bodyPr wrap="square" rtlCol="0">
            <a:spAutoFit/>
          </a:bodyPr>
          <a:lstStyle/>
          <a:p>
            <a:pPr algn="ctr"/>
            <a:r>
              <a:rPr lang="en-US" dirty="0" smtClean="0"/>
              <a:t>Note: Authentication to </a:t>
            </a:r>
            <a:r>
              <a:rPr lang="en-US" b="1" dirty="0" smtClean="0"/>
              <a:t>remove the lock </a:t>
            </a:r>
            <a:r>
              <a:rPr lang="en-US" dirty="0" smtClean="0"/>
              <a:t>must </a:t>
            </a:r>
            <a:r>
              <a:rPr lang="en-US" dirty="0" smtClean="0"/>
              <a:t>be very rigorous (preferably out of band, using information that is hard for hijackers to acquire) otherwise hijackers simply do this before they steal the name.  </a:t>
            </a:r>
            <a:endParaRPr lang="en-US" dirty="0"/>
          </a:p>
        </p:txBody>
      </p:sp>
      <p:sp>
        <p:nvSpPr>
          <p:cNvPr id="99" name="Rectangle 98"/>
          <p:cNvSpPr/>
          <p:nvPr/>
        </p:nvSpPr>
        <p:spPr>
          <a:xfrm>
            <a:off x="172765" y="4321864"/>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Rectangle 99"/>
          <p:cNvSpPr/>
          <p:nvPr/>
        </p:nvSpPr>
        <p:spPr>
          <a:xfrm>
            <a:off x="4932755" y="4321864"/>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TextBox 100"/>
          <p:cNvSpPr txBox="1"/>
          <p:nvPr/>
        </p:nvSpPr>
        <p:spPr>
          <a:xfrm>
            <a:off x="1394493" y="4233884"/>
            <a:ext cx="2552201" cy="338554"/>
          </a:xfrm>
          <a:prstGeom prst="rect">
            <a:avLst/>
          </a:prstGeom>
          <a:noFill/>
        </p:spPr>
        <p:txBody>
          <a:bodyPr wrap="none" rtlCol="0">
            <a:spAutoFit/>
          </a:bodyPr>
          <a:lstStyle/>
          <a:p>
            <a:r>
              <a:rPr lang="en-US" sz="1600" dirty="0" smtClean="0">
                <a:solidFill>
                  <a:schemeClr val="tx1">
                    <a:lumMod val="50000"/>
                    <a:lumOff val="50000"/>
                  </a:schemeClr>
                </a:solidFill>
              </a:rPr>
              <a:t>Authenticate to </a:t>
            </a:r>
            <a:r>
              <a:rPr lang="en-US" sz="1600" dirty="0" err="1" smtClean="0">
                <a:solidFill>
                  <a:schemeClr val="tx1">
                    <a:lumMod val="50000"/>
                    <a:lumOff val="50000"/>
                  </a:schemeClr>
                </a:solidFill>
                <a:latin typeface="+mj-lt"/>
                <a:ea typeface="Lucida Grande"/>
                <a:cs typeface="Lucida Grande"/>
              </a:rPr>
              <a:t>Δ</a:t>
            </a:r>
            <a:r>
              <a:rPr lang="en-US" sz="1600" dirty="0" smtClean="0">
                <a:solidFill>
                  <a:schemeClr val="tx1">
                    <a:lumMod val="50000"/>
                    <a:lumOff val="50000"/>
                  </a:schemeClr>
                </a:solidFill>
                <a:latin typeface="+mj-lt"/>
                <a:ea typeface="Lucida Grande"/>
                <a:cs typeface="Lucida Grande"/>
              </a:rPr>
              <a:t> Registrant</a:t>
            </a:r>
            <a:endParaRPr lang="en-US" sz="1600" dirty="0">
              <a:solidFill>
                <a:schemeClr val="tx1">
                  <a:lumMod val="50000"/>
                  <a:lumOff val="50000"/>
                </a:schemeClr>
              </a:solidFill>
              <a:latin typeface="+mj-lt"/>
            </a:endParaRPr>
          </a:p>
        </p:txBody>
      </p:sp>
      <p:sp>
        <p:nvSpPr>
          <p:cNvPr id="102" name="TextBox 101"/>
          <p:cNvSpPr txBox="1"/>
          <p:nvPr/>
        </p:nvSpPr>
        <p:spPr>
          <a:xfrm>
            <a:off x="6154658" y="4233884"/>
            <a:ext cx="2552201" cy="338554"/>
          </a:xfrm>
          <a:prstGeom prst="rect">
            <a:avLst/>
          </a:prstGeom>
          <a:noFill/>
        </p:spPr>
        <p:txBody>
          <a:bodyPr wrap="none" rtlCol="0">
            <a:spAutoFit/>
          </a:bodyPr>
          <a:lstStyle/>
          <a:p>
            <a:r>
              <a:rPr lang="en-US" sz="1600" dirty="0" smtClean="0">
                <a:solidFill>
                  <a:schemeClr val="tx1">
                    <a:lumMod val="50000"/>
                    <a:lumOff val="50000"/>
                  </a:schemeClr>
                </a:solidFill>
              </a:rPr>
              <a:t>Authenticate to </a:t>
            </a:r>
            <a:r>
              <a:rPr lang="en-US" sz="1600" dirty="0" err="1" smtClean="0">
                <a:solidFill>
                  <a:schemeClr val="tx1">
                    <a:lumMod val="50000"/>
                    <a:lumOff val="50000"/>
                  </a:schemeClr>
                </a:solidFill>
                <a:latin typeface="+mj-lt"/>
                <a:ea typeface="Lucida Grande"/>
                <a:cs typeface="Lucida Grande"/>
              </a:rPr>
              <a:t>Δ</a:t>
            </a:r>
            <a:r>
              <a:rPr lang="en-US" sz="1600" dirty="0" smtClean="0">
                <a:solidFill>
                  <a:schemeClr val="tx1">
                    <a:lumMod val="50000"/>
                    <a:lumOff val="50000"/>
                  </a:schemeClr>
                </a:solidFill>
                <a:latin typeface="+mj-lt"/>
                <a:ea typeface="Lucida Grande"/>
                <a:cs typeface="Lucida Grande"/>
              </a:rPr>
              <a:t> Registrant</a:t>
            </a:r>
            <a:endParaRPr lang="en-US" sz="1600" dirty="0">
              <a:solidFill>
                <a:schemeClr val="tx1">
                  <a:lumMod val="50000"/>
                  <a:lumOff val="50000"/>
                </a:schemeClr>
              </a:solidFill>
              <a:latin typeface="+mj-lt"/>
            </a:endParaRPr>
          </a:p>
        </p:txBody>
      </p:sp>
    </p:spTree>
    <p:extLst>
      <p:ext uri="{BB962C8B-B14F-4D97-AF65-F5344CB8AC3E}">
        <p14:creationId xmlns:p14="http://schemas.microsoft.com/office/powerpoint/2010/main" val="3678724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p:cNvSpPr/>
          <p:nvPr/>
        </p:nvSpPr>
        <p:spPr>
          <a:xfrm>
            <a:off x="2737677" y="-4843"/>
            <a:ext cx="6406323" cy="686284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65" name="Rectangle 64"/>
          <p:cNvSpPr/>
          <p:nvPr/>
        </p:nvSpPr>
        <p:spPr>
          <a:xfrm>
            <a:off x="1" y="2"/>
            <a:ext cx="2737676" cy="6857997"/>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sz="1400" dirty="0"/>
          </a:p>
        </p:txBody>
      </p:sp>
      <p:sp>
        <p:nvSpPr>
          <p:cNvPr id="31" name="TextBox 30"/>
          <p:cNvSpPr txBox="1"/>
          <p:nvPr/>
        </p:nvSpPr>
        <p:spPr>
          <a:xfrm>
            <a:off x="18100" y="1192342"/>
            <a:ext cx="7239924" cy="369332"/>
          </a:xfrm>
          <a:prstGeom prst="rect">
            <a:avLst/>
          </a:prstGeom>
          <a:solidFill>
            <a:schemeClr val="accent6">
              <a:lumMod val="20000"/>
              <a:lumOff val="80000"/>
            </a:schemeClr>
          </a:solidFill>
        </p:spPr>
        <p:txBody>
          <a:bodyPr wrap="square" rtlCol="0">
            <a:spAutoFit/>
          </a:bodyPr>
          <a:lstStyle/>
          <a:p>
            <a:r>
              <a:rPr lang="en-US" dirty="0" smtClean="0"/>
              <a:t>1) Change registrar</a:t>
            </a:r>
            <a:endParaRPr lang="en-US" dirty="0"/>
          </a:p>
        </p:txBody>
      </p:sp>
      <p:sp>
        <p:nvSpPr>
          <p:cNvPr id="34" name="TextBox 33"/>
          <p:cNvSpPr txBox="1"/>
          <p:nvPr/>
        </p:nvSpPr>
        <p:spPr>
          <a:xfrm>
            <a:off x="18100" y="2925036"/>
            <a:ext cx="7239924" cy="369332"/>
          </a:xfrm>
          <a:prstGeom prst="rect">
            <a:avLst/>
          </a:prstGeom>
          <a:solidFill>
            <a:schemeClr val="accent6">
              <a:lumMod val="20000"/>
              <a:lumOff val="80000"/>
            </a:schemeClr>
          </a:solidFill>
        </p:spPr>
        <p:txBody>
          <a:bodyPr wrap="square" rtlCol="0">
            <a:spAutoFit/>
          </a:bodyPr>
          <a:lstStyle/>
          <a:p>
            <a:r>
              <a:rPr lang="en-US" dirty="0"/>
              <a:t>2</a:t>
            </a:r>
            <a:r>
              <a:rPr lang="en-US" dirty="0" smtClean="0"/>
              <a:t>) Change registrant, with default lock to prevent “registrar hopping”</a:t>
            </a:r>
            <a:endParaRPr lang="en-US" dirty="0"/>
          </a:p>
        </p:txBody>
      </p:sp>
      <p:sp>
        <p:nvSpPr>
          <p:cNvPr id="35" name="TextBox 34"/>
          <p:cNvSpPr txBox="1"/>
          <p:nvPr/>
        </p:nvSpPr>
        <p:spPr>
          <a:xfrm>
            <a:off x="-460224" y="-43078"/>
            <a:ext cx="3620389" cy="707886"/>
          </a:xfrm>
          <a:prstGeom prst="rect">
            <a:avLst/>
          </a:prstGeom>
          <a:noFill/>
        </p:spPr>
        <p:txBody>
          <a:bodyPr wrap="square" rtlCol="0">
            <a:spAutoFit/>
          </a:bodyPr>
          <a:lstStyle/>
          <a:p>
            <a:pPr algn="ctr"/>
            <a:r>
              <a:rPr lang="en-US" sz="4000" b="1" u="sng" dirty="0" smtClean="0">
                <a:solidFill>
                  <a:schemeClr val="accent2">
                    <a:lumMod val="75000"/>
                  </a:schemeClr>
                </a:solidFill>
              </a:rPr>
              <a:t>Use cases</a:t>
            </a:r>
            <a:endParaRPr lang="en-US" sz="4000" b="1" u="sng" dirty="0">
              <a:solidFill>
                <a:schemeClr val="accent2">
                  <a:lumMod val="75000"/>
                </a:schemeClr>
              </a:solidFill>
            </a:endParaRPr>
          </a:p>
        </p:txBody>
      </p:sp>
      <p:sp>
        <p:nvSpPr>
          <p:cNvPr id="24" name="Right Arrow 23"/>
          <p:cNvSpPr/>
          <p:nvPr/>
        </p:nvSpPr>
        <p:spPr>
          <a:xfrm>
            <a:off x="182808" y="1691788"/>
            <a:ext cx="2501581" cy="719018"/>
          </a:xfrm>
          <a:prstGeom prst="rightArrow">
            <a:avLst/>
          </a:prstGeom>
          <a:gradFill>
            <a:gsLst>
              <a:gs pos="0">
                <a:schemeClr val="accent1">
                  <a:tint val="100000"/>
                  <a:shade val="100000"/>
                  <a:satMod val="130000"/>
                </a:schemeClr>
              </a:gs>
              <a:gs pos="99000">
                <a:schemeClr val="accent1">
                  <a:tint val="50000"/>
                  <a:shade val="100000"/>
                  <a:satMod val="350000"/>
                </a:schemeClr>
              </a:gs>
            </a:gsLst>
            <a:lin ang="2124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Authenticate for transfer to new registrar</a:t>
            </a:r>
            <a:endParaRPr lang="en-US" sz="1400" dirty="0"/>
          </a:p>
        </p:txBody>
      </p:sp>
      <p:sp>
        <p:nvSpPr>
          <p:cNvPr id="53" name="Right Arrow 52"/>
          <p:cNvSpPr/>
          <p:nvPr/>
        </p:nvSpPr>
        <p:spPr>
          <a:xfrm>
            <a:off x="174584" y="3487445"/>
            <a:ext cx="2501581" cy="719018"/>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Authenticate for transfer to new registrant</a:t>
            </a:r>
            <a:endParaRPr lang="en-US" sz="1400" dirty="0"/>
          </a:p>
        </p:txBody>
      </p:sp>
      <p:sp>
        <p:nvSpPr>
          <p:cNvPr id="67" name="TextBox 66"/>
          <p:cNvSpPr txBox="1"/>
          <p:nvPr/>
        </p:nvSpPr>
        <p:spPr>
          <a:xfrm>
            <a:off x="17888" y="4828291"/>
            <a:ext cx="7240136" cy="369332"/>
          </a:xfrm>
          <a:prstGeom prst="rect">
            <a:avLst/>
          </a:prstGeom>
          <a:solidFill>
            <a:schemeClr val="accent6">
              <a:lumMod val="20000"/>
              <a:lumOff val="80000"/>
            </a:schemeClr>
          </a:solidFill>
        </p:spPr>
        <p:txBody>
          <a:bodyPr wrap="square" rtlCol="0">
            <a:spAutoFit/>
          </a:bodyPr>
          <a:lstStyle/>
          <a:p>
            <a:r>
              <a:rPr lang="en-US" dirty="0"/>
              <a:t>3</a:t>
            </a:r>
            <a:r>
              <a:rPr lang="en-US" dirty="0" smtClean="0"/>
              <a:t>) </a:t>
            </a:r>
            <a:r>
              <a:rPr lang="en-US" dirty="0" smtClean="0"/>
              <a:t>Waive </a:t>
            </a:r>
            <a:r>
              <a:rPr lang="en-US" dirty="0" smtClean="0"/>
              <a:t>default </a:t>
            </a:r>
            <a:r>
              <a:rPr lang="en-US" dirty="0"/>
              <a:t>“registrar-hopping” </a:t>
            </a:r>
            <a:r>
              <a:rPr lang="en-US" dirty="0" smtClean="0"/>
              <a:t>safeguard</a:t>
            </a:r>
            <a:endParaRPr lang="en-US" dirty="0"/>
          </a:p>
        </p:txBody>
      </p:sp>
      <p:sp>
        <p:nvSpPr>
          <p:cNvPr id="69" name="Right Arrow 68"/>
          <p:cNvSpPr/>
          <p:nvPr/>
        </p:nvSpPr>
        <p:spPr>
          <a:xfrm>
            <a:off x="184557" y="5382599"/>
            <a:ext cx="2501581" cy="719018"/>
          </a:xfrm>
          <a:prstGeom prst="rightArrow">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400" dirty="0" smtClean="0"/>
              <a:t>Authenticate to remove the post-change lock</a:t>
            </a:r>
            <a:endParaRPr lang="en-US" sz="1400" dirty="0"/>
          </a:p>
        </p:txBody>
      </p:sp>
      <p:sp>
        <p:nvSpPr>
          <p:cNvPr id="16" name="Rectangle 15"/>
          <p:cNvSpPr/>
          <p:nvPr/>
        </p:nvSpPr>
        <p:spPr>
          <a:xfrm>
            <a:off x="7365564" y="3563033"/>
            <a:ext cx="1778436" cy="36874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1600" dirty="0" smtClean="0"/>
              <a:t>NN-day IRT </a:t>
            </a:r>
            <a:r>
              <a:rPr lang="en-US" sz="1600" dirty="0" smtClean="0"/>
              <a:t>lock </a:t>
            </a:r>
            <a:endParaRPr lang="en-US" sz="1600" dirty="0"/>
          </a:p>
        </p:txBody>
      </p:sp>
      <p:sp>
        <p:nvSpPr>
          <p:cNvPr id="17" name="Right Arrow 16"/>
          <p:cNvSpPr/>
          <p:nvPr/>
        </p:nvSpPr>
        <p:spPr>
          <a:xfrm>
            <a:off x="5660511" y="3418547"/>
            <a:ext cx="1620846" cy="719018"/>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Transfer to new registrant</a:t>
            </a:r>
            <a:endParaRPr lang="en-US" sz="1400" dirty="0"/>
          </a:p>
        </p:txBody>
      </p:sp>
      <p:sp>
        <p:nvSpPr>
          <p:cNvPr id="18" name="Right Arrow 17"/>
          <p:cNvSpPr/>
          <p:nvPr/>
        </p:nvSpPr>
        <p:spPr>
          <a:xfrm>
            <a:off x="3295365" y="1898735"/>
            <a:ext cx="1620846" cy="719018"/>
          </a:xfrm>
          <a:prstGeom prst="rightArrow">
            <a:avLst/>
          </a:prstGeom>
          <a:gradFill>
            <a:gsLst>
              <a:gs pos="0">
                <a:schemeClr val="accent1">
                  <a:tint val="100000"/>
                  <a:shade val="100000"/>
                  <a:satMod val="130000"/>
                </a:schemeClr>
              </a:gs>
              <a:gs pos="99000">
                <a:schemeClr val="accent1">
                  <a:tint val="50000"/>
                  <a:shade val="100000"/>
                  <a:satMod val="350000"/>
                </a:schemeClr>
              </a:gs>
            </a:gsLst>
            <a:lin ang="2124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Transfer to new registrar</a:t>
            </a:r>
            <a:endParaRPr lang="en-US" sz="1400" dirty="0"/>
          </a:p>
        </p:txBody>
      </p:sp>
      <p:sp>
        <p:nvSpPr>
          <p:cNvPr id="19" name="Rectangle 18"/>
          <p:cNvSpPr/>
          <p:nvPr/>
        </p:nvSpPr>
        <p:spPr>
          <a:xfrm>
            <a:off x="5660511" y="5604165"/>
            <a:ext cx="1624615" cy="368744"/>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600" dirty="0" smtClean="0"/>
              <a:t>Remove NN</a:t>
            </a:r>
            <a:r>
              <a:rPr lang="en-US" sz="1600" dirty="0"/>
              <a:t>-</a:t>
            </a:r>
            <a:r>
              <a:rPr lang="en-US" sz="1600" dirty="0" smtClean="0"/>
              <a:t>day IRT lock</a:t>
            </a:r>
            <a:endParaRPr lang="en-US" sz="1600" dirty="0"/>
          </a:p>
        </p:txBody>
      </p:sp>
    </p:spTree>
    <p:extLst>
      <p:ext uri="{BB962C8B-B14F-4D97-AF65-F5344CB8AC3E}">
        <p14:creationId xmlns:p14="http://schemas.microsoft.com/office/powerpoint/2010/main" val="3858257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p:cNvSpPr/>
          <p:nvPr/>
        </p:nvSpPr>
        <p:spPr>
          <a:xfrm>
            <a:off x="2737677" y="-4843"/>
            <a:ext cx="6406323" cy="686284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65" name="Rectangle 64"/>
          <p:cNvSpPr/>
          <p:nvPr/>
        </p:nvSpPr>
        <p:spPr>
          <a:xfrm>
            <a:off x="1" y="2"/>
            <a:ext cx="2737676" cy="6857997"/>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sz="1400" dirty="0"/>
          </a:p>
        </p:txBody>
      </p:sp>
      <p:sp>
        <p:nvSpPr>
          <p:cNvPr id="37" name="Right Arrow 36"/>
          <p:cNvSpPr/>
          <p:nvPr/>
        </p:nvSpPr>
        <p:spPr>
          <a:xfrm>
            <a:off x="2839729" y="1706067"/>
            <a:ext cx="1620846" cy="719018"/>
          </a:xfrm>
          <a:prstGeom prst="rightArrow">
            <a:avLst/>
          </a:prstGeom>
          <a:gradFill>
            <a:gsLst>
              <a:gs pos="0">
                <a:schemeClr val="accent1">
                  <a:tint val="100000"/>
                  <a:shade val="100000"/>
                  <a:satMod val="130000"/>
                </a:schemeClr>
              </a:gs>
              <a:gs pos="99000">
                <a:schemeClr val="accent1">
                  <a:tint val="50000"/>
                  <a:shade val="100000"/>
                  <a:satMod val="350000"/>
                </a:schemeClr>
              </a:gs>
            </a:gsLst>
            <a:lin ang="2124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Transfer to new registrar</a:t>
            </a:r>
            <a:endParaRPr lang="en-US" sz="1400" dirty="0"/>
          </a:p>
        </p:txBody>
      </p:sp>
      <p:sp>
        <p:nvSpPr>
          <p:cNvPr id="38" name="TextBox 37"/>
          <p:cNvSpPr txBox="1"/>
          <p:nvPr/>
        </p:nvSpPr>
        <p:spPr>
          <a:xfrm>
            <a:off x="0" y="1042782"/>
            <a:ext cx="8092721" cy="646331"/>
          </a:xfrm>
          <a:prstGeom prst="rect">
            <a:avLst/>
          </a:prstGeom>
          <a:solidFill>
            <a:schemeClr val="accent6">
              <a:lumMod val="20000"/>
              <a:lumOff val="80000"/>
            </a:schemeClr>
          </a:solidFill>
        </p:spPr>
        <p:txBody>
          <a:bodyPr wrap="square" rtlCol="0">
            <a:spAutoFit/>
          </a:bodyPr>
          <a:lstStyle/>
          <a:p>
            <a:r>
              <a:rPr lang="en-US" dirty="0"/>
              <a:t>4</a:t>
            </a:r>
            <a:r>
              <a:rPr lang="en-US" dirty="0" smtClean="0"/>
              <a:t>) Change registrar, change registrant, with </a:t>
            </a:r>
            <a:r>
              <a:rPr lang="en-US" dirty="0" smtClean="0"/>
              <a:t>default post</a:t>
            </a:r>
            <a:r>
              <a:rPr lang="en-US" dirty="0" smtClean="0"/>
              <a:t>-change lock to prevent “registrar hopping”</a:t>
            </a:r>
            <a:endParaRPr lang="en-US" dirty="0"/>
          </a:p>
        </p:txBody>
      </p:sp>
      <p:sp>
        <p:nvSpPr>
          <p:cNvPr id="46" name="TextBox 45"/>
          <p:cNvSpPr txBox="1"/>
          <p:nvPr/>
        </p:nvSpPr>
        <p:spPr>
          <a:xfrm>
            <a:off x="720" y="3718809"/>
            <a:ext cx="7240136" cy="369332"/>
          </a:xfrm>
          <a:prstGeom prst="rect">
            <a:avLst/>
          </a:prstGeom>
          <a:solidFill>
            <a:schemeClr val="accent6">
              <a:lumMod val="20000"/>
              <a:lumOff val="80000"/>
            </a:schemeClr>
          </a:solidFill>
        </p:spPr>
        <p:txBody>
          <a:bodyPr wrap="square" rtlCol="0">
            <a:spAutoFit/>
          </a:bodyPr>
          <a:lstStyle/>
          <a:p>
            <a:r>
              <a:rPr lang="en-US" dirty="0"/>
              <a:t>5</a:t>
            </a:r>
            <a:r>
              <a:rPr lang="en-US" dirty="0" smtClean="0"/>
              <a:t>) </a:t>
            </a:r>
            <a:r>
              <a:rPr lang="en-US" dirty="0"/>
              <a:t>Change registrar, change registrant, </a:t>
            </a:r>
            <a:r>
              <a:rPr lang="en-US" dirty="0" smtClean="0"/>
              <a:t>waive the post</a:t>
            </a:r>
            <a:r>
              <a:rPr lang="en-US" dirty="0"/>
              <a:t>-change </a:t>
            </a:r>
            <a:r>
              <a:rPr lang="en-US" dirty="0" smtClean="0"/>
              <a:t>lock</a:t>
            </a:r>
            <a:endParaRPr lang="en-US" dirty="0"/>
          </a:p>
        </p:txBody>
      </p:sp>
      <p:sp>
        <p:nvSpPr>
          <p:cNvPr id="35" name="TextBox 34"/>
          <p:cNvSpPr txBox="1"/>
          <p:nvPr/>
        </p:nvSpPr>
        <p:spPr>
          <a:xfrm>
            <a:off x="-460224" y="-43078"/>
            <a:ext cx="3620389" cy="707886"/>
          </a:xfrm>
          <a:prstGeom prst="rect">
            <a:avLst/>
          </a:prstGeom>
          <a:noFill/>
        </p:spPr>
        <p:txBody>
          <a:bodyPr wrap="square" rtlCol="0">
            <a:spAutoFit/>
          </a:bodyPr>
          <a:lstStyle/>
          <a:p>
            <a:pPr algn="ctr"/>
            <a:r>
              <a:rPr lang="en-US" sz="4000" b="1" u="sng" dirty="0" smtClean="0">
                <a:solidFill>
                  <a:schemeClr val="accent2">
                    <a:lumMod val="75000"/>
                  </a:schemeClr>
                </a:solidFill>
              </a:rPr>
              <a:t>Use cases</a:t>
            </a:r>
            <a:endParaRPr lang="en-US" sz="4000" b="1" u="sng" dirty="0">
              <a:solidFill>
                <a:schemeClr val="accent2">
                  <a:lumMod val="75000"/>
                </a:schemeClr>
              </a:solidFill>
            </a:endParaRPr>
          </a:p>
        </p:txBody>
      </p:sp>
      <p:sp>
        <p:nvSpPr>
          <p:cNvPr id="28" name="Right Arrow 27"/>
          <p:cNvSpPr/>
          <p:nvPr/>
        </p:nvSpPr>
        <p:spPr>
          <a:xfrm>
            <a:off x="183528" y="1706067"/>
            <a:ext cx="2501581" cy="719018"/>
          </a:xfrm>
          <a:prstGeom prst="rightArrow">
            <a:avLst/>
          </a:prstGeom>
          <a:gradFill>
            <a:gsLst>
              <a:gs pos="0">
                <a:schemeClr val="accent1">
                  <a:tint val="100000"/>
                  <a:shade val="100000"/>
                  <a:satMod val="130000"/>
                </a:schemeClr>
              </a:gs>
              <a:gs pos="99000">
                <a:schemeClr val="accent1">
                  <a:tint val="50000"/>
                  <a:shade val="100000"/>
                  <a:satMod val="350000"/>
                </a:schemeClr>
              </a:gs>
            </a:gsLst>
            <a:lin ang="2124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Authenticate for transfer to new registrar</a:t>
            </a:r>
            <a:endParaRPr lang="en-US" sz="1400" dirty="0"/>
          </a:p>
        </p:txBody>
      </p:sp>
      <p:sp>
        <p:nvSpPr>
          <p:cNvPr id="43" name="Right Arrow 42"/>
          <p:cNvSpPr/>
          <p:nvPr/>
        </p:nvSpPr>
        <p:spPr>
          <a:xfrm>
            <a:off x="174584" y="5064960"/>
            <a:ext cx="2501581" cy="719018"/>
          </a:xfrm>
          <a:prstGeom prst="rightArrow">
            <a:avLst/>
          </a:prstGeom>
          <a:gradFill>
            <a:gsLst>
              <a:gs pos="0">
                <a:schemeClr val="accent1">
                  <a:tint val="100000"/>
                  <a:shade val="100000"/>
                  <a:satMod val="130000"/>
                </a:schemeClr>
              </a:gs>
              <a:gs pos="99000">
                <a:schemeClr val="accent1">
                  <a:tint val="50000"/>
                  <a:shade val="100000"/>
                  <a:satMod val="350000"/>
                </a:schemeClr>
              </a:gs>
            </a:gsLst>
            <a:lin ang="2124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Authenticate for transfer to new registrar</a:t>
            </a:r>
            <a:endParaRPr lang="en-US" sz="1400" dirty="0"/>
          </a:p>
        </p:txBody>
      </p:sp>
      <p:sp>
        <p:nvSpPr>
          <p:cNvPr id="60" name="Right Arrow 59"/>
          <p:cNvSpPr/>
          <p:nvPr/>
        </p:nvSpPr>
        <p:spPr>
          <a:xfrm>
            <a:off x="187613" y="2541661"/>
            <a:ext cx="2501581" cy="719018"/>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Authenticate for transfer to new registrant</a:t>
            </a:r>
            <a:endParaRPr lang="en-US" sz="1400" dirty="0"/>
          </a:p>
        </p:txBody>
      </p:sp>
      <p:sp>
        <p:nvSpPr>
          <p:cNvPr id="61" name="Right Arrow 60"/>
          <p:cNvSpPr/>
          <p:nvPr/>
        </p:nvSpPr>
        <p:spPr>
          <a:xfrm>
            <a:off x="7325063" y="5899351"/>
            <a:ext cx="1620846" cy="719018"/>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Transfer to new registrant</a:t>
            </a:r>
            <a:endParaRPr lang="en-US" sz="1400" dirty="0"/>
          </a:p>
        </p:txBody>
      </p:sp>
      <p:sp>
        <p:nvSpPr>
          <p:cNvPr id="62" name="Right Arrow 61"/>
          <p:cNvSpPr/>
          <p:nvPr/>
        </p:nvSpPr>
        <p:spPr>
          <a:xfrm>
            <a:off x="173864" y="5899351"/>
            <a:ext cx="2501581" cy="719018"/>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Authenticate for transfer to new registrant</a:t>
            </a:r>
            <a:endParaRPr lang="en-US" sz="1400" dirty="0"/>
          </a:p>
        </p:txBody>
      </p:sp>
      <p:sp>
        <p:nvSpPr>
          <p:cNvPr id="63" name="Rectangle 62"/>
          <p:cNvSpPr/>
          <p:nvPr/>
        </p:nvSpPr>
        <p:spPr>
          <a:xfrm>
            <a:off x="2839729" y="4445449"/>
            <a:ext cx="2512572" cy="368744"/>
          </a:xfrm>
          <a:prstGeom prst="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dirty="0" smtClean="0"/>
              <a:t>Remove NN</a:t>
            </a:r>
            <a:r>
              <a:rPr lang="en-US" sz="1600" dirty="0"/>
              <a:t>-</a:t>
            </a:r>
            <a:r>
              <a:rPr lang="en-US" sz="1600" dirty="0" smtClean="0"/>
              <a:t>day IRT lock</a:t>
            </a:r>
            <a:endParaRPr lang="en-US" sz="1600" dirty="0"/>
          </a:p>
        </p:txBody>
      </p:sp>
      <p:sp>
        <p:nvSpPr>
          <p:cNvPr id="64" name="Right Arrow 63"/>
          <p:cNvSpPr/>
          <p:nvPr/>
        </p:nvSpPr>
        <p:spPr>
          <a:xfrm>
            <a:off x="167389" y="4273117"/>
            <a:ext cx="2501581" cy="719018"/>
          </a:xfrm>
          <a:prstGeom prst="rightArrow">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dirty="0" smtClean="0"/>
              <a:t>Authenticate to remove the post-change lock</a:t>
            </a:r>
            <a:endParaRPr lang="en-US" sz="1400" dirty="0"/>
          </a:p>
        </p:txBody>
      </p:sp>
      <p:grpSp>
        <p:nvGrpSpPr>
          <p:cNvPr id="50" name="Group 49"/>
          <p:cNvGrpSpPr/>
          <p:nvPr/>
        </p:nvGrpSpPr>
        <p:grpSpPr>
          <a:xfrm>
            <a:off x="3592131" y="4275423"/>
            <a:ext cx="907220" cy="719018"/>
            <a:chOff x="7075892" y="4982065"/>
            <a:chExt cx="907220" cy="1240219"/>
          </a:xfrm>
        </p:grpSpPr>
        <p:cxnSp>
          <p:nvCxnSpPr>
            <p:cNvPr id="48" name="Straight Connector 47"/>
            <p:cNvCxnSpPr/>
            <p:nvPr/>
          </p:nvCxnSpPr>
          <p:spPr>
            <a:xfrm>
              <a:off x="7075892" y="4982065"/>
              <a:ext cx="907220" cy="1210999"/>
            </a:xfrm>
            <a:prstGeom prst="line">
              <a:avLst/>
            </a:prstGeom>
            <a:ln w="254000" cmpd="sng">
              <a:solidFill>
                <a:srgbClr val="FFFF00">
                  <a:alpha val="63000"/>
                </a:srgbClr>
              </a:solidFill>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a:off x="7075892" y="5011285"/>
              <a:ext cx="907220" cy="1210999"/>
            </a:xfrm>
            <a:prstGeom prst="line">
              <a:avLst/>
            </a:prstGeom>
            <a:ln w="254000" cmpd="sng">
              <a:solidFill>
                <a:srgbClr val="FFFF00">
                  <a:alpha val="63000"/>
                </a:srgbClr>
              </a:solidFill>
            </a:ln>
          </p:spPr>
          <p:style>
            <a:lnRef idx="2">
              <a:schemeClr val="accent1"/>
            </a:lnRef>
            <a:fillRef idx="0">
              <a:schemeClr val="accent1"/>
            </a:fillRef>
            <a:effectRef idx="1">
              <a:schemeClr val="accent1"/>
            </a:effectRef>
            <a:fontRef idx="minor">
              <a:schemeClr val="tx1"/>
            </a:fontRef>
          </p:style>
        </p:cxnSp>
      </p:grpSp>
      <p:sp>
        <p:nvSpPr>
          <p:cNvPr id="45" name="Right Arrow 44"/>
          <p:cNvSpPr/>
          <p:nvPr/>
        </p:nvSpPr>
        <p:spPr>
          <a:xfrm>
            <a:off x="5443816" y="5033221"/>
            <a:ext cx="1620846" cy="719018"/>
          </a:xfrm>
          <a:prstGeom prst="rightArrow">
            <a:avLst/>
          </a:prstGeom>
          <a:gradFill>
            <a:gsLst>
              <a:gs pos="0">
                <a:schemeClr val="accent1">
                  <a:tint val="100000"/>
                  <a:shade val="100000"/>
                  <a:satMod val="130000"/>
                </a:schemeClr>
              </a:gs>
              <a:gs pos="99000">
                <a:schemeClr val="accent1">
                  <a:tint val="50000"/>
                  <a:shade val="100000"/>
                  <a:satMod val="350000"/>
                </a:schemeClr>
              </a:gs>
            </a:gsLst>
            <a:lin ang="2124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Transfer to new registrar</a:t>
            </a:r>
            <a:endParaRPr lang="en-US" sz="1400" dirty="0"/>
          </a:p>
        </p:txBody>
      </p:sp>
      <p:sp>
        <p:nvSpPr>
          <p:cNvPr id="22" name="Rectangle 21"/>
          <p:cNvSpPr/>
          <p:nvPr/>
        </p:nvSpPr>
        <p:spPr>
          <a:xfrm>
            <a:off x="7325063" y="2772811"/>
            <a:ext cx="1778436" cy="36874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1600" dirty="0" smtClean="0"/>
              <a:t>NN-day IRT </a:t>
            </a:r>
            <a:r>
              <a:rPr lang="en-US" sz="1600" dirty="0" smtClean="0"/>
              <a:t>lock </a:t>
            </a:r>
            <a:endParaRPr lang="en-US" sz="1600" dirty="0"/>
          </a:p>
        </p:txBody>
      </p:sp>
      <p:sp>
        <p:nvSpPr>
          <p:cNvPr id="23" name="Right Arrow 22"/>
          <p:cNvSpPr/>
          <p:nvPr/>
        </p:nvSpPr>
        <p:spPr>
          <a:xfrm>
            <a:off x="5443816" y="2628325"/>
            <a:ext cx="1620846" cy="719018"/>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Transfer to new registrant</a:t>
            </a:r>
            <a:endParaRPr lang="en-US" sz="1400" dirty="0"/>
          </a:p>
        </p:txBody>
      </p:sp>
    </p:spTree>
    <p:extLst>
      <p:ext uri="{BB962C8B-B14F-4D97-AF65-F5344CB8AC3E}">
        <p14:creationId xmlns:p14="http://schemas.microsoft.com/office/powerpoint/2010/main" val="506927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p:cNvSpPr/>
          <p:nvPr/>
        </p:nvSpPr>
        <p:spPr>
          <a:xfrm>
            <a:off x="2737677" y="-4843"/>
            <a:ext cx="6406323" cy="686284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65" name="Rectangle 64"/>
          <p:cNvSpPr/>
          <p:nvPr/>
        </p:nvSpPr>
        <p:spPr>
          <a:xfrm>
            <a:off x="1" y="2"/>
            <a:ext cx="2737676" cy="6857997"/>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sz="1400" dirty="0"/>
          </a:p>
        </p:txBody>
      </p:sp>
      <p:sp>
        <p:nvSpPr>
          <p:cNvPr id="38" name="TextBox 37"/>
          <p:cNvSpPr txBox="1"/>
          <p:nvPr/>
        </p:nvSpPr>
        <p:spPr>
          <a:xfrm>
            <a:off x="0" y="1042782"/>
            <a:ext cx="8092721" cy="646331"/>
          </a:xfrm>
          <a:prstGeom prst="rect">
            <a:avLst/>
          </a:prstGeom>
          <a:solidFill>
            <a:schemeClr val="accent6">
              <a:lumMod val="20000"/>
              <a:lumOff val="80000"/>
            </a:schemeClr>
          </a:solidFill>
        </p:spPr>
        <p:txBody>
          <a:bodyPr wrap="square" rtlCol="0">
            <a:spAutoFit/>
          </a:bodyPr>
          <a:lstStyle/>
          <a:p>
            <a:r>
              <a:rPr lang="en-US" dirty="0"/>
              <a:t>6</a:t>
            </a:r>
            <a:r>
              <a:rPr lang="en-US" dirty="0" smtClean="0"/>
              <a:t>) Minor change to registrant information</a:t>
            </a:r>
            <a:r>
              <a:rPr lang="en-US" dirty="0"/>
              <a:t>, </a:t>
            </a:r>
            <a:r>
              <a:rPr lang="en-US" dirty="0" smtClean="0"/>
              <a:t>with </a:t>
            </a:r>
            <a:r>
              <a:rPr lang="en-US" dirty="0"/>
              <a:t>default lock to prevent “registrar hopping</a:t>
            </a:r>
            <a:r>
              <a:rPr lang="en-US" dirty="0" smtClean="0"/>
              <a:t>”</a:t>
            </a:r>
            <a:endParaRPr lang="en-US" dirty="0"/>
          </a:p>
        </p:txBody>
      </p:sp>
      <p:sp>
        <p:nvSpPr>
          <p:cNvPr id="46" name="TextBox 45"/>
          <p:cNvSpPr txBox="1"/>
          <p:nvPr/>
        </p:nvSpPr>
        <p:spPr>
          <a:xfrm>
            <a:off x="720" y="3195881"/>
            <a:ext cx="7240136" cy="369332"/>
          </a:xfrm>
          <a:prstGeom prst="rect">
            <a:avLst/>
          </a:prstGeom>
          <a:solidFill>
            <a:schemeClr val="accent6">
              <a:lumMod val="20000"/>
              <a:lumOff val="80000"/>
            </a:schemeClr>
          </a:solidFill>
        </p:spPr>
        <p:txBody>
          <a:bodyPr wrap="square" rtlCol="0">
            <a:spAutoFit/>
          </a:bodyPr>
          <a:lstStyle/>
          <a:p>
            <a:r>
              <a:rPr lang="en-US" dirty="0"/>
              <a:t>7</a:t>
            </a:r>
            <a:r>
              <a:rPr lang="en-US" dirty="0" smtClean="0"/>
              <a:t>) Minor change to registrant information, waiving the post-change lock</a:t>
            </a:r>
            <a:endParaRPr lang="en-US" dirty="0"/>
          </a:p>
        </p:txBody>
      </p:sp>
      <p:sp>
        <p:nvSpPr>
          <p:cNvPr id="35" name="TextBox 34"/>
          <p:cNvSpPr txBox="1"/>
          <p:nvPr/>
        </p:nvSpPr>
        <p:spPr>
          <a:xfrm>
            <a:off x="-460224" y="-43078"/>
            <a:ext cx="3620389" cy="707886"/>
          </a:xfrm>
          <a:prstGeom prst="rect">
            <a:avLst/>
          </a:prstGeom>
          <a:noFill/>
        </p:spPr>
        <p:txBody>
          <a:bodyPr wrap="square" rtlCol="0">
            <a:spAutoFit/>
          </a:bodyPr>
          <a:lstStyle/>
          <a:p>
            <a:pPr algn="ctr"/>
            <a:r>
              <a:rPr lang="en-US" sz="4000" b="1" u="sng" dirty="0" smtClean="0">
                <a:solidFill>
                  <a:schemeClr val="accent2">
                    <a:lumMod val="75000"/>
                  </a:schemeClr>
                </a:solidFill>
              </a:rPr>
              <a:t>Use cases</a:t>
            </a:r>
            <a:endParaRPr lang="en-US" sz="4000" b="1" u="sng" dirty="0">
              <a:solidFill>
                <a:schemeClr val="accent2">
                  <a:lumMod val="75000"/>
                </a:schemeClr>
              </a:solidFill>
            </a:endParaRPr>
          </a:p>
        </p:txBody>
      </p:sp>
      <p:sp>
        <p:nvSpPr>
          <p:cNvPr id="59" name="Right Arrow 58"/>
          <p:cNvSpPr/>
          <p:nvPr/>
        </p:nvSpPr>
        <p:spPr>
          <a:xfrm>
            <a:off x="4513196" y="1869337"/>
            <a:ext cx="1620846" cy="719018"/>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Transfer to new registrant</a:t>
            </a:r>
            <a:endParaRPr lang="en-US" sz="1400" dirty="0"/>
          </a:p>
        </p:txBody>
      </p:sp>
      <p:sp>
        <p:nvSpPr>
          <p:cNvPr id="60" name="Right Arrow 59"/>
          <p:cNvSpPr/>
          <p:nvPr/>
        </p:nvSpPr>
        <p:spPr>
          <a:xfrm>
            <a:off x="167389" y="1869337"/>
            <a:ext cx="2501581" cy="719018"/>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Authenticate for transfer to new registrant</a:t>
            </a:r>
            <a:endParaRPr lang="en-US" sz="1400" dirty="0"/>
          </a:p>
        </p:txBody>
      </p:sp>
      <p:sp>
        <p:nvSpPr>
          <p:cNvPr id="61" name="Right Arrow 60"/>
          <p:cNvSpPr/>
          <p:nvPr/>
        </p:nvSpPr>
        <p:spPr>
          <a:xfrm>
            <a:off x="4499351" y="5354308"/>
            <a:ext cx="1620846" cy="719018"/>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Transfer to new registrant</a:t>
            </a:r>
            <a:endParaRPr lang="en-US" sz="1400" dirty="0"/>
          </a:p>
        </p:txBody>
      </p:sp>
      <p:sp>
        <p:nvSpPr>
          <p:cNvPr id="62" name="Right Arrow 61"/>
          <p:cNvSpPr/>
          <p:nvPr/>
        </p:nvSpPr>
        <p:spPr>
          <a:xfrm>
            <a:off x="173864" y="5376423"/>
            <a:ext cx="2501581" cy="719018"/>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Authenticate for transfer to new registrant</a:t>
            </a:r>
            <a:endParaRPr lang="en-US" sz="1400" dirty="0"/>
          </a:p>
        </p:txBody>
      </p:sp>
      <p:sp>
        <p:nvSpPr>
          <p:cNvPr id="63" name="Rectangle 62"/>
          <p:cNvSpPr/>
          <p:nvPr/>
        </p:nvSpPr>
        <p:spPr>
          <a:xfrm>
            <a:off x="2839729" y="4264025"/>
            <a:ext cx="2512572" cy="368744"/>
          </a:xfrm>
          <a:prstGeom prst="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dirty="0" smtClean="0"/>
              <a:t>Remove NN</a:t>
            </a:r>
            <a:r>
              <a:rPr lang="en-US" sz="1600" dirty="0"/>
              <a:t>-</a:t>
            </a:r>
            <a:r>
              <a:rPr lang="en-US" sz="1600" dirty="0" smtClean="0"/>
              <a:t>day IRT lock</a:t>
            </a:r>
            <a:endParaRPr lang="en-US" sz="1600" dirty="0"/>
          </a:p>
        </p:txBody>
      </p:sp>
      <p:sp>
        <p:nvSpPr>
          <p:cNvPr id="64" name="Right Arrow 63"/>
          <p:cNvSpPr/>
          <p:nvPr/>
        </p:nvSpPr>
        <p:spPr>
          <a:xfrm>
            <a:off x="167389" y="4091693"/>
            <a:ext cx="2501581" cy="719018"/>
          </a:xfrm>
          <a:prstGeom prst="rightArrow">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dirty="0" smtClean="0"/>
              <a:t>Authenticate to remove the post-change lock</a:t>
            </a:r>
            <a:endParaRPr lang="en-US" sz="1400" dirty="0"/>
          </a:p>
        </p:txBody>
      </p:sp>
      <p:grpSp>
        <p:nvGrpSpPr>
          <p:cNvPr id="50" name="Group 49"/>
          <p:cNvGrpSpPr/>
          <p:nvPr/>
        </p:nvGrpSpPr>
        <p:grpSpPr>
          <a:xfrm>
            <a:off x="3592131" y="4093999"/>
            <a:ext cx="907220" cy="719018"/>
            <a:chOff x="7075892" y="4982065"/>
            <a:chExt cx="907220" cy="1240219"/>
          </a:xfrm>
        </p:grpSpPr>
        <p:cxnSp>
          <p:nvCxnSpPr>
            <p:cNvPr id="48" name="Straight Connector 47"/>
            <p:cNvCxnSpPr/>
            <p:nvPr/>
          </p:nvCxnSpPr>
          <p:spPr>
            <a:xfrm>
              <a:off x="7075892" y="4982065"/>
              <a:ext cx="907220" cy="1210999"/>
            </a:xfrm>
            <a:prstGeom prst="line">
              <a:avLst/>
            </a:prstGeom>
            <a:ln w="254000" cmpd="sng">
              <a:solidFill>
                <a:srgbClr val="FFFF00">
                  <a:alpha val="63000"/>
                </a:srgbClr>
              </a:solidFill>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a:off x="7075892" y="5011285"/>
              <a:ext cx="907220" cy="1210999"/>
            </a:xfrm>
            <a:prstGeom prst="line">
              <a:avLst/>
            </a:prstGeom>
            <a:ln w="254000" cmpd="sng">
              <a:solidFill>
                <a:srgbClr val="FFFF00">
                  <a:alpha val="63000"/>
                </a:srgbClr>
              </a:solidFill>
            </a:ln>
          </p:spPr>
          <p:style>
            <a:lnRef idx="2">
              <a:schemeClr val="accent1"/>
            </a:lnRef>
            <a:fillRef idx="0">
              <a:schemeClr val="accent1"/>
            </a:fillRef>
            <a:effectRef idx="1">
              <a:schemeClr val="accent1"/>
            </a:effectRef>
            <a:fontRef idx="minor">
              <a:schemeClr val="tx1"/>
            </a:fontRef>
          </p:style>
        </p:cxnSp>
      </p:grpSp>
      <p:sp>
        <p:nvSpPr>
          <p:cNvPr id="41" name="Rectangle 40"/>
          <p:cNvSpPr/>
          <p:nvPr/>
        </p:nvSpPr>
        <p:spPr>
          <a:xfrm>
            <a:off x="7240856" y="2046089"/>
            <a:ext cx="1778436" cy="36874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1600" dirty="0" smtClean="0"/>
              <a:t>NN-day IRT </a:t>
            </a:r>
            <a:r>
              <a:rPr lang="en-US" sz="1600" dirty="0" smtClean="0"/>
              <a:t>lock </a:t>
            </a:r>
            <a:endParaRPr lang="en-US" sz="1600" dirty="0"/>
          </a:p>
        </p:txBody>
      </p:sp>
    </p:spTree>
    <p:extLst>
      <p:ext uri="{BB962C8B-B14F-4D97-AF65-F5344CB8AC3E}">
        <p14:creationId xmlns:p14="http://schemas.microsoft.com/office/powerpoint/2010/main" val="3081464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47473" y="1878494"/>
            <a:ext cx="4292858" cy="3463879"/>
            <a:chOff x="4803890" y="1878494"/>
            <a:chExt cx="4292858" cy="3463879"/>
          </a:xfrm>
        </p:grpSpPr>
        <p:sp>
          <p:nvSpPr>
            <p:cNvPr id="25" name="Rounded Rectangle 24"/>
            <p:cNvSpPr/>
            <p:nvPr/>
          </p:nvSpPr>
          <p:spPr>
            <a:xfrm>
              <a:off x="4803890" y="1878494"/>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26" name="Rectangle 25"/>
            <p:cNvSpPr/>
            <p:nvPr/>
          </p:nvSpPr>
          <p:spPr>
            <a:xfrm>
              <a:off x="5256099" y="2486526"/>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TextBox 26"/>
            <p:cNvSpPr txBox="1"/>
            <p:nvPr/>
          </p:nvSpPr>
          <p:spPr>
            <a:xfrm>
              <a:off x="5544743" y="2359591"/>
              <a:ext cx="2820641" cy="369332"/>
            </a:xfrm>
            <a:prstGeom prst="rect">
              <a:avLst/>
            </a:prstGeom>
            <a:noFill/>
          </p:spPr>
          <p:txBody>
            <a:bodyPr wrap="none" rtlCol="0">
              <a:spAutoFit/>
            </a:bodyPr>
            <a:lstStyle/>
            <a:p>
              <a:r>
                <a:rPr lang="en-US" dirty="0" smtClean="0"/>
                <a:t>Request to change Registrar</a:t>
              </a:r>
              <a:endParaRPr lang="en-US" dirty="0"/>
            </a:p>
          </p:txBody>
        </p:sp>
        <p:sp>
          <p:nvSpPr>
            <p:cNvPr id="28" name="Rectangle 27"/>
            <p:cNvSpPr/>
            <p:nvPr/>
          </p:nvSpPr>
          <p:spPr>
            <a:xfrm>
              <a:off x="5244934" y="2912339"/>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5533578" y="2785404"/>
              <a:ext cx="2941831" cy="369332"/>
            </a:xfrm>
            <a:prstGeom prst="rect">
              <a:avLst/>
            </a:prstGeom>
            <a:noFill/>
          </p:spPr>
          <p:txBody>
            <a:bodyPr wrap="none" rtlCol="0">
              <a:spAutoFit/>
            </a:bodyPr>
            <a:lstStyle/>
            <a:p>
              <a:r>
                <a:rPr lang="en-US" dirty="0" smtClean="0"/>
                <a:t>Request to change Registrant</a:t>
              </a:r>
              <a:endParaRPr lang="en-US" dirty="0"/>
            </a:p>
          </p:txBody>
        </p:sp>
        <p:sp>
          <p:nvSpPr>
            <p:cNvPr id="30" name="Rectangle 29"/>
            <p:cNvSpPr/>
            <p:nvPr/>
          </p:nvSpPr>
          <p:spPr>
            <a:xfrm>
              <a:off x="5244934" y="3360567"/>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5533578" y="3233632"/>
              <a:ext cx="2781531" cy="369332"/>
            </a:xfrm>
            <a:prstGeom prst="rect">
              <a:avLst/>
            </a:prstGeom>
            <a:noFill/>
          </p:spPr>
          <p:txBody>
            <a:bodyPr wrap="none" rtlCol="0">
              <a:spAutoFit/>
            </a:bodyPr>
            <a:lstStyle/>
            <a:p>
              <a:r>
                <a:rPr lang="en-US" dirty="0" smtClean="0">
                  <a:solidFill>
                    <a:srgbClr val="7F7F7F"/>
                  </a:solidFill>
                </a:rPr>
                <a:t>Request to </a:t>
              </a:r>
              <a:r>
                <a:rPr lang="en-US" dirty="0" smtClean="0">
                  <a:solidFill>
                    <a:srgbClr val="7F7F7F"/>
                  </a:solidFill>
                </a:rPr>
                <a:t>waive safeguard</a:t>
              </a:r>
              <a:endParaRPr lang="en-US" dirty="0">
                <a:solidFill>
                  <a:srgbClr val="7F7F7F"/>
                </a:solidFill>
              </a:endParaRPr>
            </a:p>
          </p:txBody>
        </p:sp>
        <p:cxnSp>
          <p:nvCxnSpPr>
            <p:cNvPr id="33" name="Straight Connector 32"/>
            <p:cNvCxnSpPr/>
            <p:nvPr/>
          </p:nvCxnSpPr>
          <p:spPr>
            <a:xfrm flipH="1">
              <a:off x="4978397" y="3745142"/>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6150910" y="3827195"/>
              <a:ext cx="2447204"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Registrar</a:t>
              </a:r>
              <a:endParaRPr lang="en-US" sz="1600" dirty="0">
                <a:solidFill>
                  <a:srgbClr val="000000"/>
                </a:solidFill>
                <a:latin typeface="+mj-lt"/>
              </a:endParaRPr>
            </a:p>
          </p:txBody>
        </p:sp>
        <p:sp>
          <p:nvSpPr>
            <p:cNvPr id="37" name="TextBox 36"/>
            <p:cNvSpPr txBox="1"/>
            <p:nvPr/>
          </p:nvSpPr>
          <p:spPr>
            <a:xfrm>
              <a:off x="6150910" y="4233884"/>
              <a:ext cx="2552201" cy="338554"/>
            </a:xfrm>
            <a:prstGeom prst="rect">
              <a:avLst/>
            </a:prstGeom>
            <a:noFill/>
          </p:spPr>
          <p:txBody>
            <a:bodyPr wrap="none" rtlCol="0">
              <a:spAutoFit/>
            </a:bodyPr>
            <a:lstStyle/>
            <a:p>
              <a:r>
                <a:rPr lang="en-US" sz="1600" dirty="0" smtClean="0">
                  <a:solidFill>
                    <a:schemeClr val="tx1">
                      <a:lumMod val="50000"/>
                      <a:lumOff val="50000"/>
                    </a:schemeClr>
                  </a:solidFill>
                </a:rPr>
                <a:t>Authenticate to </a:t>
              </a:r>
              <a:r>
                <a:rPr lang="en-US" sz="1600" dirty="0" err="1" smtClean="0">
                  <a:solidFill>
                    <a:schemeClr val="tx1">
                      <a:lumMod val="50000"/>
                      <a:lumOff val="50000"/>
                    </a:schemeClr>
                  </a:solidFill>
                  <a:latin typeface="+mj-lt"/>
                  <a:ea typeface="Lucida Grande"/>
                  <a:cs typeface="Lucida Grande"/>
                </a:rPr>
                <a:t>Δ</a:t>
              </a:r>
              <a:r>
                <a:rPr lang="en-US" sz="1600" dirty="0" smtClean="0">
                  <a:solidFill>
                    <a:schemeClr val="tx1">
                      <a:lumMod val="50000"/>
                      <a:lumOff val="50000"/>
                    </a:schemeClr>
                  </a:solidFill>
                  <a:latin typeface="+mj-lt"/>
                  <a:ea typeface="Lucida Grande"/>
                  <a:cs typeface="Lucida Grande"/>
                </a:rPr>
                <a:t> Registrant</a:t>
              </a:r>
              <a:endParaRPr lang="en-US" sz="1600" dirty="0">
                <a:solidFill>
                  <a:schemeClr val="tx1">
                    <a:lumMod val="50000"/>
                    <a:lumOff val="50000"/>
                  </a:schemeClr>
                </a:solidFill>
                <a:latin typeface="+mj-lt"/>
              </a:endParaRPr>
            </a:p>
          </p:txBody>
        </p:sp>
        <p:sp>
          <p:nvSpPr>
            <p:cNvPr id="38" name="Rectangle 37"/>
            <p:cNvSpPr/>
            <p:nvPr/>
          </p:nvSpPr>
          <p:spPr>
            <a:xfrm>
              <a:off x="4945140" y="4727773"/>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6150910" y="4662749"/>
              <a:ext cx="2945838" cy="338554"/>
            </a:xfrm>
            <a:prstGeom prst="rect">
              <a:avLst/>
            </a:prstGeom>
            <a:noFill/>
          </p:spPr>
          <p:txBody>
            <a:bodyPr wrap="none" rtlCol="0">
              <a:spAutoFit/>
            </a:bodyPr>
            <a:lstStyle/>
            <a:p>
              <a:r>
                <a:rPr lang="en-US" sz="1600" dirty="0" smtClean="0">
                  <a:solidFill>
                    <a:srgbClr val="7F7F7F"/>
                  </a:solidFill>
                </a:rPr>
                <a:t>Authenticate to </a:t>
              </a:r>
              <a:r>
                <a:rPr lang="en-US" sz="1600" dirty="0" smtClean="0">
                  <a:solidFill>
                    <a:srgbClr val="7F7F7F"/>
                  </a:solidFill>
                  <a:latin typeface="+mj-lt"/>
                  <a:ea typeface="Lucida Grande"/>
                  <a:cs typeface="Lucida Grande"/>
                </a:rPr>
                <a:t>Waive Safeguard</a:t>
              </a:r>
              <a:endParaRPr lang="en-US" sz="1600" dirty="0">
                <a:solidFill>
                  <a:srgbClr val="7F7F7F"/>
                </a:solidFill>
                <a:latin typeface="+mj-lt"/>
              </a:endParaRPr>
            </a:p>
          </p:txBody>
        </p:sp>
        <p:sp>
          <p:nvSpPr>
            <p:cNvPr id="45" name="Rectangle 44"/>
            <p:cNvSpPr/>
            <p:nvPr/>
          </p:nvSpPr>
          <p:spPr>
            <a:xfrm>
              <a:off x="5149984" y="2339641"/>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46" name="Rectangle 45"/>
            <p:cNvSpPr/>
            <p:nvPr/>
          </p:nvSpPr>
          <p:spPr>
            <a:xfrm>
              <a:off x="4930693" y="3892219"/>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4928171" y="4315819"/>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1" name="TextBox 40"/>
          <p:cNvSpPr txBox="1"/>
          <p:nvPr/>
        </p:nvSpPr>
        <p:spPr>
          <a:xfrm>
            <a:off x="2601587" y="250169"/>
            <a:ext cx="3993401" cy="523220"/>
          </a:xfrm>
          <a:prstGeom prst="rect">
            <a:avLst/>
          </a:prstGeom>
          <a:noFill/>
        </p:spPr>
        <p:txBody>
          <a:bodyPr wrap="none" rtlCol="0">
            <a:spAutoFit/>
          </a:bodyPr>
          <a:lstStyle/>
          <a:p>
            <a:pPr algn="ctr"/>
            <a:r>
              <a:rPr lang="en-US" sz="2800" b="1" dirty="0" smtClean="0"/>
              <a:t>CASE 1:  Change Registrar</a:t>
            </a:r>
            <a:endParaRPr lang="en-US" sz="2800" b="1" dirty="0"/>
          </a:p>
        </p:txBody>
      </p:sp>
      <p:sp>
        <p:nvSpPr>
          <p:cNvPr id="3" name="TextBox 2"/>
          <p:cNvSpPr txBox="1"/>
          <p:nvPr/>
        </p:nvSpPr>
        <p:spPr>
          <a:xfrm>
            <a:off x="47473" y="5393523"/>
            <a:ext cx="9051337" cy="1477328"/>
          </a:xfrm>
          <a:prstGeom prst="rect">
            <a:avLst/>
          </a:prstGeom>
          <a:noFill/>
        </p:spPr>
        <p:txBody>
          <a:bodyPr wrap="square" rtlCol="0">
            <a:spAutoFit/>
          </a:bodyPr>
          <a:lstStyle/>
          <a:p>
            <a:pPr algn="ctr"/>
            <a:r>
              <a:rPr lang="en-US" dirty="0" smtClean="0"/>
              <a:t>Note: </a:t>
            </a:r>
            <a:r>
              <a:rPr lang="en-US" b="1" dirty="0" smtClean="0"/>
              <a:t>Registrant</a:t>
            </a:r>
            <a:r>
              <a:rPr lang="en-US" dirty="0" smtClean="0"/>
              <a:t> information fields need to match in this use case. Present the “Registrant info must match” requirement to the registrant (and validate that it does) at the new registrar.  Registrars of record that don’t yet comply with RAA uniform WHOIS</a:t>
            </a:r>
            <a:r>
              <a:rPr lang="en-US" dirty="0"/>
              <a:t> </a:t>
            </a:r>
            <a:r>
              <a:rPr lang="en-US" dirty="0" smtClean="0"/>
              <a:t>access rules will fail this authentication. If registrant wants/needs to change registrant info, </a:t>
            </a:r>
            <a:r>
              <a:rPr lang="en-US" dirty="0" smtClean="0"/>
              <a:t>present </a:t>
            </a:r>
            <a:r>
              <a:rPr lang="en-US" dirty="0" smtClean="0"/>
              <a:t>the option to switch to Case </a:t>
            </a:r>
            <a:r>
              <a:rPr lang="en-US" dirty="0" smtClean="0"/>
              <a:t>4 </a:t>
            </a:r>
            <a:r>
              <a:rPr lang="en-US" dirty="0" smtClean="0"/>
              <a:t>or </a:t>
            </a:r>
            <a:r>
              <a:rPr lang="en-US" dirty="0" smtClean="0"/>
              <a:t>5 </a:t>
            </a:r>
            <a:r>
              <a:rPr lang="en-US" dirty="0" smtClean="0"/>
              <a:t>(depending on lock choice)</a:t>
            </a:r>
            <a:endParaRPr lang="en-US" dirty="0"/>
          </a:p>
        </p:txBody>
      </p:sp>
      <p:grpSp>
        <p:nvGrpSpPr>
          <p:cNvPr id="13" name="Group 12"/>
          <p:cNvGrpSpPr/>
          <p:nvPr/>
        </p:nvGrpSpPr>
        <p:grpSpPr>
          <a:xfrm>
            <a:off x="4807638" y="1878494"/>
            <a:ext cx="4292858" cy="3463879"/>
            <a:chOff x="47473" y="1878494"/>
            <a:chExt cx="4292858" cy="3463879"/>
          </a:xfrm>
        </p:grpSpPr>
        <p:sp>
          <p:nvSpPr>
            <p:cNvPr id="4" name="Rounded Rectangle 3"/>
            <p:cNvSpPr/>
            <p:nvPr/>
          </p:nvSpPr>
          <p:spPr>
            <a:xfrm>
              <a:off x="47473" y="1878494"/>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 name="Rectangle 5"/>
            <p:cNvSpPr/>
            <p:nvPr/>
          </p:nvSpPr>
          <p:spPr>
            <a:xfrm>
              <a:off x="499682" y="2486526"/>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p:nvSpPr>
          <p:spPr>
            <a:xfrm>
              <a:off x="788326" y="2359591"/>
              <a:ext cx="2718863" cy="369332"/>
            </a:xfrm>
            <a:prstGeom prst="rect">
              <a:avLst/>
            </a:prstGeom>
            <a:noFill/>
          </p:spPr>
          <p:txBody>
            <a:bodyPr wrap="none" rtlCol="0">
              <a:spAutoFit/>
            </a:bodyPr>
            <a:lstStyle/>
            <a:p>
              <a:r>
                <a:rPr lang="en-US" dirty="0" smtClean="0"/>
                <a:t>Authorize Registrar change</a:t>
              </a:r>
              <a:endParaRPr lang="en-US" dirty="0"/>
            </a:p>
          </p:txBody>
        </p:sp>
        <p:sp>
          <p:nvSpPr>
            <p:cNvPr id="8" name="Rectangle 7"/>
            <p:cNvSpPr/>
            <p:nvPr/>
          </p:nvSpPr>
          <p:spPr>
            <a:xfrm>
              <a:off x="488517" y="2912339"/>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777161" y="2785404"/>
              <a:ext cx="2836984" cy="369332"/>
            </a:xfrm>
            <a:prstGeom prst="rect">
              <a:avLst/>
            </a:prstGeom>
            <a:noFill/>
          </p:spPr>
          <p:txBody>
            <a:bodyPr wrap="none" rtlCol="0">
              <a:spAutoFit/>
            </a:bodyPr>
            <a:lstStyle/>
            <a:p>
              <a:r>
                <a:rPr lang="en-US" dirty="0" smtClean="0"/>
                <a:t>Authorize Registrant change</a:t>
              </a:r>
              <a:endParaRPr lang="en-US" dirty="0"/>
            </a:p>
          </p:txBody>
        </p:sp>
        <p:sp>
          <p:nvSpPr>
            <p:cNvPr id="10" name="Rectangle 9"/>
            <p:cNvSpPr/>
            <p:nvPr/>
          </p:nvSpPr>
          <p:spPr>
            <a:xfrm>
              <a:off x="488517" y="3360567"/>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777161" y="3233632"/>
              <a:ext cx="3004586" cy="369332"/>
            </a:xfrm>
            <a:prstGeom prst="rect">
              <a:avLst/>
            </a:prstGeom>
            <a:noFill/>
          </p:spPr>
          <p:txBody>
            <a:bodyPr wrap="none" rtlCol="0">
              <a:spAutoFit/>
            </a:bodyPr>
            <a:lstStyle/>
            <a:p>
              <a:r>
                <a:rPr lang="en-US" dirty="0" smtClean="0">
                  <a:solidFill>
                    <a:schemeClr val="tx1">
                      <a:lumMod val="50000"/>
                      <a:lumOff val="50000"/>
                    </a:schemeClr>
                  </a:solidFill>
                </a:rPr>
                <a:t>Authorize </a:t>
              </a:r>
              <a:r>
                <a:rPr lang="en-US" dirty="0" smtClean="0">
                  <a:solidFill>
                    <a:schemeClr val="tx1">
                      <a:lumMod val="50000"/>
                      <a:lumOff val="50000"/>
                    </a:schemeClr>
                  </a:solidFill>
                </a:rPr>
                <a:t>waiver of </a:t>
              </a:r>
              <a:r>
                <a:rPr lang="en-US" dirty="0" smtClean="0">
                  <a:solidFill>
                    <a:schemeClr val="tx1">
                      <a:lumMod val="50000"/>
                      <a:lumOff val="50000"/>
                    </a:schemeClr>
                  </a:solidFill>
                </a:rPr>
                <a:t>safeguard</a:t>
              </a:r>
              <a:endParaRPr lang="en-US" dirty="0">
                <a:solidFill>
                  <a:schemeClr val="tx1">
                    <a:lumMod val="50000"/>
                    <a:lumOff val="50000"/>
                  </a:schemeClr>
                </a:solidFill>
              </a:endParaRPr>
            </a:p>
          </p:txBody>
        </p:sp>
        <p:sp>
          <p:nvSpPr>
            <p:cNvPr id="12" name="Rectangle 11"/>
            <p:cNvSpPr/>
            <p:nvPr/>
          </p:nvSpPr>
          <p:spPr>
            <a:xfrm>
              <a:off x="408097" y="2330760"/>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cxnSp>
          <p:nvCxnSpPr>
            <p:cNvPr id="14" name="Straight Connector 13"/>
            <p:cNvCxnSpPr/>
            <p:nvPr/>
          </p:nvCxnSpPr>
          <p:spPr>
            <a:xfrm flipH="1">
              <a:off x="221980" y="3745142"/>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185441" y="3892219"/>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1394493" y="3827195"/>
              <a:ext cx="2447204"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Registrar</a:t>
              </a:r>
              <a:endParaRPr lang="en-US" sz="1600" dirty="0">
                <a:solidFill>
                  <a:srgbClr val="000000"/>
                </a:solidFill>
                <a:latin typeface="+mj-lt"/>
              </a:endParaRPr>
            </a:p>
          </p:txBody>
        </p:sp>
        <p:sp>
          <p:nvSpPr>
            <p:cNvPr id="21" name="TextBox 20"/>
            <p:cNvSpPr txBox="1"/>
            <p:nvPr/>
          </p:nvSpPr>
          <p:spPr>
            <a:xfrm>
              <a:off x="1394493" y="4233884"/>
              <a:ext cx="2552201" cy="338554"/>
            </a:xfrm>
            <a:prstGeom prst="rect">
              <a:avLst/>
            </a:prstGeom>
            <a:noFill/>
          </p:spPr>
          <p:txBody>
            <a:bodyPr wrap="none" rtlCol="0">
              <a:spAutoFit/>
            </a:bodyPr>
            <a:lstStyle/>
            <a:p>
              <a:r>
                <a:rPr lang="en-US" sz="1600" dirty="0" smtClean="0">
                  <a:solidFill>
                    <a:schemeClr val="tx1">
                      <a:lumMod val="50000"/>
                      <a:lumOff val="50000"/>
                    </a:schemeClr>
                  </a:solidFill>
                </a:rPr>
                <a:t>Authenticate to </a:t>
              </a:r>
              <a:r>
                <a:rPr lang="en-US" sz="1600" dirty="0" err="1" smtClean="0">
                  <a:solidFill>
                    <a:schemeClr val="tx1">
                      <a:lumMod val="50000"/>
                      <a:lumOff val="50000"/>
                    </a:schemeClr>
                  </a:solidFill>
                  <a:latin typeface="+mj-lt"/>
                  <a:ea typeface="Lucida Grande"/>
                  <a:cs typeface="Lucida Grande"/>
                </a:rPr>
                <a:t>Δ</a:t>
              </a:r>
              <a:r>
                <a:rPr lang="en-US" sz="1600" dirty="0" smtClean="0">
                  <a:solidFill>
                    <a:schemeClr val="tx1">
                      <a:lumMod val="50000"/>
                      <a:lumOff val="50000"/>
                    </a:schemeClr>
                  </a:solidFill>
                  <a:latin typeface="+mj-lt"/>
                  <a:ea typeface="Lucida Grande"/>
                  <a:cs typeface="Lucida Grande"/>
                </a:rPr>
                <a:t> Registrant</a:t>
              </a:r>
              <a:endParaRPr lang="en-US" sz="1600" dirty="0">
                <a:solidFill>
                  <a:schemeClr val="tx1">
                    <a:lumMod val="50000"/>
                    <a:lumOff val="50000"/>
                  </a:schemeClr>
                </a:solidFill>
                <a:latin typeface="+mj-lt"/>
              </a:endParaRPr>
            </a:p>
          </p:txBody>
        </p:sp>
        <p:sp>
          <p:nvSpPr>
            <p:cNvPr id="22" name="Rectangle 21"/>
            <p:cNvSpPr/>
            <p:nvPr/>
          </p:nvSpPr>
          <p:spPr>
            <a:xfrm>
              <a:off x="188723" y="4727773"/>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1394493" y="4662749"/>
              <a:ext cx="2945838" cy="338554"/>
            </a:xfrm>
            <a:prstGeom prst="rect">
              <a:avLst/>
            </a:prstGeom>
            <a:noFill/>
          </p:spPr>
          <p:txBody>
            <a:bodyPr wrap="none" rtlCol="0">
              <a:spAutoFit/>
            </a:bodyPr>
            <a:lstStyle/>
            <a:p>
              <a:r>
                <a:rPr lang="en-US" sz="1600" dirty="0" smtClean="0">
                  <a:solidFill>
                    <a:srgbClr val="7F7F7F"/>
                  </a:solidFill>
                </a:rPr>
                <a:t>Authenticate to </a:t>
              </a:r>
              <a:r>
                <a:rPr lang="en-US" sz="1600" dirty="0" smtClean="0">
                  <a:solidFill>
                    <a:srgbClr val="7F7F7F"/>
                  </a:solidFill>
                  <a:latin typeface="+mj-lt"/>
                  <a:ea typeface="Lucida Grande"/>
                  <a:cs typeface="Lucida Grande"/>
                </a:rPr>
                <a:t>Waive Safeguard</a:t>
              </a:r>
              <a:endParaRPr lang="en-US" sz="1600" dirty="0">
                <a:solidFill>
                  <a:srgbClr val="7F7F7F"/>
                </a:solidFill>
                <a:latin typeface="+mj-lt"/>
              </a:endParaRPr>
            </a:p>
          </p:txBody>
        </p:sp>
        <p:sp>
          <p:nvSpPr>
            <p:cNvPr id="54" name="Rectangle 53"/>
            <p:cNvSpPr/>
            <p:nvPr/>
          </p:nvSpPr>
          <p:spPr>
            <a:xfrm>
              <a:off x="185441" y="4315819"/>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TextBox 17"/>
          <p:cNvSpPr txBox="1"/>
          <p:nvPr/>
        </p:nvSpPr>
        <p:spPr>
          <a:xfrm>
            <a:off x="221980" y="870999"/>
            <a:ext cx="8610294" cy="923330"/>
          </a:xfrm>
          <a:prstGeom prst="rect">
            <a:avLst/>
          </a:prstGeom>
          <a:noFill/>
        </p:spPr>
        <p:txBody>
          <a:bodyPr wrap="square" rtlCol="0">
            <a:spAutoFit/>
          </a:bodyPr>
          <a:lstStyle/>
          <a:p>
            <a:r>
              <a:rPr lang="en-US" dirty="0" smtClean="0"/>
              <a:t>This falls under current IRTP policy.  Mike wants to move his domain from one registrar to another.  No other parties involved.  Because the Registrant hasn’t changed, Registrant info must remain the same and the “waive lock” option is not needed or presented.</a:t>
            </a:r>
            <a:endParaRPr lang="en-US" dirty="0"/>
          </a:p>
        </p:txBody>
      </p:sp>
      <p:sp>
        <p:nvSpPr>
          <p:cNvPr id="40" name="TextBox 39"/>
          <p:cNvSpPr txBox="1"/>
          <p:nvPr/>
        </p:nvSpPr>
        <p:spPr>
          <a:xfrm>
            <a:off x="1258154" y="1823512"/>
            <a:ext cx="1869810" cy="369332"/>
          </a:xfrm>
          <a:prstGeom prst="rect">
            <a:avLst/>
          </a:prstGeom>
          <a:noFill/>
        </p:spPr>
        <p:txBody>
          <a:bodyPr wrap="none" rtlCol="0">
            <a:spAutoFit/>
          </a:bodyPr>
          <a:lstStyle/>
          <a:p>
            <a:r>
              <a:rPr lang="en-US" dirty="0" smtClean="0">
                <a:solidFill>
                  <a:schemeClr val="accent2"/>
                </a:solidFill>
              </a:rPr>
              <a:t>Current registrant</a:t>
            </a:r>
            <a:endParaRPr lang="en-US" dirty="0">
              <a:solidFill>
                <a:schemeClr val="accent2"/>
              </a:solidFill>
            </a:endParaRPr>
          </a:p>
        </p:txBody>
      </p:sp>
      <p:sp>
        <p:nvSpPr>
          <p:cNvPr id="42" name="TextBox 41"/>
          <p:cNvSpPr txBox="1"/>
          <p:nvPr/>
        </p:nvSpPr>
        <p:spPr>
          <a:xfrm>
            <a:off x="6019785" y="1826563"/>
            <a:ext cx="1869810" cy="369332"/>
          </a:xfrm>
          <a:prstGeom prst="rect">
            <a:avLst/>
          </a:prstGeom>
          <a:noFill/>
        </p:spPr>
        <p:txBody>
          <a:bodyPr wrap="none" rtlCol="0">
            <a:spAutoFit/>
          </a:bodyPr>
          <a:lstStyle/>
          <a:p>
            <a:r>
              <a:rPr lang="en-US" dirty="0" smtClean="0">
                <a:solidFill>
                  <a:schemeClr val="accent2"/>
                </a:solidFill>
              </a:rPr>
              <a:t>Current registrant</a:t>
            </a:r>
            <a:endParaRPr lang="en-US" dirty="0">
              <a:solidFill>
                <a:schemeClr val="accent2"/>
              </a:solidFill>
            </a:endParaRPr>
          </a:p>
        </p:txBody>
      </p:sp>
    </p:spTree>
    <p:extLst>
      <p:ext uri="{BB962C8B-B14F-4D97-AF65-F5344CB8AC3E}">
        <p14:creationId xmlns:p14="http://schemas.microsoft.com/office/powerpoint/2010/main" val="1396733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p:cNvGrpSpPr/>
          <p:nvPr/>
        </p:nvGrpSpPr>
        <p:grpSpPr>
          <a:xfrm>
            <a:off x="47473" y="1823512"/>
            <a:ext cx="4292858" cy="3518861"/>
            <a:chOff x="4803890" y="1823512"/>
            <a:chExt cx="4292858" cy="3518861"/>
          </a:xfrm>
        </p:grpSpPr>
        <p:sp>
          <p:nvSpPr>
            <p:cNvPr id="25" name="Rounded Rectangle 24"/>
            <p:cNvSpPr/>
            <p:nvPr/>
          </p:nvSpPr>
          <p:spPr>
            <a:xfrm>
              <a:off x="4803890" y="1878494"/>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26" name="Rectangle 25"/>
            <p:cNvSpPr/>
            <p:nvPr/>
          </p:nvSpPr>
          <p:spPr>
            <a:xfrm>
              <a:off x="5256099" y="2486526"/>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Rectangle 27"/>
            <p:cNvSpPr/>
            <p:nvPr/>
          </p:nvSpPr>
          <p:spPr>
            <a:xfrm>
              <a:off x="5244934" y="2912339"/>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44934" y="3360567"/>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5155501" y="2757683"/>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cxnSp>
          <p:nvCxnSpPr>
            <p:cNvPr id="33" name="Straight Connector 32"/>
            <p:cNvCxnSpPr/>
            <p:nvPr/>
          </p:nvCxnSpPr>
          <p:spPr>
            <a:xfrm flipH="1">
              <a:off x="4978397" y="3745142"/>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4945140" y="4315819"/>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p:cNvSpPr txBox="1"/>
            <p:nvPr/>
          </p:nvSpPr>
          <p:spPr>
            <a:xfrm>
              <a:off x="6150910" y="3827195"/>
              <a:ext cx="2447204" cy="338554"/>
            </a:xfrm>
            <a:prstGeom prst="rect">
              <a:avLst/>
            </a:prstGeom>
            <a:noFill/>
          </p:spPr>
          <p:txBody>
            <a:bodyPr wrap="none" rtlCol="0">
              <a:spAutoFit/>
            </a:bodyPr>
            <a:lstStyle/>
            <a:p>
              <a:r>
                <a:rPr lang="en-US" sz="1600" dirty="0" smtClean="0">
                  <a:solidFill>
                    <a:srgbClr val="7F7F7F"/>
                  </a:solidFill>
                </a:rPr>
                <a:t>Authenticate to </a:t>
              </a:r>
              <a:r>
                <a:rPr lang="en-US" sz="1600" dirty="0" err="1" smtClean="0">
                  <a:solidFill>
                    <a:srgbClr val="7F7F7F"/>
                  </a:solidFill>
                  <a:latin typeface="+mj-lt"/>
                  <a:ea typeface="Lucida Grande"/>
                  <a:cs typeface="Lucida Grande"/>
                </a:rPr>
                <a:t>Δ</a:t>
              </a:r>
              <a:r>
                <a:rPr lang="en-US" sz="1600" dirty="0" smtClean="0">
                  <a:solidFill>
                    <a:srgbClr val="7F7F7F"/>
                  </a:solidFill>
                  <a:latin typeface="+mj-lt"/>
                  <a:ea typeface="Lucida Grande"/>
                  <a:cs typeface="Lucida Grande"/>
                </a:rPr>
                <a:t> </a:t>
              </a:r>
              <a:r>
                <a:rPr lang="en-US" sz="1600" dirty="0" smtClean="0">
                  <a:solidFill>
                    <a:srgbClr val="7F7F7F"/>
                  </a:solidFill>
                  <a:latin typeface="+mj-lt"/>
                  <a:ea typeface="Lucida Grande"/>
                  <a:cs typeface="Lucida Grande"/>
                </a:rPr>
                <a:t>Registrar</a:t>
              </a:r>
              <a:endParaRPr lang="en-US" sz="1600" dirty="0">
                <a:solidFill>
                  <a:srgbClr val="7F7F7F"/>
                </a:solidFill>
                <a:latin typeface="+mj-lt"/>
              </a:endParaRPr>
            </a:p>
          </p:txBody>
        </p:sp>
        <p:sp>
          <p:nvSpPr>
            <p:cNvPr id="36" name="Rectangle 35"/>
            <p:cNvSpPr/>
            <p:nvPr/>
          </p:nvSpPr>
          <p:spPr>
            <a:xfrm>
              <a:off x="4945140" y="3909130"/>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6150910" y="4233884"/>
              <a:ext cx="2552201" cy="338554"/>
            </a:xfrm>
            <a:prstGeom prst="rect">
              <a:avLst/>
            </a:prstGeom>
            <a:noFill/>
          </p:spPr>
          <p:txBody>
            <a:bodyPr wrap="none" rtlCol="0">
              <a:spAutoFit/>
            </a:bodyPr>
            <a:lstStyle/>
            <a:p>
              <a:r>
                <a:rPr lang="en-US" sz="1600" dirty="0" smtClean="0"/>
                <a:t>Authenticate to </a:t>
              </a:r>
              <a:r>
                <a:rPr lang="en-US" sz="1600" dirty="0" err="1" smtClean="0">
                  <a:latin typeface="+mj-lt"/>
                  <a:ea typeface="Lucida Grande"/>
                  <a:cs typeface="Lucida Grande"/>
                </a:rPr>
                <a:t>Δ</a:t>
              </a:r>
              <a:r>
                <a:rPr lang="en-US" sz="1600" dirty="0" smtClean="0">
                  <a:latin typeface="+mj-lt"/>
                  <a:ea typeface="Lucida Grande"/>
                  <a:cs typeface="Lucida Grande"/>
                </a:rPr>
                <a:t> Registrant</a:t>
              </a:r>
              <a:endParaRPr lang="en-US" sz="1600" dirty="0">
                <a:latin typeface="+mj-lt"/>
              </a:endParaRPr>
            </a:p>
          </p:txBody>
        </p:sp>
        <p:sp>
          <p:nvSpPr>
            <p:cNvPr id="38" name="Rectangle 37"/>
            <p:cNvSpPr/>
            <p:nvPr/>
          </p:nvSpPr>
          <p:spPr>
            <a:xfrm>
              <a:off x="4945140" y="4727773"/>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6150910" y="4662749"/>
              <a:ext cx="2945838" cy="338554"/>
            </a:xfrm>
            <a:prstGeom prst="rect">
              <a:avLst/>
            </a:prstGeom>
            <a:noFill/>
          </p:spPr>
          <p:txBody>
            <a:bodyPr wrap="none" rtlCol="0">
              <a:spAutoFit/>
            </a:bodyPr>
            <a:lstStyle/>
            <a:p>
              <a:r>
                <a:rPr lang="en-US" sz="1600" dirty="0" smtClean="0">
                  <a:solidFill>
                    <a:srgbClr val="7F7F7F"/>
                  </a:solidFill>
                </a:rPr>
                <a:t>Authenticate </a:t>
              </a:r>
              <a:r>
                <a:rPr lang="en-US" sz="1600" dirty="0" smtClean="0">
                  <a:solidFill>
                    <a:srgbClr val="7F7F7F"/>
                  </a:solidFill>
                </a:rPr>
                <a:t>to Waive </a:t>
              </a:r>
              <a:r>
                <a:rPr lang="en-US" sz="1600" dirty="0" smtClean="0">
                  <a:solidFill>
                    <a:srgbClr val="7F7F7F"/>
                  </a:solidFill>
                  <a:latin typeface="+mj-lt"/>
                  <a:ea typeface="Lucida Grande"/>
                  <a:cs typeface="Lucida Grande"/>
                </a:rPr>
                <a:t>Safeguard</a:t>
              </a:r>
              <a:endParaRPr lang="en-US" sz="1600" dirty="0">
                <a:solidFill>
                  <a:srgbClr val="7F7F7F"/>
                </a:solidFill>
                <a:latin typeface="+mj-lt"/>
              </a:endParaRPr>
            </a:p>
          </p:txBody>
        </p:sp>
        <p:sp>
          <p:nvSpPr>
            <p:cNvPr id="40" name="TextBox 39"/>
            <p:cNvSpPr txBox="1"/>
            <p:nvPr/>
          </p:nvSpPr>
          <p:spPr>
            <a:xfrm>
              <a:off x="6014571" y="1823512"/>
              <a:ext cx="1582484" cy="369332"/>
            </a:xfrm>
            <a:prstGeom prst="rect">
              <a:avLst/>
            </a:prstGeom>
            <a:noFill/>
          </p:spPr>
          <p:txBody>
            <a:bodyPr wrap="none" rtlCol="0">
              <a:spAutoFit/>
            </a:bodyPr>
            <a:lstStyle/>
            <a:p>
              <a:r>
                <a:rPr lang="en-US" dirty="0" smtClean="0">
                  <a:solidFill>
                    <a:schemeClr val="accent2"/>
                  </a:solidFill>
                </a:rPr>
                <a:t>New registrant</a:t>
              </a:r>
              <a:endParaRPr lang="en-US" dirty="0">
                <a:solidFill>
                  <a:schemeClr val="accent2"/>
                </a:solidFill>
              </a:endParaRPr>
            </a:p>
          </p:txBody>
        </p:sp>
        <p:sp>
          <p:nvSpPr>
            <p:cNvPr id="61" name="TextBox 60"/>
            <p:cNvSpPr txBox="1"/>
            <p:nvPr/>
          </p:nvSpPr>
          <p:spPr>
            <a:xfrm>
              <a:off x="5544743" y="2359591"/>
              <a:ext cx="2820641" cy="369332"/>
            </a:xfrm>
            <a:prstGeom prst="rect">
              <a:avLst/>
            </a:prstGeom>
            <a:noFill/>
          </p:spPr>
          <p:txBody>
            <a:bodyPr wrap="none" rtlCol="0">
              <a:spAutoFit/>
            </a:bodyPr>
            <a:lstStyle/>
            <a:p>
              <a:r>
                <a:rPr lang="en-US" dirty="0" smtClean="0"/>
                <a:t>Request to change Registrar</a:t>
              </a:r>
              <a:endParaRPr lang="en-US" dirty="0"/>
            </a:p>
          </p:txBody>
        </p:sp>
        <p:sp>
          <p:nvSpPr>
            <p:cNvPr id="62" name="TextBox 61"/>
            <p:cNvSpPr txBox="1"/>
            <p:nvPr/>
          </p:nvSpPr>
          <p:spPr>
            <a:xfrm>
              <a:off x="5533578" y="2785404"/>
              <a:ext cx="2941831" cy="369332"/>
            </a:xfrm>
            <a:prstGeom prst="rect">
              <a:avLst/>
            </a:prstGeom>
            <a:noFill/>
          </p:spPr>
          <p:txBody>
            <a:bodyPr wrap="none" rtlCol="0">
              <a:spAutoFit/>
            </a:bodyPr>
            <a:lstStyle/>
            <a:p>
              <a:r>
                <a:rPr lang="en-US" dirty="0" smtClean="0"/>
                <a:t>Request to change Registrant</a:t>
              </a:r>
              <a:endParaRPr lang="en-US" dirty="0"/>
            </a:p>
          </p:txBody>
        </p:sp>
        <p:sp>
          <p:nvSpPr>
            <p:cNvPr id="63" name="TextBox 62"/>
            <p:cNvSpPr txBox="1"/>
            <p:nvPr/>
          </p:nvSpPr>
          <p:spPr>
            <a:xfrm>
              <a:off x="5533578" y="3233632"/>
              <a:ext cx="2781531" cy="369332"/>
            </a:xfrm>
            <a:prstGeom prst="rect">
              <a:avLst/>
            </a:prstGeom>
            <a:noFill/>
          </p:spPr>
          <p:txBody>
            <a:bodyPr wrap="none" rtlCol="0">
              <a:spAutoFit/>
            </a:bodyPr>
            <a:lstStyle/>
            <a:p>
              <a:r>
                <a:rPr lang="en-US" dirty="0" smtClean="0">
                  <a:solidFill>
                    <a:srgbClr val="000000"/>
                  </a:solidFill>
                </a:rPr>
                <a:t>Request to </a:t>
              </a:r>
              <a:r>
                <a:rPr lang="en-US" dirty="0" smtClean="0">
                  <a:solidFill>
                    <a:srgbClr val="000000"/>
                  </a:solidFill>
                </a:rPr>
                <a:t>waive safeguard</a:t>
              </a:r>
              <a:endParaRPr lang="en-US" dirty="0">
                <a:solidFill>
                  <a:srgbClr val="000000"/>
                </a:solidFill>
              </a:endParaRPr>
            </a:p>
          </p:txBody>
        </p:sp>
      </p:grpSp>
      <p:sp>
        <p:nvSpPr>
          <p:cNvPr id="41" name="TextBox 40"/>
          <p:cNvSpPr txBox="1"/>
          <p:nvPr/>
        </p:nvSpPr>
        <p:spPr>
          <a:xfrm>
            <a:off x="2509400" y="250169"/>
            <a:ext cx="4177771" cy="523220"/>
          </a:xfrm>
          <a:prstGeom prst="rect">
            <a:avLst/>
          </a:prstGeom>
          <a:noFill/>
        </p:spPr>
        <p:txBody>
          <a:bodyPr wrap="none" rtlCol="0">
            <a:spAutoFit/>
          </a:bodyPr>
          <a:lstStyle/>
          <a:p>
            <a:pPr algn="ctr"/>
            <a:r>
              <a:rPr lang="en-US" sz="2800" b="1" dirty="0" smtClean="0"/>
              <a:t>CASE 2:  Change Registrant</a:t>
            </a:r>
            <a:endParaRPr lang="en-US" sz="2800" b="1" dirty="0"/>
          </a:p>
        </p:txBody>
      </p:sp>
      <p:grpSp>
        <p:nvGrpSpPr>
          <p:cNvPr id="64" name="Group 63"/>
          <p:cNvGrpSpPr/>
          <p:nvPr/>
        </p:nvGrpSpPr>
        <p:grpSpPr>
          <a:xfrm>
            <a:off x="4809104" y="1826563"/>
            <a:ext cx="4292858" cy="3518861"/>
            <a:chOff x="47473" y="1823512"/>
            <a:chExt cx="4292858" cy="3518861"/>
          </a:xfrm>
        </p:grpSpPr>
        <p:sp>
          <p:nvSpPr>
            <p:cNvPr id="4" name="Rounded Rectangle 3"/>
            <p:cNvSpPr/>
            <p:nvPr/>
          </p:nvSpPr>
          <p:spPr>
            <a:xfrm>
              <a:off x="47473" y="1878494"/>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 name="Rectangle 5"/>
            <p:cNvSpPr/>
            <p:nvPr/>
          </p:nvSpPr>
          <p:spPr>
            <a:xfrm>
              <a:off x="499682" y="2486526"/>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488517" y="2912339"/>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88517" y="3360567"/>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99084" y="2757683"/>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cxnSp>
          <p:nvCxnSpPr>
            <p:cNvPr id="14" name="Straight Connector 13"/>
            <p:cNvCxnSpPr/>
            <p:nvPr/>
          </p:nvCxnSpPr>
          <p:spPr>
            <a:xfrm flipH="1">
              <a:off x="221980" y="3745142"/>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188723" y="4298908"/>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1394493" y="3827195"/>
              <a:ext cx="2447204" cy="338554"/>
            </a:xfrm>
            <a:prstGeom prst="rect">
              <a:avLst/>
            </a:prstGeom>
            <a:noFill/>
          </p:spPr>
          <p:txBody>
            <a:bodyPr wrap="none" rtlCol="0">
              <a:spAutoFit/>
            </a:bodyPr>
            <a:lstStyle/>
            <a:p>
              <a:r>
                <a:rPr lang="en-US" sz="1600" dirty="0" smtClean="0">
                  <a:solidFill>
                    <a:srgbClr val="7F7F7F"/>
                  </a:solidFill>
                </a:rPr>
                <a:t>Authenticate to </a:t>
              </a:r>
              <a:r>
                <a:rPr lang="en-US" sz="1600" dirty="0" err="1" smtClean="0">
                  <a:solidFill>
                    <a:srgbClr val="7F7F7F"/>
                  </a:solidFill>
                  <a:latin typeface="+mj-lt"/>
                  <a:ea typeface="Lucida Grande"/>
                  <a:cs typeface="Lucida Grande"/>
                </a:rPr>
                <a:t>Δ</a:t>
              </a:r>
              <a:r>
                <a:rPr lang="en-US" sz="1600" dirty="0" smtClean="0">
                  <a:solidFill>
                    <a:srgbClr val="7F7F7F"/>
                  </a:solidFill>
                  <a:latin typeface="+mj-lt"/>
                  <a:ea typeface="Lucida Grande"/>
                  <a:cs typeface="Lucida Grande"/>
                </a:rPr>
                <a:t> Registrar</a:t>
              </a:r>
              <a:endParaRPr lang="en-US" sz="1600" dirty="0">
                <a:solidFill>
                  <a:srgbClr val="7F7F7F"/>
                </a:solidFill>
                <a:latin typeface="+mj-lt"/>
              </a:endParaRPr>
            </a:p>
          </p:txBody>
        </p:sp>
        <p:sp>
          <p:nvSpPr>
            <p:cNvPr id="20" name="Rectangle 19"/>
            <p:cNvSpPr/>
            <p:nvPr/>
          </p:nvSpPr>
          <p:spPr>
            <a:xfrm>
              <a:off x="185441" y="3892219"/>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1394493" y="4233884"/>
              <a:ext cx="2552201" cy="338554"/>
            </a:xfrm>
            <a:prstGeom prst="rect">
              <a:avLst/>
            </a:prstGeom>
            <a:noFill/>
          </p:spPr>
          <p:txBody>
            <a:bodyPr wrap="none" rtlCol="0">
              <a:spAutoFit/>
            </a:bodyPr>
            <a:lstStyle/>
            <a:p>
              <a:r>
                <a:rPr lang="en-US" sz="1600" dirty="0" smtClean="0"/>
                <a:t>Authenticate to </a:t>
              </a:r>
              <a:r>
                <a:rPr lang="en-US" sz="1600" dirty="0" err="1" smtClean="0">
                  <a:latin typeface="+mj-lt"/>
                  <a:ea typeface="Lucida Grande"/>
                  <a:cs typeface="Lucida Grande"/>
                </a:rPr>
                <a:t>Δ</a:t>
              </a:r>
              <a:r>
                <a:rPr lang="en-US" sz="1600" dirty="0" smtClean="0">
                  <a:latin typeface="+mj-lt"/>
                  <a:ea typeface="Lucida Grande"/>
                  <a:cs typeface="Lucida Grande"/>
                </a:rPr>
                <a:t> Registrant</a:t>
              </a:r>
              <a:endParaRPr lang="en-US" sz="1600" dirty="0">
                <a:latin typeface="+mj-lt"/>
              </a:endParaRPr>
            </a:p>
          </p:txBody>
        </p:sp>
        <p:sp>
          <p:nvSpPr>
            <p:cNvPr id="22" name="Rectangle 21"/>
            <p:cNvSpPr/>
            <p:nvPr/>
          </p:nvSpPr>
          <p:spPr>
            <a:xfrm>
              <a:off x="188723" y="4727773"/>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1394493" y="4662749"/>
              <a:ext cx="2945838" cy="338554"/>
            </a:xfrm>
            <a:prstGeom prst="rect">
              <a:avLst/>
            </a:prstGeom>
            <a:noFill/>
          </p:spPr>
          <p:txBody>
            <a:bodyPr wrap="none" rtlCol="0">
              <a:spAutoFit/>
            </a:bodyPr>
            <a:lstStyle/>
            <a:p>
              <a:r>
                <a:rPr lang="en-US" sz="1600" dirty="0" smtClean="0">
                  <a:solidFill>
                    <a:srgbClr val="7F7F7F"/>
                  </a:solidFill>
                </a:rPr>
                <a:t>Authenticate to </a:t>
              </a:r>
              <a:r>
                <a:rPr lang="en-US" sz="1600" dirty="0" smtClean="0">
                  <a:solidFill>
                    <a:srgbClr val="7F7F7F"/>
                  </a:solidFill>
                  <a:latin typeface="+mj-lt"/>
                  <a:ea typeface="Lucida Grande"/>
                  <a:cs typeface="Lucida Grande"/>
                </a:rPr>
                <a:t>Waive Safeguard</a:t>
              </a:r>
              <a:endParaRPr lang="en-US" sz="1600" dirty="0">
                <a:solidFill>
                  <a:srgbClr val="7F7F7F"/>
                </a:solidFill>
                <a:latin typeface="+mj-lt"/>
              </a:endParaRPr>
            </a:p>
          </p:txBody>
        </p:sp>
        <p:sp>
          <p:nvSpPr>
            <p:cNvPr id="24" name="TextBox 23"/>
            <p:cNvSpPr txBox="1"/>
            <p:nvPr/>
          </p:nvSpPr>
          <p:spPr>
            <a:xfrm>
              <a:off x="1258154" y="1823512"/>
              <a:ext cx="1869810" cy="369332"/>
            </a:xfrm>
            <a:prstGeom prst="rect">
              <a:avLst/>
            </a:prstGeom>
            <a:noFill/>
          </p:spPr>
          <p:txBody>
            <a:bodyPr wrap="none" rtlCol="0">
              <a:spAutoFit/>
            </a:bodyPr>
            <a:lstStyle/>
            <a:p>
              <a:r>
                <a:rPr lang="en-US" dirty="0" smtClean="0">
                  <a:solidFill>
                    <a:schemeClr val="accent2"/>
                  </a:solidFill>
                </a:rPr>
                <a:t>Current registrant</a:t>
              </a:r>
              <a:endParaRPr lang="en-US" dirty="0">
                <a:solidFill>
                  <a:schemeClr val="accent2"/>
                </a:solidFill>
              </a:endParaRPr>
            </a:p>
          </p:txBody>
        </p:sp>
        <p:sp>
          <p:nvSpPr>
            <p:cNvPr id="58" name="TextBox 57"/>
            <p:cNvSpPr txBox="1"/>
            <p:nvPr/>
          </p:nvSpPr>
          <p:spPr>
            <a:xfrm>
              <a:off x="788326" y="2359591"/>
              <a:ext cx="2718863" cy="369332"/>
            </a:xfrm>
            <a:prstGeom prst="rect">
              <a:avLst/>
            </a:prstGeom>
            <a:noFill/>
          </p:spPr>
          <p:txBody>
            <a:bodyPr wrap="none" rtlCol="0">
              <a:spAutoFit/>
            </a:bodyPr>
            <a:lstStyle/>
            <a:p>
              <a:r>
                <a:rPr lang="en-US" dirty="0" smtClean="0"/>
                <a:t>Authorize Registrar change</a:t>
              </a:r>
              <a:endParaRPr lang="en-US" dirty="0"/>
            </a:p>
          </p:txBody>
        </p:sp>
        <p:sp>
          <p:nvSpPr>
            <p:cNvPr id="59" name="TextBox 58"/>
            <p:cNvSpPr txBox="1"/>
            <p:nvPr/>
          </p:nvSpPr>
          <p:spPr>
            <a:xfrm>
              <a:off x="777161" y="2785404"/>
              <a:ext cx="2836984" cy="369332"/>
            </a:xfrm>
            <a:prstGeom prst="rect">
              <a:avLst/>
            </a:prstGeom>
            <a:noFill/>
          </p:spPr>
          <p:txBody>
            <a:bodyPr wrap="none" rtlCol="0">
              <a:spAutoFit/>
            </a:bodyPr>
            <a:lstStyle/>
            <a:p>
              <a:r>
                <a:rPr lang="en-US" dirty="0" smtClean="0"/>
                <a:t>Authorize Registrant change</a:t>
              </a:r>
              <a:endParaRPr lang="en-US" dirty="0"/>
            </a:p>
          </p:txBody>
        </p:sp>
        <p:sp>
          <p:nvSpPr>
            <p:cNvPr id="60" name="TextBox 59"/>
            <p:cNvSpPr txBox="1"/>
            <p:nvPr/>
          </p:nvSpPr>
          <p:spPr>
            <a:xfrm>
              <a:off x="777161" y="3233632"/>
              <a:ext cx="3004586" cy="369332"/>
            </a:xfrm>
            <a:prstGeom prst="rect">
              <a:avLst/>
            </a:prstGeom>
            <a:noFill/>
          </p:spPr>
          <p:txBody>
            <a:bodyPr wrap="none" rtlCol="0">
              <a:spAutoFit/>
            </a:bodyPr>
            <a:lstStyle/>
            <a:p>
              <a:r>
                <a:rPr lang="en-US" dirty="0" smtClean="0">
                  <a:solidFill>
                    <a:srgbClr val="000000"/>
                  </a:solidFill>
                </a:rPr>
                <a:t>Authorize </a:t>
              </a:r>
              <a:r>
                <a:rPr lang="en-US" dirty="0" smtClean="0">
                  <a:solidFill>
                    <a:srgbClr val="000000"/>
                  </a:solidFill>
                </a:rPr>
                <a:t>waiver of </a:t>
              </a:r>
              <a:r>
                <a:rPr lang="en-US" dirty="0" smtClean="0">
                  <a:solidFill>
                    <a:srgbClr val="000000"/>
                  </a:solidFill>
                </a:rPr>
                <a:t>safeguard</a:t>
              </a:r>
              <a:endParaRPr lang="en-US" dirty="0">
                <a:solidFill>
                  <a:srgbClr val="000000"/>
                </a:solidFill>
              </a:endParaRPr>
            </a:p>
          </p:txBody>
        </p:sp>
      </p:grpSp>
      <p:sp>
        <p:nvSpPr>
          <p:cNvPr id="66" name="TextBox 65"/>
          <p:cNvSpPr txBox="1"/>
          <p:nvPr/>
        </p:nvSpPr>
        <p:spPr>
          <a:xfrm>
            <a:off x="613596" y="861402"/>
            <a:ext cx="7988266" cy="923330"/>
          </a:xfrm>
          <a:prstGeom prst="rect">
            <a:avLst/>
          </a:prstGeom>
          <a:noFill/>
        </p:spPr>
        <p:txBody>
          <a:bodyPr wrap="square" rtlCol="0">
            <a:spAutoFit/>
          </a:bodyPr>
          <a:lstStyle/>
          <a:p>
            <a:r>
              <a:rPr lang="en-US" dirty="0" smtClean="0"/>
              <a:t>Mary (a business owner) wants to buy a domain from Mike for use in her business.  She and Mike are using the same registrar.  Because she plans to use the name for a long time, and wants to protect it from hijacking, she leaves the lock in place.</a:t>
            </a:r>
            <a:endParaRPr lang="en-US" dirty="0"/>
          </a:p>
        </p:txBody>
      </p:sp>
    </p:spTree>
    <p:extLst>
      <p:ext uri="{BB962C8B-B14F-4D97-AF65-F5344CB8AC3E}">
        <p14:creationId xmlns:p14="http://schemas.microsoft.com/office/powerpoint/2010/main" val="2589285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a:xfrm>
            <a:off x="47473" y="1880753"/>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26" name="Rectangle 25"/>
          <p:cNvSpPr/>
          <p:nvPr/>
        </p:nvSpPr>
        <p:spPr>
          <a:xfrm>
            <a:off x="499682" y="2488785"/>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Rectangle 27"/>
          <p:cNvSpPr/>
          <p:nvPr/>
        </p:nvSpPr>
        <p:spPr>
          <a:xfrm>
            <a:off x="488517" y="2914598"/>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488517" y="3362826"/>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 name="Straight Connector 32"/>
          <p:cNvCxnSpPr/>
          <p:nvPr/>
        </p:nvCxnSpPr>
        <p:spPr>
          <a:xfrm flipH="1">
            <a:off x="221980" y="3747401"/>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1258154" y="1825771"/>
            <a:ext cx="1869810" cy="369332"/>
          </a:xfrm>
          <a:prstGeom prst="rect">
            <a:avLst/>
          </a:prstGeom>
          <a:noFill/>
        </p:spPr>
        <p:txBody>
          <a:bodyPr wrap="none" rtlCol="0">
            <a:spAutoFit/>
          </a:bodyPr>
          <a:lstStyle/>
          <a:p>
            <a:r>
              <a:rPr lang="en-US" dirty="0" smtClean="0">
                <a:solidFill>
                  <a:schemeClr val="accent2"/>
                </a:solidFill>
              </a:rPr>
              <a:t>Current registrant</a:t>
            </a:r>
            <a:endParaRPr lang="en-US" dirty="0">
              <a:solidFill>
                <a:schemeClr val="accent2"/>
              </a:solidFill>
            </a:endParaRPr>
          </a:p>
        </p:txBody>
      </p:sp>
      <p:sp>
        <p:nvSpPr>
          <p:cNvPr id="49" name="Rectangle 48"/>
          <p:cNvSpPr/>
          <p:nvPr/>
        </p:nvSpPr>
        <p:spPr>
          <a:xfrm>
            <a:off x="387311" y="3217326"/>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56" name="TextBox 55"/>
          <p:cNvSpPr txBox="1"/>
          <p:nvPr/>
        </p:nvSpPr>
        <p:spPr>
          <a:xfrm>
            <a:off x="788326" y="2361850"/>
            <a:ext cx="3045726" cy="369332"/>
          </a:xfrm>
          <a:prstGeom prst="rect">
            <a:avLst/>
          </a:prstGeom>
          <a:noFill/>
        </p:spPr>
        <p:txBody>
          <a:bodyPr wrap="none" rtlCol="0">
            <a:spAutoFit/>
          </a:bodyPr>
          <a:lstStyle/>
          <a:p>
            <a:r>
              <a:rPr lang="en-US" dirty="0" smtClean="0"/>
              <a:t>Request to change Registrant</a:t>
            </a:r>
            <a:endParaRPr lang="en-US" dirty="0"/>
          </a:p>
        </p:txBody>
      </p:sp>
      <p:sp>
        <p:nvSpPr>
          <p:cNvPr id="57" name="TextBox 56"/>
          <p:cNvSpPr txBox="1"/>
          <p:nvPr/>
        </p:nvSpPr>
        <p:spPr>
          <a:xfrm>
            <a:off x="777161" y="2787663"/>
            <a:ext cx="2929007" cy="369332"/>
          </a:xfrm>
          <a:prstGeom prst="rect">
            <a:avLst/>
          </a:prstGeom>
          <a:noFill/>
        </p:spPr>
        <p:txBody>
          <a:bodyPr wrap="none" rtlCol="0">
            <a:spAutoFit/>
          </a:bodyPr>
          <a:lstStyle/>
          <a:p>
            <a:r>
              <a:rPr lang="en-US" dirty="0" smtClean="0"/>
              <a:t>Request to change Registrar</a:t>
            </a:r>
            <a:endParaRPr lang="en-US" dirty="0"/>
          </a:p>
        </p:txBody>
      </p:sp>
      <p:sp>
        <p:nvSpPr>
          <p:cNvPr id="58" name="TextBox 57"/>
          <p:cNvSpPr txBox="1"/>
          <p:nvPr/>
        </p:nvSpPr>
        <p:spPr>
          <a:xfrm>
            <a:off x="777161" y="3235891"/>
            <a:ext cx="2781531" cy="369332"/>
          </a:xfrm>
          <a:prstGeom prst="rect">
            <a:avLst/>
          </a:prstGeom>
          <a:noFill/>
        </p:spPr>
        <p:txBody>
          <a:bodyPr wrap="none" rtlCol="0">
            <a:spAutoFit/>
          </a:bodyPr>
          <a:lstStyle/>
          <a:p>
            <a:r>
              <a:rPr lang="en-US" dirty="0" smtClean="0">
                <a:solidFill>
                  <a:srgbClr val="000000"/>
                </a:solidFill>
              </a:rPr>
              <a:t>Request to </a:t>
            </a:r>
            <a:r>
              <a:rPr lang="en-US" dirty="0" smtClean="0">
                <a:solidFill>
                  <a:srgbClr val="000000"/>
                </a:solidFill>
              </a:rPr>
              <a:t>waive safeguard</a:t>
            </a:r>
            <a:endParaRPr lang="en-US" dirty="0">
              <a:solidFill>
                <a:srgbClr val="000000"/>
              </a:solidFill>
            </a:endParaRPr>
          </a:p>
        </p:txBody>
      </p:sp>
      <p:sp>
        <p:nvSpPr>
          <p:cNvPr id="41" name="TextBox 40"/>
          <p:cNvSpPr txBox="1"/>
          <p:nvPr/>
        </p:nvSpPr>
        <p:spPr>
          <a:xfrm>
            <a:off x="624761" y="252539"/>
            <a:ext cx="7792250" cy="523220"/>
          </a:xfrm>
          <a:prstGeom prst="rect">
            <a:avLst/>
          </a:prstGeom>
          <a:noFill/>
        </p:spPr>
        <p:txBody>
          <a:bodyPr wrap="square" rtlCol="0">
            <a:spAutoFit/>
          </a:bodyPr>
          <a:lstStyle/>
          <a:p>
            <a:pPr algn="ctr"/>
            <a:r>
              <a:rPr lang="en-US" sz="2800" b="1" dirty="0" smtClean="0"/>
              <a:t>CASE 3:  </a:t>
            </a:r>
            <a:r>
              <a:rPr lang="en-US" sz="2800" b="1" dirty="0" smtClean="0"/>
              <a:t>Waive the Registrar-hopping Safeguard </a:t>
            </a:r>
            <a:endParaRPr lang="en-US" sz="2800" b="1" dirty="0" smtClean="0"/>
          </a:p>
        </p:txBody>
      </p:sp>
      <p:sp>
        <p:nvSpPr>
          <p:cNvPr id="4" name="Rounded Rectangle 3"/>
          <p:cNvSpPr/>
          <p:nvPr/>
        </p:nvSpPr>
        <p:spPr>
          <a:xfrm>
            <a:off x="4805952" y="1882209"/>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 name="Rectangle 5"/>
          <p:cNvSpPr/>
          <p:nvPr/>
        </p:nvSpPr>
        <p:spPr>
          <a:xfrm>
            <a:off x="5258161" y="2490241"/>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5246996" y="2916054"/>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5246996" y="3364282"/>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Connector 13"/>
          <p:cNvCxnSpPr/>
          <p:nvPr/>
        </p:nvCxnSpPr>
        <p:spPr>
          <a:xfrm flipH="1">
            <a:off x="4980459" y="3748857"/>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6152972" y="3830910"/>
            <a:ext cx="2552201"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Registrant</a:t>
            </a:r>
            <a:endParaRPr lang="en-US" sz="1600" dirty="0">
              <a:solidFill>
                <a:srgbClr val="000000"/>
              </a:solidFill>
              <a:latin typeface="+mj-lt"/>
            </a:endParaRPr>
          </a:p>
        </p:txBody>
      </p:sp>
      <p:sp>
        <p:nvSpPr>
          <p:cNvPr id="24" name="TextBox 23"/>
          <p:cNvSpPr txBox="1"/>
          <p:nvPr/>
        </p:nvSpPr>
        <p:spPr>
          <a:xfrm>
            <a:off x="6016633" y="1827227"/>
            <a:ext cx="1869810" cy="369332"/>
          </a:xfrm>
          <a:prstGeom prst="rect">
            <a:avLst/>
          </a:prstGeom>
          <a:noFill/>
        </p:spPr>
        <p:txBody>
          <a:bodyPr wrap="none" rtlCol="0">
            <a:spAutoFit/>
          </a:bodyPr>
          <a:lstStyle/>
          <a:p>
            <a:r>
              <a:rPr lang="en-US" dirty="0" smtClean="0">
                <a:solidFill>
                  <a:schemeClr val="accent2"/>
                </a:solidFill>
              </a:rPr>
              <a:t>Current registrant</a:t>
            </a:r>
            <a:endParaRPr lang="en-US" dirty="0">
              <a:solidFill>
                <a:schemeClr val="accent2"/>
              </a:solidFill>
            </a:endParaRPr>
          </a:p>
        </p:txBody>
      </p:sp>
      <p:sp>
        <p:nvSpPr>
          <p:cNvPr id="43" name="Rectangle 42"/>
          <p:cNvSpPr/>
          <p:nvPr/>
        </p:nvSpPr>
        <p:spPr>
          <a:xfrm>
            <a:off x="5156318" y="3208482"/>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53" name="TextBox 52"/>
          <p:cNvSpPr txBox="1"/>
          <p:nvPr/>
        </p:nvSpPr>
        <p:spPr>
          <a:xfrm>
            <a:off x="5546805" y="2363306"/>
            <a:ext cx="2836984" cy="369332"/>
          </a:xfrm>
          <a:prstGeom prst="rect">
            <a:avLst/>
          </a:prstGeom>
          <a:noFill/>
        </p:spPr>
        <p:txBody>
          <a:bodyPr wrap="none" rtlCol="0">
            <a:spAutoFit/>
          </a:bodyPr>
          <a:lstStyle/>
          <a:p>
            <a:r>
              <a:rPr lang="en-US" dirty="0" smtClean="0"/>
              <a:t>Authorize Registrant change</a:t>
            </a:r>
            <a:endParaRPr lang="en-US" dirty="0"/>
          </a:p>
        </p:txBody>
      </p:sp>
      <p:sp>
        <p:nvSpPr>
          <p:cNvPr id="54" name="TextBox 53"/>
          <p:cNvSpPr txBox="1"/>
          <p:nvPr/>
        </p:nvSpPr>
        <p:spPr>
          <a:xfrm>
            <a:off x="5535640" y="2789119"/>
            <a:ext cx="2718863" cy="369332"/>
          </a:xfrm>
          <a:prstGeom prst="rect">
            <a:avLst/>
          </a:prstGeom>
          <a:noFill/>
        </p:spPr>
        <p:txBody>
          <a:bodyPr wrap="none" rtlCol="0">
            <a:spAutoFit/>
          </a:bodyPr>
          <a:lstStyle/>
          <a:p>
            <a:r>
              <a:rPr lang="en-US" dirty="0" smtClean="0"/>
              <a:t>Authorize Registrar change</a:t>
            </a:r>
            <a:endParaRPr lang="en-US" dirty="0"/>
          </a:p>
        </p:txBody>
      </p:sp>
      <p:sp>
        <p:nvSpPr>
          <p:cNvPr id="55" name="TextBox 54"/>
          <p:cNvSpPr txBox="1"/>
          <p:nvPr/>
        </p:nvSpPr>
        <p:spPr>
          <a:xfrm>
            <a:off x="5535640" y="3237347"/>
            <a:ext cx="3004586" cy="369332"/>
          </a:xfrm>
          <a:prstGeom prst="rect">
            <a:avLst/>
          </a:prstGeom>
          <a:noFill/>
        </p:spPr>
        <p:txBody>
          <a:bodyPr wrap="none" rtlCol="0">
            <a:spAutoFit/>
          </a:bodyPr>
          <a:lstStyle/>
          <a:p>
            <a:r>
              <a:rPr lang="en-US" dirty="0" smtClean="0">
                <a:solidFill>
                  <a:srgbClr val="000000"/>
                </a:solidFill>
              </a:rPr>
              <a:t>Authorize </a:t>
            </a:r>
            <a:r>
              <a:rPr lang="en-US" dirty="0" smtClean="0">
                <a:solidFill>
                  <a:srgbClr val="000000"/>
                </a:solidFill>
              </a:rPr>
              <a:t>waiver of </a:t>
            </a:r>
            <a:r>
              <a:rPr lang="en-US" dirty="0" smtClean="0">
                <a:solidFill>
                  <a:srgbClr val="000000"/>
                </a:solidFill>
              </a:rPr>
              <a:t>safeguard</a:t>
            </a:r>
            <a:endParaRPr lang="en-US" dirty="0">
              <a:solidFill>
                <a:srgbClr val="000000"/>
              </a:solidFill>
            </a:endParaRPr>
          </a:p>
        </p:txBody>
      </p:sp>
      <p:sp>
        <p:nvSpPr>
          <p:cNvPr id="59" name="TextBox 58"/>
          <p:cNvSpPr txBox="1"/>
          <p:nvPr/>
        </p:nvSpPr>
        <p:spPr>
          <a:xfrm>
            <a:off x="613596" y="949596"/>
            <a:ext cx="8176618" cy="369332"/>
          </a:xfrm>
          <a:prstGeom prst="rect">
            <a:avLst/>
          </a:prstGeom>
          <a:noFill/>
        </p:spPr>
        <p:txBody>
          <a:bodyPr wrap="square" rtlCol="0">
            <a:spAutoFit/>
          </a:bodyPr>
          <a:lstStyle/>
          <a:p>
            <a:r>
              <a:rPr lang="en-US" dirty="0" smtClean="0"/>
              <a:t>Susan (a domain investor) wants waive the lock in anticipation of a future transaction.  </a:t>
            </a:r>
            <a:endParaRPr lang="en-US" dirty="0"/>
          </a:p>
        </p:txBody>
      </p:sp>
      <p:sp>
        <p:nvSpPr>
          <p:cNvPr id="72" name="TextBox 71"/>
          <p:cNvSpPr txBox="1"/>
          <p:nvPr/>
        </p:nvSpPr>
        <p:spPr>
          <a:xfrm>
            <a:off x="1394493" y="3829454"/>
            <a:ext cx="2552201"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Registrant</a:t>
            </a:r>
            <a:endParaRPr lang="en-US" sz="1600" dirty="0">
              <a:solidFill>
                <a:srgbClr val="000000"/>
              </a:solidFill>
              <a:latin typeface="+mj-lt"/>
            </a:endParaRPr>
          </a:p>
        </p:txBody>
      </p:sp>
      <p:sp>
        <p:nvSpPr>
          <p:cNvPr id="73" name="TextBox 72"/>
          <p:cNvSpPr txBox="1"/>
          <p:nvPr/>
        </p:nvSpPr>
        <p:spPr>
          <a:xfrm>
            <a:off x="1394493" y="4236143"/>
            <a:ext cx="2447204"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Registrar</a:t>
            </a:r>
            <a:endParaRPr lang="en-US" sz="1600" dirty="0">
              <a:solidFill>
                <a:srgbClr val="000000"/>
              </a:solidFill>
              <a:latin typeface="+mj-lt"/>
            </a:endParaRPr>
          </a:p>
        </p:txBody>
      </p:sp>
      <p:sp>
        <p:nvSpPr>
          <p:cNvPr id="74" name="TextBox 73"/>
          <p:cNvSpPr txBox="1"/>
          <p:nvPr/>
        </p:nvSpPr>
        <p:spPr>
          <a:xfrm>
            <a:off x="1394493" y="4665008"/>
            <a:ext cx="2945838" cy="338554"/>
          </a:xfrm>
          <a:prstGeom prst="rect">
            <a:avLst/>
          </a:prstGeom>
          <a:noFill/>
        </p:spPr>
        <p:txBody>
          <a:bodyPr wrap="none" rtlCol="0">
            <a:spAutoFit/>
          </a:bodyPr>
          <a:lstStyle/>
          <a:p>
            <a:r>
              <a:rPr lang="en-US" sz="1600" dirty="0" smtClean="0">
                <a:solidFill>
                  <a:srgbClr val="000000"/>
                </a:solidFill>
              </a:rPr>
              <a:t>Authenticate to </a:t>
            </a:r>
            <a:r>
              <a:rPr lang="en-US" sz="1600" dirty="0" smtClean="0">
                <a:solidFill>
                  <a:srgbClr val="000000"/>
                </a:solidFill>
                <a:latin typeface="+mj-lt"/>
                <a:ea typeface="Lucida Grande"/>
                <a:cs typeface="Lucida Grande"/>
              </a:rPr>
              <a:t>Waive Safeguard</a:t>
            </a:r>
            <a:endParaRPr lang="en-US" sz="1600" dirty="0">
              <a:solidFill>
                <a:srgbClr val="000000"/>
              </a:solidFill>
              <a:latin typeface="+mj-lt"/>
            </a:endParaRPr>
          </a:p>
        </p:txBody>
      </p:sp>
      <p:sp>
        <p:nvSpPr>
          <p:cNvPr id="75" name="Rectangle 74"/>
          <p:cNvSpPr/>
          <p:nvPr/>
        </p:nvSpPr>
        <p:spPr>
          <a:xfrm>
            <a:off x="185441" y="4777400"/>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TextBox 75"/>
          <p:cNvSpPr txBox="1"/>
          <p:nvPr/>
        </p:nvSpPr>
        <p:spPr>
          <a:xfrm>
            <a:off x="6152972" y="3830910"/>
            <a:ext cx="2552201"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Registrant</a:t>
            </a:r>
            <a:endParaRPr lang="en-US" sz="1600" dirty="0">
              <a:solidFill>
                <a:srgbClr val="000000"/>
              </a:solidFill>
              <a:latin typeface="+mj-lt"/>
            </a:endParaRPr>
          </a:p>
        </p:txBody>
      </p:sp>
      <p:sp>
        <p:nvSpPr>
          <p:cNvPr id="77" name="TextBox 76"/>
          <p:cNvSpPr txBox="1"/>
          <p:nvPr/>
        </p:nvSpPr>
        <p:spPr>
          <a:xfrm>
            <a:off x="6152972" y="4237599"/>
            <a:ext cx="2447204"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Registrar</a:t>
            </a:r>
            <a:endParaRPr lang="en-US" sz="1600" dirty="0">
              <a:solidFill>
                <a:srgbClr val="000000"/>
              </a:solidFill>
              <a:latin typeface="+mj-lt"/>
            </a:endParaRPr>
          </a:p>
        </p:txBody>
      </p:sp>
      <p:sp>
        <p:nvSpPr>
          <p:cNvPr id="78" name="TextBox 77"/>
          <p:cNvSpPr txBox="1"/>
          <p:nvPr/>
        </p:nvSpPr>
        <p:spPr>
          <a:xfrm>
            <a:off x="6152972" y="4666464"/>
            <a:ext cx="2945838" cy="338554"/>
          </a:xfrm>
          <a:prstGeom prst="rect">
            <a:avLst/>
          </a:prstGeom>
          <a:noFill/>
        </p:spPr>
        <p:txBody>
          <a:bodyPr wrap="none" rtlCol="0">
            <a:spAutoFit/>
          </a:bodyPr>
          <a:lstStyle/>
          <a:p>
            <a:r>
              <a:rPr lang="en-US" sz="1600" dirty="0" smtClean="0">
                <a:solidFill>
                  <a:srgbClr val="000000"/>
                </a:solidFill>
              </a:rPr>
              <a:t>Authenticate to </a:t>
            </a:r>
            <a:r>
              <a:rPr lang="en-US" sz="1600" dirty="0" smtClean="0">
                <a:solidFill>
                  <a:srgbClr val="000000"/>
                </a:solidFill>
                <a:latin typeface="+mj-lt"/>
                <a:ea typeface="Lucida Grande"/>
                <a:cs typeface="Lucida Grande"/>
              </a:rPr>
              <a:t>Waive Safeguard</a:t>
            </a:r>
            <a:endParaRPr lang="en-US" sz="1600" dirty="0">
              <a:solidFill>
                <a:srgbClr val="000000"/>
              </a:solidFill>
              <a:latin typeface="+mj-lt"/>
            </a:endParaRPr>
          </a:p>
        </p:txBody>
      </p:sp>
      <p:sp>
        <p:nvSpPr>
          <p:cNvPr id="79" name="Rectangle 78"/>
          <p:cNvSpPr/>
          <p:nvPr/>
        </p:nvSpPr>
        <p:spPr>
          <a:xfrm>
            <a:off x="4927324" y="4779177"/>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p:cNvSpPr/>
          <p:nvPr/>
        </p:nvSpPr>
        <p:spPr>
          <a:xfrm>
            <a:off x="172765" y="3912845"/>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a:xfrm>
            <a:off x="172765" y="4321864"/>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p:cNvSpPr/>
          <p:nvPr/>
        </p:nvSpPr>
        <p:spPr>
          <a:xfrm>
            <a:off x="4932755" y="3912845"/>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4932755" y="4321864"/>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Box 37"/>
          <p:cNvSpPr txBox="1"/>
          <p:nvPr/>
        </p:nvSpPr>
        <p:spPr>
          <a:xfrm>
            <a:off x="979107" y="5583860"/>
            <a:ext cx="7173667" cy="923330"/>
          </a:xfrm>
          <a:prstGeom prst="rect">
            <a:avLst/>
          </a:prstGeom>
          <a:noFill/>
        </p:spPr>
        <p:txBody>
          <a:bodyPr wrap="square" rtlCol="0">
            <a:spAutoFit/>
          </a:bodyPr>
          <a:lstStyle/>
          <a:p>
            <a:pPr algn="ctr"/>
            <a:r>
              <a:rPr lang="en-US" dirty="0" smtClean="0"/>
              <a:t>Note: Authentication to </a:t>
            </a:r>
            <a:r>
              <a:rPr lang="en-US" b="1" dirty="0" smtClean="0"/>
              <a:t>remove the lock </a:t>
            </a:r>
            <a:r>
              <a:rPr lang="en-US" dirty="0" smtClean="0"/>
              <a:t>must </a:t>
            </a:r>
            <a:r>
              <a:rPr lang="en-US" dirty="0" smtClean="0"/>
              <a:t>be very rigorous (preferably out of band, using information that is hard for hijackers to acquire) otherwise hijackers simply do this before they steal the name.  </a:t>
            </a:r>
            <a:endParaRPr lang="en-US" dirty="0"/>
          </a:p>
        </p:txBody>
      </p:sp>
    </p:spTree>
    <p:extLst>
      <p:ext uri="{BB962C8B-B14F-4D97-AF65-F5344CB8AC3E}">
        <p14:creationId xmlns:p14="http://schemas.microsoft.com/office/powerpoint/2010/main" val="1055659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7473" y="1823512"/>
            <a:ext cx="4292858" cy="3518861"/>
            <a:chOff x="4803890" y="1823512"/>
            <a:chExt cx="4292858" cy="3518861"/>
          </a:xfrm>
        </p:grpSpPr>
        <p:sp>
          <p:nvSpPr>
            <p:cNvPr id="25" name="Rounded Rectangle 24"/>
            <p:cNvSpPr/>
            <p:nvPr/>
          </p:nvSpPr>
          <p:spPr>
            <a:xfrm>
              <a:off x="4803890" y="1878494"/>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26" name="Rectangle 25"/>
            <p:cNvSpPr/>
            <p:nvPr/>
          </p:nvSpPr>
          <p:spPr>
            <a:xfrm>
              <a:off x="5256099" y="2486526"/>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Rectangle 27"/>
            <p:cNvSpPr/>
            <p:nvPr/>
          </p:nvSpPr>
          <p:spPr>
            <a:xfrm>
              <a:off x="5244934" y="2912339"/>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44934" y="3360567"/>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 name="Straight Connector 32"/>
            <p:cNvCxnSpPr/>
            <p:nvPr/>
          </p:nvCxnSpPr>
          <p:spPr>
            <a:xfrm flipH="1">
              <a:off x="4978397" y="3745142"/>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6150910" y="3827195"/>
              <a:ext cx="2552201"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Registrant</a:t>
              </a:r>
              <a:endParaRPr lang="en-US" sz="1600" dirty="0">
                <a:solidFill>
                  <a:srgbClr val="000000"/>
                </a:solidFill>
                <a:latin typeface="+mj-lt"/>
              </a:endParaRPr>
            </a:p>
          </p:txBody>
        </p:sp>
        <p:sp>
          <p:nvSpPr>
            <p:cNvPr id="37" name="TextBox 36"/>
            <p:cNvSpPr txBox="1"/>
            <p:nvPr/>
          </p:nvSpPr>
          <p:spPr>
            <a:xfrm>
              <a:off x="6150910" y="4233884"/>
              <a:ext cx="2447204"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Registrar</a:t>
              </a:r>
              <a:endParaRPr lang="en-US" sz="1600" dirty="0">
                <a:solidFill>
                  <a:srgbClr val="000000"/>
                </a:solidFill>
                <a:latin typeface="+mj-lt"/>
              </a:endParaRPr>
            </a:p>
          </p:txBody>
        </p:sp>
        <p:sp>
          <p:nvSpPr>
            <p:cNvPr id="38" name="Rectangle 37"/>
            <p:cNvSpPr/>
            <p:nvPr/>
          </p:nvSpPr>
          <p:spPr>
            <a:xfrm>
              <a:off x="4945140" y="4727773"/>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6150910" y="4662749"/>
              <a:ext cx="2945838" cy="338554"/>
            </a:xfrm>
            <a:prstGeom prst="rect">
              <a:avLst/>
            </a:prstGeom>
            <a:noFill/>
          </p:spPr>
          <p:txBody>
            <a:bodyPr wrap="none" rtlCol="0">
              <a:spAutoFit/>
            </a:bodyPr>
            <a:lstStyle/>
            <a:p>
              <a:r>
                <a:rPr lang="en-US" sz="1600" dirty="0" smtClean="0">
                  <a:solidFill>
                    <a:srgbClr val="7F7F7F"/>
                  </a:solidFill>
                </a:rPr>
                <a:t>Authenticate to </a:t>
              </a:r>
              <a:r>
                <a:rPr lang="en-US" sz="1600" dirty="0" smtClean="0">
                  <a:solidFill>
                    <a:srgbClr val="7F7F7F"/>
                  </a:solidFill>
                  <a:latin typeface="+mj-lt"/>
                  <a:ea typeface="Lucida Grande"/>
                  <a:cs typeface="Lucida Grande"/>
                </a:rPr>
                <a:t>Waive Safeguard</a:t>
              </a:r>
              <a:endParaRPr lang="en-US" sz="1600" dirty="0">
                <a:solidFill>
                  <a:srgbClr val="7F7F7F"/>
                </a:solidFill>
                <a:latin typeface="+mj-lt"/>
              </a:endParaRPr>
            </a:p>
          </p:txBody>
        </p:sp>
        <p:sp>
          <p:nvSpPr>
            <p:cNvPr id="40" name="TextBox 39"/>
            <p:cNvSpPr txBox="1"/>
            <p:nvPr/>
          </p:nvSpPr>
          <p:spPr>
            <a:xfrm>
              <a:off x="6014571" y="1823512"/>
              <a:ext cx="1582484" cy="369332"/>
            </a:xfrm>
            <a:prstGeom prst="rect">
              <a:avLst/>
            </a:prstGeom>
            <a:noFill/>
          </p:spPr>
          <p:txBody>
            <a:bodyPr wrap="none" rtlCol="0">
              <a:spAutoFit/>
            </a:bodyPr>
            <a:lstStyle/>
            <a:p>
              <a:r>
                <a:rPr lang="en-US" dirty="0" smtClean="0">
                  <a:solidFill>
                    <a:schemeClr val="accent2"/>
                  </a:solidFill>
                </a:rPr>
                <a:t>New registrant</a:t>
              </a:r>
              <a:endParaRPr lang="en-US" dirty="0">
                <a:solidFill>
                  <a:schemeClr val="accent2"/>
                </a:solidFill>
              </a:endParaRPr>
            </a:p>
          </p:txBody>
        </p:sp>
        <p:sp>
          <p:nvSpPr>
            <p:cNvPr id="44" name="Rectangle 43"/>
            <p:cNvSpPr/>
            <p:nvPr/>
          </p:nvSpPr>
          <p:spPr>
            <a:xfrm>
              <a:off x="5147763" y="2759032"/>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45" name="Rectangle 44"/>
            <p:cNvSpPr/>
            <p:nvPr/>
          </p:nvSpPr>
          <p:spPr>
            <a:xfrm>
              <a:off x="5157384" y="2340347"/>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47" name="Rectangle 46"/>
            <p:cNvSpPr/>
            <p:nvPr/>
          </p:nvSpPr>
          <p:spPr>
            <a:xfrm>
              <a:off x="4930693" y="3892219"/>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4941858" y="4298908"/>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TextBox 51"/>
            <p:cNvSpPr txBox="1"/>
            <p:nvPr/>
          </p:nvSpPr>
          <p:spPr>
            <a:xfrm>
              <a:off x="5544743" y="2359591"/>
              <a:ext cx="3045726" cy="369332"/>
            </a:xfrm>
            <a:prstGeom prst="rect">
              <a:avLst/>
            </a:prstGeom>
            <a:noFill/>
          </p:spPr>
          <p:txBody>
            <a:bodyPr wrap="none" rtlCol="0">
              <a:spAutoFit/>
            </a:bodyPr>
            <a:lstStyle/>
            <a:p>
              <a:r>
                <a:rPr lang="en-US" dirty="0" smtClean="0"/>
                <a:t>Request to change Registrant</a:t>
              </a:r>
              <a:endParaRPr lang="en-US" dirty="0"/>
            </a:p>
          </p:txBody>
        </p:sp>
        <p:sp>
          <p:nvSpPr>
            <p:cNvPr id="53" name="TextBox 52"/>
            <p:cNvSpPr txBox="1"/>
            <p:nvPr/>
          </p:nvSpPr>
          <p:spPr>
            <a:xfrm>
              <a:off x="5533578" y="2785404"/>
              <a:ext cx="2929007" cy="369332"/>
            </a:xfrm>
            <a:prstGeom prst="rect">
              <a:avLst/>
            </a:prstGeom>
            <a:noFill/>
          </p:spPr>
          <p:txBody>
            <a:bodyPr wrap="none" rtlCol="0">
              <a:spAutoFit/>
            </a:bodyPr>
            <a:lstStyle/>
            <a:p>
              <a:r>
                <a:rPr lang="en-US" dirty="0" smtClean="0"/>
                <a:t>Request to change Registrar</a:t>
              </a:r>
              <a:endParaRPr lang="en-US" dirty="0"/>
            </a:p>
          </p:txBody>
        </p:sp>
        <p:sp>
          <p:nvSpPr>
            <p:cNvPr id="54" name="TextBox 53"/>
            <p:cNvSpPr txBox="1"/>
            <p:nvPr/>
          </p:nvSpPr>
          <p:spPr>
            <a:xfrm>
              <a:off x="5533578" y="3233632"/>
              <a:ext cx="2781531" cy="369332"/>
            </a:xfrm>
            <a:prstGeom prst="rect">
              <a:avLst/>
            </a:prstGeom>
            <a:noFill/>
          </p:spPr>
          <p:txBody>
            <a:bodyPr wrap="none" rtlCol="0">
              <a:spAutoFit/>
            </a:bodyPr>
            <a:lstStyle/>
            <a:p>
              <a:r>
                <a:rPr lang="en-US" dirty="0" smtClean="0">
                  <a:solidFill>
                    <a:srgbClr val="000000"/>
                  </a:solidFill>
                </a:rPr>
                <a:t>Request to </a:t>
              </a:r>
              <a:r>
                <a:rPr lang="en-US" dirty="0" smtClean="0">
                  <a:solidFill>
                    <a:srgbClr val="000000"/>
                  </a:solidFill>
                </a:rPr>
                <a:t>waive safeguard</a:t>
              </a:r>
              <a:endParaRPr lang="en-US" dirty="0">
                <a:solidFill>
                  <a:srgbClr val="000000"/>
                </a:solidFill>
              </a:endParaRPr>
            </a:p>
          </p:txBody>
        </p:sp>
      </p:grpSp>
      <p:sp>
        <p:nvSpPr>
          <p:cNvPr id="41" name="TextBox 40"/>
          <p:cNvSpPr txBox="1"/>
          <p:nvPr/>
        </p:nvSpPr>
        <p:spPr>
          <a:xfrm>
            <a:off x="1415369" y="250169"/>
            <a:ext cx="6365845" cy="523220"/>
          </a:xfrm>
          <a:prstGeom prst="rect">
            <a:avLst/>
          </a:prstGeom>
          <a:noFill/>
        </p:spPr>
        <p:txBody>
          <a:bodyPr wrap="none" rtlCol="0">
            <a:spAutoFit/>
          </a:bodyPr>
          <a:lstStyle/>
          <a:p>
            <a:pPr algn="ctr"/>
            <a:r>
              <a:rPr lang="en-US" sz="2800" b="1" dirty="0" smtClean="0"/>
              <a:t>CASE 4:  Change Registrant AND Registrar</a:t>
            </a:r>
            <a:endParaRPr lang="en-US" sz="2800" b="1" dirty="0"/>
          </a:p>
        </p:txBody>
      </p:sp>
      <p:grpSp>
        <p:nvGrpSpPr>
          <p:cNvPr id="5" name="Group 4"/>
          <p:cNvGrpSpPr/>
          <p:nvPr/>
        </p:nvGrpSpPr>
        <p:grpSpPr>
          <a:xfrm>
            <a:off x="4807638" y="1823512"/>
            <a:ext cx="4292858" cy="3518861"/>
            <a:chOff x="47473" y="1823512"/>
            <a:chExt cx="4292858" cy="3518861"/>
          </a:xfrm>
        </p:grpSpPr>
        <p:sp>
          <p:nvSpPr>
            <p:cNvPr id="4" name="Rounded Rectangle 3"/>
            <p:cNvSpPr/>
            <p:nvPr/>
          </p:nvSpPr>
          <p:spPr>
            <a:xfrm>
              <a:off x="47473" y="1878494"/>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 name="Rectangle 5"/>
            <p:cNvSpPr/>
            <p:nvPr/>
          </p:nvSpPr>
          <p:spPr>
            <a:xfrm>
              <a:off x="499682" y="2486526"/>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488517" y="2912339"/>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88517" y="3360567"/>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98476" y="2757789"/>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cxnSp>
          <p:nvCxnSpPr>
            <p:cNvPr id="14" name="Straight Connector 13"/>
            <p:cNvCxnSpPr/>
            <p:nvPr/>
          </p:nvCxnSpPr>
          <p:spPr>
            <a:xfrm flipH="1">
              <a:off x="221980" y="3745142"/>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168845" y="4298908"/>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1394493" y="3827195"/>
              <a:ext cx="2552201"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Registrant</a:t>
              </a:r>
              <a:endParaRPr lang="en-US" sz="1600" dirty="0">
                <a:solidFill>
                  <a:srgbClr val="000000"/>
                </a:solidFill>
                <a:latin typeface="+mj-lt"/>
              </a:endParaRPr>
            </a:p>
          </p:txBody>
        </p:sp>
        <p:sp>
          <p:nvSpPr>
            <p:cNvPr id="21" name="TextBox 20"/>
            <p:cNvSpPr txBox="1"/>
            <p:nvPr/>
          </p:nvSpPr>
          <p:spPr>
            <a:xfrm>
              <a:off x="1394493" y="4233884"/>
              <a:ext cx="2447204" cy="338554"/>
            </a:xfrm>
            <a:prstGeom prst="rect">
              <a:avLst/>
            </a:prstGeom>
            <a:noFill/>
          </p:spPr>
          <p:txBody>
            <a:bodyPr wrap="none" rtlCol="0">
              <a:spAutoFit/>
            </a:bodyPr>
            <a:lstStyle/>
            <a:p>
              <a:r>
                <a:rPr lang="en-US" sz="1600" dirty="0" smtClean="0"/>
                <a:t>Authenticate to </a:t>
              </a:r>
              <a:r>
                <a:rPr lang="en-US" sz="1600" dirty="0" err="1" smtClean="0">
                  <a:latin typeface="+mj-lt"/>
                  <a:ea typeface="Lucida Grande"/>
                  <a:cs typeface="Lucida Grande"/>
                </a:rPr>
                <a:t>Δ</a:t>
              </a:r>
              <a:r>
                <a:rPr lang="en-US" sz="1600" dirty="0" smtClean="0">
                  <a:latin typeface="+mj-lt"/>
                  <a:ea typeface="Lucida Grande"/>
                  <a:cs typeface="Lucida Grande"/>
                </a:rPr>
                <a:t> Registrar</a:t>
              </a:r>
              <a:endParaRPr lang="en-US" sz="1600" dirty="0">
                <a:latin typeface="+mj-lt"/>
              </a:endParaRPr>
            </a:p>
          </p:txBody>
        </p:sp>
        <p:sp>
          <p:nvSpPr>
            <p:cNvPr id="22" name="Rectangle 21"/>
            <p:cNvSpPr/>
            <p:nvPr/>
          </p:nvSpPr>
          <p:spPr>
            <a:xfrm>
              <a:off x="188723" y="4727773"/>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1394493" y="4662749"/>
              <a:ext cx="2945838" cy="338554"/>
            </a:xfrm>
            <a:prstGeom prst="rect">
              <a:avLst/>
            </a:prstGeom>
            <a:noFill/>
          </p:spPr>
          <p:txBody>
            <a:bodyPr wrap="none" rtlCol="0">
              <a:spAutoFit/>
            </a:bodyPr>
            <a:lstStyle/>
            <a:p>
              <a:r>
                <a:rPr lang="en-US" sz="1600" dirty="0" smtClean="0">
                  <a:solidFill>
                    <a:srgbClr val="7F7F7F"/>
                  </a:solidFill>
                </a:rPr>
                <a:t>Authenticate to </a:t>
              </a:r>
              <a:r>
                <a:rPr lang="en-US" sz="1600" dirty="0" smtClean="0">
                  <a:solidFill>
                    <a:srgbClr val="7F7F7F"/>
                  </a:solidFill>
                  <a:latin typeface="+mj-lt"/>
                  <a:ea typeface="Lucida Grande"/>
                  <a:cs typeface="Lucida Grande"/>
                </a:rPr>
                <a:t>Waive Safeguard</a:t>
              </a:r>
              <a:endParaRPr lang="en-US" sz="1600" dirty="0">
                <a:solidFill>
                  <a:srgbClr val="7F7F7F"/>
                </a:solidFill>
                <a:latin typeface="+mj-lt"/>
              </a:endParaRPr>
            </a:p>
          </p:txBody>
        </p:sp>
        <p:sp>
          <p:nvSpPr>
            <p:cNvPr id="24" name="TextBox 23"/>
            <p:cNvSpPr txBox="1"/>
            <p:nvPr/>
          </p:nvSpPr>
          <p:spPr>
            <a:xfrm>
              <a:off x="1258154" y="1823512"/>
              <a:ext cx="1869810" cy="369332"/>
            </a:xfrm>
            <a:prstGeom prst="rect">
              <a:avLst/>
            </a:prstGeom>
            <a:noFill/>
          </p:spPr>
          <p:txBody>
            <a:bodyPr wrap="none" rtlCol="0">
              <a:spAutoFit/>
            </a:bodyPr>
            <a:lstStyle/>
            <a:p>
              <a:r>
                <a:rPr lang="en-US" dirty="0" smtClean="0">
                  <a:solidFill>
                    <a:schemeClr val="accent2"/>
                  </a:solidFill>
                </a:rPr>
                <a:t>Current registrant</a:t>
              </a:r>
              <a:endParaRPr lang="en-US" dirty="0">
                <a:solidFill>
                  <a:schemeClr val="accent2"/>
                </a:solidFill>
              </a:endParaRPr>
            </a:p>
          </p:txBody>
        </p:sp>
        <p:sp>
          <p:nvSpPr>
            <p:cNvPr id="42" name="Rectangle 41"/>
            <p:cNvSpPr/>
            <p:nvPr/>
          </p:nvSpPr>
          <p:spPr>
            <a:xfrm>
              <a:off x="408097" y="2339104"/>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46" name="Rectangle 45"/>
            <p:cNvSpPr/>
            <p:nvPr/>
          </p:nvSpPr>
          <p:spPr>
            <a:xfrm>
              <a:off x="174276" y="3892219"/>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TextBox 48"/>
            <p:cNvSpPr txBox="1"/>
            <p:nvPr/>
          </p:nvSpPr>
          <p:spPr>
            <a:xfrm>
              <a:off x="788326" y="2359591"/>
              <a:ext cx="2836984" cy="369332"/>
            </a:xfrm>
            <a:prstGeom prst="rect">
              <a:avLst/>
            </a:prstGeom>
            <a:noFill/>
          </p:spPr>
          <p:txBody>
            <a:bodyPr wrap="none" rtlCol="0">
              <a:spAutoFit/>
            </a:bodyPr>
            <a:lstStyle/>
            <a:p>
              <a:r>
                <a:rPr lang="en-US" dirty="0" smtClean="0"/>
                <a:t>Authorize Registrant change</a:t>
              </a:r>
              <a:endParaRPr lang="en-US" dirty="0"/>
            </a:p>
          </p:txBody>
        </p:sp>
        <p:sp>
          <p:nvSpPr>
            <p:cNvPr id="50" name="TextBox 49"/>
            <p:cNvSpPr txBox="1"/>
            <p:nvPr/>
          </p:nvSpPr>
          <p:spPr>
            <a:xfrm>
              <a:off x="777161" y="2785404"/>
              <a:ext cx="2718863" cy="369332"/>
            </a:xfrm>
            <a:prstGeom prst="rect">
              <a:avLst/>
            </a:prstGeom>
            <a:noFill/>
          </p:spPr>
          <p:txBody>
            <a:bodyPr wrap="none" rtlCol="0">
              <a:spAutoFit/>
            </a:bodyPr>
            <a:lstStyle/>
            <a:p>
              <a:r>
                <a:rPr lang="en-US" dirty="0" smtClean="0"/>
                <a:t>Authorize Registrar change</a:t>
              </a:r>
              <a:endParaRPr lang="en-US" dirty="0"/>
            </a:p>
          </p:txBody>
        </p:sp>
        <p:sp>
          <p:nvSpPr>
            <p:cNvPr id="51" name="TextBox 50"/>
            <p:cNvSpPr txBox="1"/>
            <p:nvPr/>
          </p:nvSpPr>
          <p:spPr>
            <a:xfrm>
              <a:off x="777161" y="3233632"/>
              <a:ext cx="3004586" cy="369332"/>
            </a:xfrm>
            <a:prstGeom prst="rect">
              <a:avLst/>
            </a:prstGeom>
            <a:noFill/>
          </p:spPr>
          <p:txBody>
            <a:bodyPr wrap="none" rtlCol="0">
              <a:spAutoFit/>
            </a:bodyPr>
            <a:lstStyle/>
            <a:p>
              <a:r>
                <a:rPr lang="en-US" dirty="0" smtClean="0">
                  <a:solidFill>
                    <a:srgbClr val="000000"/>
                  </a:solidFill>
                </a:rPr>
                <a:t>Authorize </a:t>
              </a:r>
              <a:r>
                <a:rPr lang="en-US" dirty="0" smtClean="0">
                  <a:solidFill>
                    <a:srgbClr val="000000"/>
                  </a:solidFill>
                </a:rPr>
                <a:t>waiver of </a:t>
              </a:r>
              <a:r>
                <a:rPr lang="en-US" dirty="0" smtClean="0">
                  <a:solidFill>
                    <a:srgbClr val="000000"/>
                  </a:solidFill>
                </a:rPr>
                <a:t>safeguard</a:t>
              </a:r>
              <a:endParaRPr lang="en-US" dirty="0">
                <a:solidFill>
                  <a:srgbClr val="000000"/>
                </a:solidFill>
              </a:endParaRPr>
            </a:p>
          </p:txBody>
        </p:sp>
      </p:grpSp>
      <p:sp>
        <p:nvSpPr>
          <p:cNvPr id="55" name="TextBox 54"/>
          <p:cNvSpPr txBox="1"/>
          <p:nvPr/>
        </p:nvSpPr>
        <p:spPr>
          <a:xfrm>
            <a:off x="613595" y="861402"/>
            <a:ext cx="8382759" cy="923330"/>
          </a:xfrm>
          <a:prstGeom prst="rect">
            <a:avLst/>
          </a:prstGeom>
          <a:noFill/>
        </p:spPr>
        <p:txBody>
          <a:bodyPr wrap="square" rtlCol="0">
            <a:spAutoFit/>
          </a:bodyPr>
          <a:lstStyle/>
          <a:p>
            <a:r>
              <a:rPr lang="en-US" dirty="0" smtClean="0"/>
              <a:t>Ann (an individual) wants to buy a domain from Mike for use for her blog.  She and Mike are NOT using the same registrar.  Because she plans to use the name for a long time, and wants to protect it from hijacking, she leaves the lock in place.</a:t>
            </a:r>
            <a:endParaRPr lang="en-US" dirty="0"/>
          </a:p>
        </p:txBody>
      </p:sp>
    </p:spTree>
    <p:extLst>
      <p:ext uri="{BB962C8B-B14F-4D97-AF65-F5344CB8AC3E}">
        <p14:creationId xmlns:p14="http://schemas.microsoft.com/office/powerpoint/2010/main" val="3365798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a:xfrm>
            <a:off x="47473" y="1880753"/>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26" name="Rectangle 25"/>
          <p:cNvSpPr/>
          <p:nvPr/>
        </p:nvSpPr>
        <p:spPr>
          <a:xfrm>
            <a:off x="499682" y="2488785"/>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Rectangle 27"/>
          <p:cNvSpPr/>
          <p:nvPr/>
        </p:nvSpPr>
        <p:spPr>
          <a:xfrm>
            <a:off x="488517" y="2914598"/>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488517" y="3362826"/>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 name="Straight Connector 32"/>
          <p:cNvCxnSpPr/>
          <p:nvPr/>
        </p:nvCxnSpPr>
        <p:spPr>
          <a:xfrm flipH="1">
            <a:off x="221980" y="3747401"/>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1394493" y="3829454"/>
            <a:ext cx="2552201"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Registrant</a:t>
            </a:r>
            <a:endParaRPr lang="en-US" sz="1600" dirty="0">
              <a:solidFill>
                <a:srgbClr val="000000"/>
              </a:solidFill>
              <a:latin typeface="+mj-lt"/>
            </a:endParaRPr>
          </a:p>
        </p:txBody>
      </p:sp>
      <p:sp>
        <p:nvSpPr>
          <p:cNvPr id="37" name="TextBox 36"/>
          <p:cNvSpPr txBox="1"/>
          <p:nvPr/>
        </p:nvSpPr>
        <p:spPr>
          <a:xfrm>
            <a:off x="1394493" y="4236143"/>
            <a:ext cx="2447204"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Registrar</a:t>
            </a:r>
            <a:endParaRPr lang="en-US" sz="1600" dirty="0">
              <a:solidFill>
                <a:srgbClr val="000000"/>
              </a:solidFill>
              <a:latin typeface="+mj-lt"/>
            </a:endParaRPr>
          </a:p>
        </p:txBody>
      </p:sp>
      <p:sp>
        <p:nvSpPr>
          <p:cNvPr id="39" name="TextBox 38"/>
          <p:cNvSpPr txBox="1"/>
          <p:nvPr/>
        </p:nvSpPr>
        <p:spPr>
          <a:xfrm>
            <a:off x="1394493" y="4665008"/>
            <a:ext cx="2945838" cy="338554"/>
          </a:xfrm>
          <a:prstGeom prst="rect">
            <a:avLst/>
          </a:prstGeom>
          <a:noFill/>
        </p:spPr>
        <p:txBody>
          <a:bodyPr wrap="none" rtlCol="0">
            <a:spAutoFit/>
          </a:bodyPr>
          <a:lstStyle/>
          <a:p>
            <a:r>
              <a:rPr lang="en-US" sz="1600" dirty="0" smtClean="0">
                <a:solidFill>
                  <a:srgbClr val="000000"/>
                </a:solidFill>
              </a:rPr>
              <a:t>Authenticate to </a:t>
            </a:r>
            <a:r>
              <a:rPr lang="en-US" sz="1600" dirty="0" smtClean="0">
                <a:solidFill>
                  <a:srgbClr val="000000"/>
                </a:solidFill>
                <a:latin typeface="+mj-lt"/>
                <a:ea typeface="Lucida Grande"/>
                <a:cs typeface="Lucida Grande"/>
              </a:rPr>
              <a:t>Waive Safeguard</a:t>
            </a:r>
            <a:endParaRPr lang="en-US" sz="1600" dirty="0">
              <a:solidFill>
                <a:srgbClr val="000000"/>
              </a:solidFill>
              <a:latin typeface="+mj-lt"/>
            </a:endParaRPr>
          </a:p>
        </p:txBody>
      </p:sp>
      <p:sp>
        <p:nvSpPr>
          <p:cNvPr id="40" name="TextBox 39"/>
          <p:cNvSpPr txBox="1"/>
          <p:nvPr/>
        </p:nvSpPr>
        <p:spPr>
          <a:xfrm>
            <a:off x="1258154" y="1825771"/>
            <a:ext cx="1582484" cy="369332"/>
          </a:xfrm>
          <a:prstGeom prst="rect">
            <a:avLst/>
          </a:prstGeom>
          <a:noFill/>
        </p:spPr>
        <p:txBody>
          <a:bodyPr wrap="none" rtlCol="0">
            <a:spAutoFit/>
          </a:bodyPr>
          <a:lstStyle/>
          <a:p>
            <a:r>
              <a:rPr lang="en-US" dirty="0" smtClean="0">
                <a:solidFill>
                  <a:schemeClr val="accent2"/>
                </a:solidFill>
              </a:rPr>
              <a:t>New registrant</a:t>
            </a:r>
            <a:endParaRPr lang="en-US" dirty="0">
              <a:solidFill>
                <a:schemeClr val="accent2"/>
              </a:solidFill>
            </a:endParaRPr>
          </a:p>
        </p:txBody>
      </p:sp>
      <p:sp>
        <p:nvSpPr>
          <p:cNvPr id="44" name="Rectangle 43"/>
          <p:cNvSpPr/>
          <p:nvPr/>
        </p:nvSpPr>
        <p:spPr>
          <a:xfrm>
            <a:off x="391346" y="2761291"/>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45" name="Rectangle 44"/>
          <p:cNvSpPr/>
          <p:nvPr/>
        </p:nvSpPr>
        <p:spPr>
          <a:xfrm>
            <a:off x="400967" y="2342606"/>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47" name="Rectangle 46"/>
          <p:cNvSpPr/>
          <p:nvPr/>
        </p:nvSpPr>
        <p:spPr>
          <a:xfrm>
            <a:off x="174276" y="3894478"/>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185441" y="4301167"/>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387311" y="3217326"/>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51" name="Rectangle 50"/>
          <p:cNvSpPr/>
          <p:nvPr/>
        </p:nvSpPr>
        <p:spPr>
          <a:xfrm>
            <a:off x="185441" y="4777400"/>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788326" y="2361850"/>
            <a:ext cx="3045726" cy="369332"/>
          </a:xfrm>
          <a:prstGeom prst="rect">
            <a:avLst/>
          </a:prstGeom>
          <a:noFill/>
        </p:spPr>
        <p:txBody>
          <a:bodyPr wrap="none" rtlCol="0">
            <a:spAutoFit/>
          </a:bodyPr>
          <a:lstStyle/>
          <a:p>
            <a:r>
              <a:rPr lang="en-US" dirty="0" smtClean="0"/>
              <a:t>Request to change Registrant</a:t>
            </a:r>
            <a:endParaRPr lang="en-US" dirty="0"/>
          </a:p>
        </p:txBody>
      </p:sp>
      <p:sp>
        <p:nvSpPr>
          <p:cNvPr id="57" name="TextBox 56"/>
          <p:cNvSpPr txBox="1"/>
          <p:nvPr/>
        </p:nvSpPr>
        <p:spPr>
          <a:xfrm>
            <a:off x="777161" y="2787663"/>
            <a:ext cx="2929007" cy="369332"/>
          </a:xfrm>
          <a:prstGeom prst="rect">
            <a:avLst/>
          </a:prstGeom>
          <a:noFill/>
        </p:spPr>
        <p:txBody>
          <a:bodyPr wrap="none" rtlCol="0">
            <a:spAutoFit/>
          </a:bodyPr>
          <a:lstStyle/>
          <a:p>
            <a:r>
              <a:rPr lang="en-US" dirty="0" smtClean="0"/>
              <a:t>Request to change Registrar</a:t>
            </a:r>
            <a:endParaRPr lang="en-US" dirty="0"/>
          </a:p>
        </p:txBody>
      </p:sp>
      <p:sp>
        <p:nvSpPr>
          <p:cNvPr id="58" name="TextBox 57"/>
          <p:cNvSpPr txBox="1"/>
          <p:nvPr/>
        </p:nvSpPr>
        <p:spPr>
          <a:xfrm>
            <a:off x="777161" y="3235891"/>
            <a:ext cx="2781531" cy="369332"/>
          </a:xfrm>
          <a:prstGeom prst="rect">
            <a:avLst/>
          </a:prstGeom>
          <a:noFill/>
        </p:spPr>
        <p:txBody>
          <a:bodyPr wrap="none" rtlCol="0">
            <a:spAutoFit/>
          </a:bodyPr>
          <a:lstStyle/>
          <a:p>
            <a:r>
              <a:rPr lang="en-US" dirty="0" smtClean="0">
                <a:solidFill>
                  <a:srgbClr val="000000"/>
                </a:solidFill>
              </a:rPr>
              <a:t>Request to waive safeguard</a:t>
            </a:r>
            <a:endParaRPr lang="en-US" dirty="0">
              <a:solidFill>
                <a:srgbClr val="000000"/>
              </a:solidFill>
            </a:endParaRPr>
          </a:p>
        </p:txBody>
      </p:sp>
      <p:sp>
        <p:nvSpPr>
          <p:cNvPr id="41" name="TextBox 40"/>
          <p:cNvSpPr txBox="1"/>
          <p:nvPr/>
        </p:nvSpPr>
        <p:spPr>
          <a:xfrm>
            <a:off x="613595" y="0"/>
            <a:ext cx="7792250" cy="954107"/>
          </a:xfrm>
          <a:prstGeom prst="rect">
            <a:avLst/>
          </a:prstGeom>
          <a:noFill/>
        </p:spPr>
        <p:txBody>
          <a:bodyPr wrap="square" rtlCol="0">
            <a:spAutoFit/>
          </a:bodyPr>
          <a:lstStyle/>
          <a:p>
            <a:pPr algn="ctr"/>
            <a:r>
              <a:rPr lang="en-US" sz="2800" b="1" dirty="0" smtClean="0"/>
              <a:t>CASE 5:  Change Registrant and Registrar and Waive Safeguard</a:t>
            </a:r>
            <a:endParaRPr lang="en-US" sz="2800" b="1" dirty="0"/>
          </a:p>
        </p:txBody>
      </p:sp>
      <p:grpSp>
        <p:nvGrpSpPr>
          <p:cNvPr id="2" name="Group 1"/>
          <p:cNvGrpSpPr/>
          <p:nvPr/>
        </p:nvGrpSpPr>
        <p:grpSpPr>
          <a:xfrm>
            <a:off x="4805952" y="1827227"/>
            <a:ext cx="4292858" cy="3518861"/>
            <a:chOff x="47473" y="1823512"/>
            <a:chExt cx="4292858" cy="3518861"/>
          </a:xfrm>
        </p:grpSpPr>
        <p:sp>
          <p:nvSpPr>
            <p:cNvPr id="4" name="Rounded Rectangle 3"/>
            <p:cNvSpPr/>
            <p:nvPr/>
          </p:nvSpPr>
          <p:spPr>
            <a:xfrm>
              <a:off x="47473" y="1878494"/>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 name="Rectangle 5"/>
            <p:cNvSpPr/>
            <p:nvPr/>
          </p:nvSpPr>
          <p:spPr>
            <a:xfrm>
              <a:off x="499682" y="2486526"/>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488517" y="2912339"/>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88517" y="3360567"/>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98476" y="2757789"/>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cxnSp>
          <p:nvCxnSpPr>
            <p:cNvPr id="14" name="Straight Connector 13"/>
            <p:cNvCxnSpPr/>
            <p:nvPr/>
          </p:nvCxnSpPr>
          <p:spPr>
            <a:xfrm flipH="1">
              <a:off x="221980" y="3745142"/>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168845" y="4298908"/>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1394493" y="3827195"/>
              <a:ext cx="2552201"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Registrant</a:t>
              </a:r>
              <a:endParaRPr lang="en-US" sz="1600" dirty="0">
                <a:solidFill>
                  <a:srgbClr val="000000"/>
                </a:solidFill>
                <a:latin typeface="+mj-lt"/>
              </a:endParaRPr>
            </a:p>
          </p:txBody>
        </p:sp>
        <p:sp>
          <p:nvSpPr>
            <p:cNvPr id="21" name="TextBox 20"/>
            <p:cNvSpPr txBox="1"/>
            <p:nvPr/>
          </p:nvSpPr>
          <p:spPr>
            <a:xfrm>
              <a:off x="1394493" y="4233884"/>
              <a:ext cx="2447204"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Registrar</a:t>
              </a:r>
              <a:endParaRPr lang="en-US" sz="1600" dirty="0">
                <a:solidFill>
                  <a:srgbClr val="000000"/>
                </a:solidFill>
                <a:latin typeface="+mj-lt"/>
              </a:endParaRPr>
            </a:p>
          </p:txBody>
        </p:sp>
        <p:sp>
          <p:nvSpPr>
            <p:cNvPr id="23" name="TextBox 22"/>
            <p:cNvSpPr txBox="1"/>
            <p:nvPr/>
          </p:nvSpPr>
          <p:spPr>
            <a:xfrm>
              <a:off x="1394493" y="4662749"/>
              <a:ext cx="2945838" cy="338554"/>
            </a:xfrm>
            <a:prstGeom prst="rect">
              <a:avLst/>
            </a:prstGeom>
            <a:noFill/>
          </p:spPr>
          <p:txBody>
            <a:bodyPr wrap="none" rtlCol="0">
              <a:spAutoFit/>
            </a:bodyPr>
            <a:lstStyle/>
            <a:p>
              <a:r>
                <a:rPr lang="en-US" sz="1600" dirty="0" smtClean="0">
                  <a:solidFill>
                    <a:srgbClr val="000000"/>
                  </a:solidFill>
                </a:rPr>
                <a:t>Authenticate to </a:t>
              </a:r>
              <a:r>
                <a:rPr lang="en-US" sz="1600" dirty="0" smtClean="0">
                  <a:solidFill>
                    <a:srgbClr val="000000"/>
                  </a:solidFill>
                  <a:latin typeface="+mj-lt"/>
                  <a:ea typeface="Lucida Grande"/>
                  <a:cs typeface="Lucida Grande"/>
                </a:rPr>
                <a:t>Waive Safeguard</a:t>
              </a:r>
              <a:endParaRPr lang="en-US" sz="1600" dirty="0">
                <a:solidFill>
                  <a:srgbClr val="000000"/>
                </a:solidFill>
                <a:latin typeface="+mj-lt"/>
              </a:endParaRPr>
            </a:p>
          </p:txBody>
        </p:sp>
        <p:sp>
          <p:nvSpPr>
            <p:cNvPr id="24" name="TextBox 23"/>
            <p:cNvSpPr txBox="1"/>
            <p:nvPr/>
          </p:nvSpPr>
          <p:spPr>
            <a:xfrm>
              <a:off x="1258154" y="1823512"/>
              <a:ext cx="1869810" cy="369332"/>
            </a:xfrm>
            <a:prstGeom prst="rect">
              <a:avLst/>
            </a:prstGeom>
            <a:noFill/>
          </p:spPr>
          <p:txBody>
            <a:bodyPr wrap="none" rtlCol="0">
              <a:spAutoFit/>
            </a:bodyPr>
            <a:lstStyle/>
            <a:p>
              <a:r>
                <a:rPr lang="en-US" dirty="0" smtClean="0">
                  <a:solidFill>
                    <a:schemeClr val="accent2"/>
                  </a:solidFill>
                </a:rPr>
                <a:t>Current registrant</a:t>
              </a:r>
              <a:endParaRPr lang="en-US" dirty="0">
                <a:solidFill>
                  <a:schemeClr val="accent2"/>
                </a:solidFill>
              </a:endParaRPr>
            </a:p>
          </p:txBody>
        </p:sp>
        <p:sp>
          <p:nvSpPr>
            <p:cNvPr id="42" name="Rectangle 41"/>
            <p:cNvSpPr/>
            <p:nvPr/>
          </p:nvSpPr>
          <p:spPr>
            <a:xfrm>
              <a:off x="408097" y="2339104"/>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46" name="Rectangle 45"/>
            <p:cNvSpPr/>
            <p:nvPr/>
          </p:nvSpPr>
          <p:spPr>
            <a:xfrm>
              <a:off x="174276" y="3892219"/>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397839" y="3204767"/>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50" name="Rectangle 49"/>
            <p:cNvSpPr/>
            <p:nvPr/>
          </p:nvSpPr>
          <p:spPr>
            <a:xfrm>
              <a:off x="168845" y="4775462"/>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788326" y="2359591"/>
              <a:ext cx="2836984" cy="369332"/>
            </a:xfrm>
            <a:prstGeom prst="rect">
              <a:avLst/>
            </a:prstGeom>
            <a:noFill/>
          </p:spPr>
          <p:txBody>
            <a:bodyPr wrap="none" rtlCol="0">
              <a:spAutoFit/>
            </a:bodyPr>
            <a:lstStyle/>
            <a:p>
              <a:r>
                <a:rPr lang="en-US" dirty="0" smtClean="0"/>
                <a:t>Authorize Registrant change</a:t>
              </a:r>
              <a:endParaRPr lang="en-US" dirty="0"/>
            </a:p>
          </p:txBody>
        </p:sp>
        <p:sp>
          <p:nvSpPr>
            <p:cNvPr id="54" name="TextBox 53"/>
            <p:cNvSpPr txBox="1"/>
            <p:nvPr/>
          </p:nvSpPr>
          <p:spPr>
            <a:xfrm>
              <a:off x="777161" y="2785404"/>
              <a:ext cx="2718863" cy="369332"/>
            </a:xfrm>
            <a:prstGeom prst="rect">
              <a:avLst/>
            </a:prstGeom>
            <a:noFill/>
          </p:spPr>
          <p:txBody>
            <a:bodyPr wrap="none" rtlCol="0">
              <a:spAutoFit/>
            </a:bodyPr>
            <a:lstStyle/>
            <a:p>
              <a:r>
                <a:rPr lang="en-US" dirty="0" smtClean="0"/>
                <a:t>Authorize Registrar change</a:t>
              </a:r>
              <a:endParaRPr lang="en-US" dirty="0"/>
            </a:p>
          </p:txBody>
        </p:sp>
        <p:sp>
          <p:nvSpPr>
            <p:cNvPr id="55" name="TextBox 54"/>
            <p:cNvSpPr txBox="1"/>
            <p:nvPr/>
          </p:nvSpPr>
          <p:spPr>
            <a:xfrm>
              <a:off x="777161" y="3233632"/>
              <a:ext cx="3004586" cy="369332"/>
            </a:xfrm>
            <a:prstGeom prst="rect">
              <a:avLst/>
            </a:prstGeom>
            <a:noFill/>
          </p:spPr>
          <p:txBody>
            <a:bodyPr wrap="none" rtlCol="0">
              <a:spAutoFit/>
            </a:bodyPr>
            <a:lstStyle/>
            <a:p>
              <a:r>
                <a:rPr lang="en-US" dirty="0" smtClean="0">
                  <a:solidFill>
                    <a:srgbClr val="000000"/>
                  </a:solidFill>
                </a:rPr>
                <a:t>Authorize waiver of safeguard</a:t>
              </a:r>
              <a:endParaRPr lang="en-US" dirty="0">
                <a:solidFill>
                  <a:srgbClr val="000000"/>
                </a:solidFill>
              </a:endParaRPr>
            </a:p>
          </p:txBody>
        </p:sp>
      </p:grpSp>
      <p:sp>
        <p:nvSpPr>
          <p:cNvPr id="59" name="TextBox 58"/>
          <p:cNvSpPr txBox="1"/>
          <p:nvPr/>
        </p:nvSpPr>
        <p:spPr>
          <a:xfrm>
            <a:off x="613595" y="861402"/>
            <a:ext cx="8382759" cy="923330"/>
          </a:xfrm>
          <a:prstGeom prst="rect">
            <a:avLst/>
          </a:prstGeom>
          <a:noFill/>
        </p:spPr>
        <p:txBody>
          <a:bodyPr wrap="square" rtlCol="0">
            <a:spAutoFit/>
          </a:bodyPr>
          <a:lstStyle/>
          <a:p>
            <a:r>
              <a:rPr lang="en-US" dirty="0" smtClean="0"/>
              <a:t>Susan (a domain investor) wants to buy a domain asset from Mike.  She and Mike are NOT using the same registrar.  Because she wants the flexibility to sell the name, and has sophisticated anti-hijacking of her own, she waives the lock.</a:t>
            </a:r>
            <a:endParaRPr lang="en-US" dirty="0"/>
          </a:p>
        </p:txBody>
      </p:sp>
      <p:sp>
        <p:nvSpPr>
          <p:cNvPr id="52" name="TextBox 51"/>
          <p:cNvSpPr txBox="1"/>
          <p:nvPr/>
        </p:nvSpPr>
        <p:spPr>
          <a:xfrm>
            <a:off x="979107" y="5583860"/>
            <a:ext cx="7173667" cy="923330"/>
          </a:xfrm>
          <a:prstGeom prst="rect">
            <a:avLst/>
          </a:prstGeom>
          <a:noFill/>
        </p:spPr>
        <p:txBody>
          <a:bodyPr wrap="square" rtlCol="0">
            <a:spAutoFit/>
          </a:bodyPr>
          <a:lstStyle/>
          <a:p>
            <a:pPr algn="ctr"/>
            <a:r>
              <a:rPr lang="en-US" dirty="0" smtClean="0"/>
              <a:t>Note: Authentication to </a:t>
            </a:r>
            <a:r>
              <a:rPr lang="en-US" b="1" dirty="0" smtClean="0"/>
              <a:t>remove the lock </a:t>
            </a:r>
            <a:r>
              <a:rPr lang="en-US" dirty="0" smtClean="0"/>
              <a:t>must </a:t>
            </a:r>
            <a:r>
              <a:rPr lang="en-US" dirty="0" smtClean="0"/>
              <a:t>be very rigorous (preferably out of band, using information that is hard for hijackers to acquire) otherwise hijackers simply do this before they steal the name.  </a:t>
            </a:r>
            <a:endParaRPr lang="en-US" dirty="0"/>
          </a:p>
        </p:txBody>
      </p:sp>
    </p:spTree>
    <p:extLst>
      <p:ext uri="{BB962C8B-B14F-4D97-AF65-F5344CB8AC3E}">
        <p14:creationId xmlns:p14="http://schemas.microsoft.com/office/powerpoint/2010/main" val="3607909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3557</TotalTime>
  <Words>1273</Words>
  <Application>Microsoft Macintosh PowerPoint</Application>
  <PresentationFormat>On-screen Show (4:3)</PresentationFormat>
  <Paragraphs>193</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O'Connor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O'Connor</dc:creator>
  <cp:lastModifiedBy>Mike O'Connor</cp:lastModifiedBy>
  <cp:revision>312</cp:revision>
  <dcterms:created xsi:type="dcterms:W3CDTF">2012-07-31T16:08:23Z</dcterms:created>
  <dcterms:modified xsi:type="dcterms:W3CDTF">2012-09-29T13:22:09Z</dcterms:modified>
</cp:coreProperties>
</file>