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12" r:id="rId3"/>
    <p:sldId id="289" r:id="rId4"/>
    <p:sldId id="313" r:id="rId5"/>
    <p:sldId id="310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91"/>
    <a:srgbClr val="18548A"/>
    <a:srgbClr val="15538C"/>
    <a:srgbClr val="0B2F49"/>
    <a:srgbClr val="092F4B"/>
    <a:srgbClr val="A1472D"/>
    <a:srgbClr val="A34729"/>
    <a:srgbClr val="B87137"/>
    <a:srgbClr val="BA7132"/>
    <a:srgbClr val="17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4686" autoAdjust="0"/>
  </p:normalViewPr>
  <p:slideViewPr>
    <p:cSldViewPr snapToGrid="0" snapToObjects="1">
      <p:cViewPr>
        <p:scale>
          <a:sx n="85" d="100"/>
          <a:sy n="85" d="100"/>
        </p:scale>
        <p:origin x="-2364" y="-642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?><Relationships xmlns="http://schemas.openxmlformats.org/package/2006/relationships"><Relationship Target="handoutMasters/handoutMaster1.xml" Type="http://schemas.openxmlformats.org/officeDocument/2006/relationships/handoutMaster" Id="rId8"></Relationship><Relationship Target="tableStyles.xml" Type="http://schemas.openxmlformats.org/officeDocument/2006/relationships/tableStyles" Id="rId13"></Relationship><Relationship Target="slides/slide2.xml" Type="http://schemas.openxmlformats.org/officeDocument/2006/relationships/slide" Id="rId3"></Relationship><Relationship Target="notesMasters/notesMaster1.xml" Type="http://schemas.openxmlformats.org/officeDocument/2006/relationships/notesMaster" Id="rId7"></Relationship><Relationship Target="theme/theme1.xml" Type="http://schemas.openxmlformats.org/officeDocument/2006/relationships/theme" Id="rId12"></Relationship><Relationship Target="slides/slide1.xml" Type="http://schemas.openxmlformats.org/officeDocument/2006/relationships/slide" Id="rId2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viewProps.xml" Type="http://schemas.openxmlformats.org/officeDocument/2006/relationships/viewProps" Id="rId11"></Relationship><Relationship Target="slides/slide4.xml" Type="http://schemas.openxmlformats.org/officeDocument/2006/relationships/slide" Id="rId5"></Relationship><Relationship Target="presProps.xml" Type="http://schemas.openxmlformats.org/officeDocument/2006/relationships/presProps" Id="rId10"></Relationship><Relationship Target="slides/slide3.xml" Type="http://schemas.openxmlformats.org/officeDocument/2006/relationships/slide" Id="rId4"></Relationship></Relationships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?><Relationships xmlns="http://schemas.openxmlformats.org/package/2006/relationships"><Relationship Target="../media/image2.emf" Type="http://schemas.openxmlformats.org/officeDocument/2006/relationships/image" Id="rId3"></Relationship><Relationship Target="../media/image1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media/image3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media/image3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media/image1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media/image4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media/image5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9889"/>
          <a:stretch/>
        </p:blipFill>
        <p:spPr>
          <a:xfrm>
            <a:off x="0" y="-2541"/>
            <a:ext cx="9144000" cy="6869049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518"/>
          <a:stretch/>
        </p:blipFill>
        <p:spPr>
          <a:xfrm>
            <a:off x="0" y="0"/>
            <a:ext cx="9155981" cy="6876852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theme/theme1.xml" Type="http://schemas.openxmlformats.org/officeDocument/2006/relationships/theme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5.xml" Type="http://schemas.openxmlformats.org/officeDocument/2006/relationships/slideLayout" Id="rId5"></Relationship><Relationship Target="../slideLayouts/slideLayout4.xml" Type="http://schemas.openxmlformats.org/officeDocument/2006/relationships/slideLayout" Id="rId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4" r:id="rId4"/>
    <p:sldLayoutId id="2147483655" r:id="rId5"/>
    <p:sldLayoutId id="2147483663" r:id="rId6"/>
    <p:sldLayoutId id="2147483662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6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5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6114" y="4170329"/>
            <a:ext cx="704924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2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Standing Committee on </a:t>
            </a:r>
          </a:p>
          <a:p>
            <a:pPr algn="ctr">
              <a:lnSpc>
                <a:spcPts val="4700"/>
              </a:lnSpc>
            </a:pPr>
            <a:r>
              <a:rPr lang="en-US" sz="2400" dirty="0">
                <a:solidFill>
                  <a:srgbClr val="FFFFFF"/>
                </a:solidFill>
                <a:latin typeface="Source Sans Pro"/>
                <a:cs typeface="Source Sans Pro"/>
              </a:rPr>
              <a:t>Improvement </a:t>
            </a:r>
            <a:r>
              <a:rPr lang="en-US" sz="2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Implementation</a:t>
            </a:r>
            <a:endParaRPr lang="en-US" sz="2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965" y="5502070"/>
            <a:ext cx="759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Anne Aikman-Scalese, SCI Chair | ICANN-53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June 2015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646" y="627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0"/>
          <a:stretch/>
        </p:blipFill>
        <p:spPr>
          <a:xfrm>
            <a:off x="1882588" y="4276482"/>
            <a:ext cx="1115482" cy="12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667878"/>
          </a:xfrm>
        </p:spPr>
        <p:txBody>
          <a:bodyPr/>
          <a:lstStyle/>
          <a:p>
            <a:r>
              <a:rPr lang="en-US" dirty="0" smtClean="0"/>
              <a:t>SCI Scope of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2875" y="960438"/>
            <a:ext cx="8696325" cy="5129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0">
              <a:buNone/>
              <a:defRPr/>
            </a:pPr>
            <a:endParaRPr lang="en-US" sz="2000" b="1" u="sng" dirty="0" smtClean="0">
              <a:solidFill>
                <a:schemeClr val="tx2"/>
              </a:solidFill>
              <a:latin typeface="Source Sans Pro Light" pitchFamily="34" charset="0"/>
              <a:cs typeface="Source Sans Pro"/>
            </a:endParaRPr>
          </a:p>
          <a:p>
            <a:pPr marL="476250">
              <a:defRPr/>
            </a:pPr>
            <a:endParaRPr lang="en-US" sz="2000" b="1" dirty="0" smtClean="0">
              <a:solidFill>
                <a:schemeClr val="tx2"/>
              </a:solidFill>
              <a:latin typeface="Source Sans Pro Light" pitchFamily="34" charset="0"/>
              <a:cs typeface="Source Sans Pro"/>
            </a:endParaRPr>
          </a:p>
          <a:p>
            <a:pPr marL="476250"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SCI reviews and assesses the effective functioning of the GNSO Procedures and Working Group Guidelines: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800" b="1" i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On request, for those procedures and guidelines that have been identified as presenting immediate problems</a:t>
            </a:r>
          </a:p>
          <a:p>
            <a:pPr lvl="1">
              <a:defRPr/>
            </a:pPr>
            <a:r>
              <a:rPr lang="en-US" sz="1800" b="1" i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On a periodic timescale for all procedures and guidelines in order to identify possible issues and/or improvements (subject to a clear definition by the SCI on which procedures and guidelines should be reviewed)</a:t>
            </a:r>
          </a:p>
          <a:p>
            <a:pPr marL="457200" lvl="1" indent="0">
              <a:buNone/>
              <a:defRPr/>
            </a:pPr>
            <a:endParaRPr lang="en-US" sz="2000" b="1" i="1" dirty="0" smtClean="0">
              <a:solidFill>
                <a:schemeClr val="tx2"/>
              </a:solidFill>
              <a:latin typeface="Source Sans Pro Light" pitchFamily="34" charset="0"/>
              <a:cs typeface="Source Sans Pro"/>
            </a:endParaRPr>
          </a:p>
          <a:p>
            <a:pPr marL="476250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Source Sans Pro Light" pitchFamily="34" charset="0"/>
                <a:cs typeface="Source Sans Pro"/>
              </a:rPr>
              <a:t>SCI considers requests identified either by the GNSO Council or a group chartered by the GNSO Council as needing discussion.</a:t>
            </a:r>
          </a:p>
          <a:p>
            <a:pPr>
              <a:defRPr/>
            </a:pPr>
            <a:endParaRPr lang="en-US" sz="2000" b="1" dirty="0">
              <a:latin typeface="Source Sans Pro Light" pitchFamily="34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0329" y="0"/>
            <a:ext cx="9144000" cy="667878"/>
          </a:xfrm>
        </p:spPr>
        <p:txBody>
          <a:bodyPr/>
          <a:lstStyle/>
          <a:p>
            <a:r>
              <a:rPr lang="en-US" smtClean="0"/>
              <a:t>Next Steps for SCI Work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4601" y="1315569"/>
            <a:ext cx="8103072" cy="42011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3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Continue work on possible application of the 10 day waiver rule  on resubmitted motions.   Consensus call prior to forwarding recommendation to Council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.  </a:t>
            </a:r>
            <a:endParaRPr lang="en-US" b="1" dirty="0">
              <a:solidFill>
                <a:srgbClr val="1768B1"/>
              </a:solidFill>
              <a:latin typeface="Source Sans Pro Light"/>
              <a:cs typeface="Source Sans Pro Light"/>
            </a:endParaRPr>
          </a:p>
          <a:p>
            <a:pPr marL="457200" indent="-457200">
              <a:spcBef>
                <a:spcPts val="600"/>
              </a:spcBef>
              <a:spcAft>
                <a:spcPts val="3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Begin work  on “friendly amendments” 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 to motions  issue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.   Consensus call prior to forwarding 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recommendation to 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Council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3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Per staff, SCI may need to look at possible interplay between the friendly amendments  </a:t>
            </a:r>
            <a:r>
              <a:rPr lang="en-US" b="1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to motions process 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and the 10 day advance submission rule.  If so, recommendations will be submitted together.</a:t>
            </a:r>
            <a:endParaRPr lang="en-US" b="1" dirty="0" smtClean="0">
              <a:solidFill>
                <a:srgbClr val="1768B1"/>
              </a:solidFill>
              <a:latin typeface="Source Sans Pro Light"/>
              <a:cs typeface="Source Sans Pro Ligh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Determine next steps after </a:t>
            </a:r>
            <a:r>
              <a:rPr lang="en-US" b="1" dirty="0" err="1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GNSO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 Review has been processed by </a:t>
            </a:r>
            <a:r>
              <a:rPr lang="en-US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Council.</a:t>
            </a:r>
            <a:endParaRPr lang="en-US" b="1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499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Items – “Periodic Timescale” Review 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2098" y="1003609"/>
            <a:ext cx="75047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75000"/>
            </a:pPr>
            <a:r>
              <a:rPr lang="en-US" sz="2000" b="1" u="sng" dirty="0">
                <a:solidFill>
                  <a:srgbClr val="1768B1"/>
                </a:solidFill>
                <a:latin typeface="Source Sans Pro Light"/>
                <a:cs typeface="Source Sans Pro Light"/>
              </a:rPr>
              <a:t>Periodic Review of GNSO Council Operating </a:t>
            </a:r>
            <a:r>
              <a:rPr lang="en-US" sz="2000" b="1" u="sng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Procedures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Voting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Thresholds </a:t>
            </a: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– (currently placed on hold by the GNSO Council as of 15 January 2015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).</a:t>
            </a:r>
            <a:endParaRPr lang="en-US" sz="2000" b="1" dirty="0">
              <a:solidFill>
                <a:srgbClr val="1768B1"/>
              </a:solidFill>
              <a:latin typeface="Source Sans Pro Light"/>
              <a:cs typeface="Source Sans Pro Light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GNSO Working Group Consensus Levels (GNSO Council has agreed to consider initiating work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Full review of GNSO Operating Procedures (including PDP Manual and WG Guidelines).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68B1"/>
                </a:solidFill>
                <a:latin typeface="Source Sans Pro Light"/>
                <a:cs typeface="Source Sans Pro Light"/>
              </a:rPr>
              <a:t>SCI has noted possible impact of GNSO Review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and has determined not to pursue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development of a periodic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review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plan at 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this time</a:t>
            </a:r>
            <a:r>
              <a:rPr lang="en-US" sz="2000" b="1" dirty="0" smtClean="0">
                <a:solidFill>
                  <a:srgbClr val="1768B1"/>
                </a:solidFill>
                <a:latin typeface="Source Sans Pro Light"/>
                <a:cs typeface="Source Sans Pro Light"/>
              </a:rPr>
              <a:t>.  </a:t>
            </a:r>
            <a:endParaRPr lang="en-US" sz="2000" b="1" dirty="0" smtClean="0">
              <a:solidFill>
                <a:srgbClr val="1768B1"/>
              </a:solidFill>
              <a:latin typeface="Source Sans Pro Light"/>
              <a:cs typeface="Source Sans Pro Ligh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75000"/>
            </a:pPr>
            <a:endParaRPr lang="en-US" sz="2000" b="1" dirty="0">
              <a:solidFill>
                <a:srgbClr val="1768B1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654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313" y="2377590"/>
            <a:ext cx="8574087" cy="937110"/>
          </a:xfrm>
        </p:spPr>
        <p:txBody>
          <a:bodyPr/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28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BCE7DD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CE7D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CE7D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itlesOfParts>
    <vt:vector size="6" baseType="lpstr">
      <vt:lpstr>Office Theme</vt:lpstr>
      <vt:lpstr>PowerPoint Presentation</vt:lpstr>
      <vt:lpstr>SCI Scope of Work</vt:lpstr>
      <vt:lpstr>Next Steps for SCI Work</vt:lpstr>
      <vt:lpstr>Work Items – “Periodic Timescale” Review  </vt:lpstr>
      <vt:lpstr>PowerPoint Presentation</vt:lpstr>
    </vt:vector>
  </TitlesOfPart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