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7" r:id="rId2"/>
    <p:sldMasterId id="2147483650" r:id="rId3"/>
    <p:sldMasterId id="2147483651" r:id="rId4"/>
    <p:sldMasterId id="2147483652" r:id="rId5"/>
    <p:sldMasterId id="2147483658" r:id="rId6"/>
  </p:sldMasterIdLst>
  <p:notesMasterIdLst>
    <p:notesMasterId r:id="rId22"/>
  </p:notesMasterIdLst>
  <p:sldIdLst>
    <p:sldId id="275" r:id="rId7"/>
    <p:sldId id="278" r:id="rId8"/>
    <p:sldId id="286" r:id="rId9"/>
    <p:sldId id="285" r:id="rId10"/>
    <p:sldId id="257" r:id="rId11"/>
    <p:sldId id="266" r:id="rId12"/>
    <p:sldId id="282" r:id="rId13"/>
    <p:sldId id="284" r:id="rId14"/>
    <p:sldId id="287" r:id="rId15"/>
    <p:sldId id="288" r:id="rId16"/>
    <p:sldId id="290" r:id="rId17"/>
    <p:sldId id="271" r:id="rId18"/>
    <p:sldId id="291" r:id="rId19"/>
    <p:sldId id="280" r:id="rId20"/>
    <p:sldId id="279" r:id="rId2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559" autoAdjust="0"/>
  </p:normalViewPr>
  <p:slideViewPr>
    <p:cSldViewPr showGuides="1">
      <p:cViewPr varScale="1">
        <p:scale>
          <a:sx n="57" d="100"/>
          <a:sy n="57" d="100"/>
        </p:scale>
        <p:origin x="-1164" y="-1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D9F9C-AF3C-664F-A34C-360C601F939D}" type="datetimeFigureOut">
              <a:rPr lang="en-US" smtClean="0"/>
              <a:pPr/>
              <a:t>6/15/2010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ECA9D-1087-2645-9DBA-37B43D50EE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ECA9D-1087-2645-9DBA-37B43D50EE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ECA9D-1087-2645-9DBA-37B43D50EE1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 sz="3600"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55600"/>
            <a:ext cx="12204700" cy="22225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600" y="2667000"/>
            <a:ext cx="8724900" cy="5829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55600"/>
            <a:ext cx="12204700" cy="22225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0" y="2654300"/>
            <a:ext cx="4286250" cy="5829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8650" y="2654300"/>
            <a:ext cx="4286250" cy="5829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55600"/>
            <a:ext cx="12204700" cy="222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911600" y="2667000"/>
            <a:ext cx="8724900" cy="582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Trebuchet MS" charset="0"/>
              </a:rPr>
              <a:t>Click </a:t>
            </a:r>
            <a:r>
              <a:rPr lang="en-US" dirty="0">
                <a:sym typeface="Trebuchet MS" charset="0"/>
              </a:rPr>
              <a:t>to edit Master text styles</a:t>
            </a:r>
          </a:p>
          <a:p>
            <a:pPr lvl="1"/>
            <a:r>
              <a:rPr lang="en-US" dirty="0">
                <a:sym typeface="Trebuchet MS" charset="0"/>
              </a:rPr>
              <a:t>Second level</a:t>
            </a:r>
          </a:p>
          <a:p>
            <a:pPr lvl="2"/>
            <a:r>
              <a:rPr lang="en-US" dirty="0">
                <a:sym typeface="Trebuchet MS" charset="0"/>
              </a:rPr>
              <a:t>Third level</a:t>
            </a:r>
          </a:p>
          <a:p>
            <a:pPr lvl="3"/>
            <a:r>
              <a:rPr lang="en-US" dirty="0">
                <a:sym typeface="Trebuchet MS" charset="0"/>
              </a:rPr>
              <a:t>Fourth level</a:t>
            </a:r>
          </a:p>
          <a:p>
            <a:pPr lvl="4"/>
            <a:r>
              <a:rPr lang="en-US" dirty="0">
                <a:sym typeface="Trebuchet MS" charset="0"/>
              </a:rPr>
              <a:t>Fifth level</a:t>
            </a:r>
          </a:p>
        </p:txBody>
      </p:sp>
      <p:pic>
        <p:nvPicPr>
          <p:cNvPr id="4" name="Picture 3" descr="ist2_5745421-thin.jpg"/>
          <p:cNvPicPr>
            <a:picLocks noChangeAspect="1"/>
          </p:cNvPicPr>
          <p:nvPr userDrawn="1"/>
        </p:nvPicPr>
        <p:blipFill>
          <a:blip r:embed="rId2"/>
          <a:srcRect l="17844" t="-34" r="4831" b="1282"/>
          <a:stretch>
            <a:fillRect/>
          </a:stretch>
        </p:blipFill>
        <p:spPr>
          <a:xfrm>
            <a:off x="406399" y="2819400"/>
            <a:ext cx="3050005" cy="5715000"/>
          </a:xfrm>
          <a:prstGeom prst="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743200"/>
            <a:ext cx="10464800" cy="2438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743200"/>
            <a:ext cx="10464800" cy="2438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3759200" y="38100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2"/>
                </a:solidFill>
              </a:rPr>
              <a:t>Thank</a:t>
            </a:r>
            <a:r>
              <a:rPr lang="en-US" sz="8000" baseline="0" dirty="0" smtClean="0">
                <a:solidFill>
                  <a:schemeClr val="bg2"/>
                </a:solidFill>
              </a:rPr>
              <a:t> you</a:t>
            </a:r>
            <a:endParaRPr lang="en-US" sz="800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4597400" y="5456766"/>
            <a:ext cx="4038600" cy="1346199"/>
            <a:chOff x="0" y="0"/>
            <a:chExt cx="5232" cy="1744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232" cy="1744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324" y="199"/>
              <a:ext cx="0" cy="1477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28600"/>
            <a:ext cx="12039600" cy="22860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667000"/>
            <a:ext cx="3352800" cy="581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216400" y="2667000"/>
            <a:ext cx="8229600" cy="56388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55600"/>
            <a:ext cx="12204700" cy="21590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-596900" y="-63500"/>
            <a:ext cx="13639800" cy="9842500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3400" y="8077200"/>
            <a:ext cx="5676900" cy="850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7" r:id="rId2"/>
    <p:sldLayoutId id="2147483809" r:id="rId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+mj-lt"/>
          <a:ea typeface="+mj-ea"/>
          <a:cs typeface="+mj-cs"/>
          <a:sym typeface="Trebuchet MS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03200" y="9296400"/>
            <a:ext cx="132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kern="0" spc="1800" dirty="0" smtClean="0">
                <a:solidFill>
                  <a:schemeClr val="bg2">
                    <a:lumMod val="75000"/>
                  </a:schemeClr>
                </a:solidFill>
                <a:latin typeface="Trebuchet MS"/>
                <a:cs typeface="Trebuchet MS"/>
              </a:rPr>
              <a:t>ICANN MEETING NO. 38 | 20-25 JUNE 2010</a:t>
            </a:r>
            <a:endParaRPr lang="en-US" sz="1200" b="1" i="0" kern="0" spc="1800" dirty="0">
              <a:solidFill>
                <a:schemeClr val="bg2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 descr="orange-spot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61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842500" y="8674100"/>
            <a:ext cx="2743200" cy="9144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" name="Picture 3" descr="spot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-12700"/>
            <a:ext cx="13004800" cy="97536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9779000" y="8458200"/>
            <a:ext cx="2743200" cy="9144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9" r:id="rId3"/>
    <p:sldLayoutId id="2147483810" r:id="rId4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+mj-lt"/>
          <a:ea typeface="+mj-ea"/>
          <a:cs typeface="+mj-cs"/>
          <a:sym typeface="Trebuchet MS" charset="0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9pPr>
    </p:titleStyle>
    <p:bodyStyle>
      <a:lvl1pPr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1pPr>
      <a:lvl2pPr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2pPr>
      <a:lvl3pPr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3pPr>
      <a:lvl4pPr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4pPr>
      <a:lvl5pPr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5pPr>
      <a:lvl6pPr marL="457200"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6pPr>
      <a:lvl7pPr marL="914400"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7pPr>
      <a:lvl8pPr marL="1371600"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8pPr>
      <a:lvl9pPr marL="1828800" algn="l" rtl="0" fontAlgn="base">
        <a:spcBef>
          <a:spcPts val="22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ANNicon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2628900"/>
            <a:ext cx="11201400" cy="71247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 b="1493"/>
          <a:stretch>
            <a:fillRect/>
          </a:stretch>
        </p:blipFill>
        <p:spPr bwMode="auto">
          <a:xfrm>
            <a:off x="6985000" y="8382000"/>
            <a:ext cx="5676900" cy="8382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7432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Trebuchet M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700" r:id="rId3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+mj-lt"/>
          <a:ea typeface="+mj-ea"/>
          <a:cs typeface="+mj-cs"/>
          <a:sym typeface="Trebuchet MS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842500" y="8674100"/>
            <a:ext cx="2743200" cy="9144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" name="Picture 3" descr="spot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-25400"/>
            <a:ext cx="13004800" cy="97536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9779000" y="8458200"/>
            <a:ext cx="2743200" cy="9144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10" r:id="rId3"/>
    <p:sldLayoutId id="2147483711" r:id="rId4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+mj-lt"/>
          <a:ea typeface="+mj-ea"/>
          <a:cs typeface="+mj-cs"/>
          <a:sym typeface="Trebuchet MS" charset="0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9pPr>
    </p:titleStyle>
    <p:bodyStyle>
      <a:lvl1pPr marL="4937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1pPr>
      <a:lvl2pPr marL="4937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2pPr>
      <a:lvl3pPr marL="4937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3pPr>
      <a:lvl4pPr marL="4937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4pPr>
      <a:lvl5pPr marL="4937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5pPr>
      <a:lvl6pPr marL="9509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6pPr>
      <a:lvl7pPr marL="14081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7pPr>
      <a:lvl8pPr marL="18653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8pPr>
      <a:lvl9pPr marL="2322513" indent="-493713" algn="l" rtl="0" fontAlgn="base">
        <a:spcBef>
          <a:spcPts val="3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-635000" y="-88900"/>
            <a:ext cx="13639800" cy="9842500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59600" y="8458200"/>
            <a:ext cx="5676900" cy="850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5" r:id="rId3"/>
    <p:sldLayoutId id="2147483776" r:id="rId4"/>
    <p:sldLayoutId id="2147483777" r:id="rId5"/>
    <p:sldLayoutId id="2147483778" r:id="rId6"/>
    <p:sldLayoutId id="2147483811" r:id="rId7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+mj-lt"/>
          <a:ea typeface="+mj-ea"/>
          <a:cs typeface="+mj-cs"/>
          <a:sym typeface="Trebuchet MS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rgbClr val="666666"/>
          </a:solidFill>
          <a:latin typeface="Trebuchet MS" charset="0"/>
          <a:ea typeface="ヒラギノ角ゴ ProN W6" charset="-128"/>
          <a:cs typeface="ヒラギノ角ゴ ProN W6" charset="-128"/>
          <a:sym typeface="Trebuchet M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public-comment/#raa-improvements2010" TargetMode="External"/><Relationship Id="rId2" Type="http://schemas.openxmlformats.org/officeDocument/2006/relationships/hyperlink" Target="http://gnso.icann.org/issues/raa/report-raa-improvements-proposal-28may10-en.pdf" TargetMode="Externa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0600" y="3657600"/>
            <a:ext cx="5943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Proposals for </a:t>
            </a: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Improvements to</a:t>
            </a: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</a:rPr>
              <a:t>the RAA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June 21, 2010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0" y="4267200"/>
            <a:ext cx="1135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LAW </a:t>
            </a:r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ENFORCEMENT </a:t>
            </a:r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PERSPECTIVE</a:t>
            </a:r>
            <a:endParaRPr lang="en-US" sz="5400" dirty="0">
              <a:solidFill>
                <a:schemeClr val="bg1"/>
              </a:solidFill>
              <a:effectLst>
                <a:reflection stA="50000" endPos="65000" dist="762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0" y="4267200"/>
            <a:ext cx="1135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REGISTRAR PERSPECTIVE</a:t>
            </a:r>
            <a:endParaRPr lang="en-US" sz="5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3600" y="4267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reflection stA="50000" endPos="65000" dist="76200" dir="5400000" sy="-100000" algn="bl" rotWithShape="0"/>
                </a:effectLst>
              </a:rPr>
              <a:t>Questions</a:t>
            </a:r>
            <a:endParaRPr lang="en-US" sz="5400" dirty="0">
              <a:solidFill>
                <a:schemeClr val="bg1"/>
              </a:solidFill>
              <a:effectLst>
                <a:reflection stA="50000" endPos="65000" dist="762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320800" y="1752600"/>
            <a:ext cx="10464800" cy="5943600"/>
          </a:xfrm>
          <a:ln/>
        </p:spPr>
        <p:txBody>
          <a:bodyPr/>
          <a:lstStyle/>
          <a:p>
            <a:pPr algn="l"/>
            <a:r>
              <a:rPr lang="en-US" sz="4800" dirty="0" smtClean="0">
                <a:solidFill>
                  <a:schemeClr val="bg2"/>
                </a:solidFill>
              </a:rPr>
              <a:t/>
            </a:r>
            <a:br>
              <a:rPr lang="en-US" sz="4800" dirty="0" smtClean="0">
                <a:solidFill>
                  <a:schemeClr val="bg2"/>
                </a:solidFill>
              </a:rPr>
            </a:br>
            <a:r>
              <a:rPr lang="en-US" sz="4800" dirty="0" smtClean="0">
                <a:solidFill>
                  <a:schemeClr val="bg2"/>
                </a:solidFill>
              </a:rPr>
              <a:t/>
            </a:r>
            <a:br>
              <a:rPr lang="en-US" sz="4800" dirty="0" smtClean="0">
                <a:solidFill>
                  <a:schemeClr val="bg2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Initial Report Posted</a:t>
            </a: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:</a:t>
            </a:r>
            <a:br>
              <a:rPr lang="en-US" sz="3600" dirty="0" smtClean="0">
                <a:solidFill>
                  <a:srgbClr val="FFC000"/>
                </a:solidFill>
                <a:latin typeface="+mn-lt"/>
              </a:rPr>
            </a:br>
            <a:r>
              <a:rPr lang="en-US" sz="4800" dirty="0" smtClean="0">
                <a:solidFill>
                  <a:schemeClr val="bg2"/>
                </a:solidFill>
              </a:rPr>
              <a:t/>
            </a:r>
            <a:br>
              <a:rPr lang="en-US" sz="4800" dirty="0" smtClean="0">
                <a:solidFill>
                  <a:schemeClr val="bg2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://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gnso.icann.org/issues/raa/report-raa-improvements-proposal-28may10-en.pdf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/>
            </a:r>
            <a:br>
              <a:rPr lang="en-US" sz="28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Public Comment Closes:  9 </a:t>
            </a: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July </a:t>
            </a: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2010</a:t>
            </a:r>
            <a:br>
              <a:rPr lang="en-US" sz="3600" dirty="0" smtClean="0">
                <a:solidFill>
                  <a:srgbClr val="FFC000"/>
                </a:solidFill>
                <a:latin typeface="+mn-lt"/>
              </a:rPr>
            </a:b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C000"/>
                </a:solidFill>
                <a:latin typeface="+mn-lt"/>
              </a:rPr>
            </a:b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FFC000"/>
                </a:solidFill>
                <a:latin typeface="+mn-lt"/>
                <a:hlinkClick r:id="rId3"/>
              </a:rPr>
              <a:t>http://www.icann.org/en/public-comment/#</a:t>
            </a:r>
            <a:r>
              <a:rPr lang="en-US" sz="3600" dirty="0" smtClean="0">
                <a:solidFill>
                  <a:srgbClr val="FFC000"/>
                </a:solidFill>
                <a:latin typeface="+mn-lt"/>
                <a:hlinkClick r:id="rId3"/>
              </a:rPr>
              <a:t>raa-improvements2010</a:t>
            </a: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C000"/>
                </a:solidFill>
                <a:latin typeface="+mn-lt"/>
              </a:rPr>
            </a:br>
            <a:endParaRPr lang="en-US" sz="36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549400" y="1143000"/>
            <a:ext cx="8864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solidFill>
                  <a:srgbClr val="00B0F0"/>
                </a:solidFill>
                <a:latin typeface="+mn-lt"/>
                <a:ea typeface="Calibri" pitchFamily="34" charset="0"/>
                <a:cs typeface="Times New Roman" pitchFamily="18" charset="0"/>
              </a:rPr>
              <a:t>For More Information</a:t>
            </a:r>
            <a:endParaRPr lang="en-US" sz="4800" b="1" dirty="0" smtClean="0">
              <a:solidFill>
                <a:srgbClr val="00B0F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3600" y="4133671"/>
            <a:ext cx="4678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rebuchet MS"/>
                <a:cs typeface="Trebuchet MS"/>
              </a:rPr>
              <a:t>Thank you</a:t>
            </a:r>
            <a:endParaRPr lang="en-US" sz="7200" b="1" dirty="0">
              <a:solidFill>
                <a:schemeClr val="tx2">
                  <a:lumMod val="50000"/>
                  <a:lumOff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8400" y="9296400"/>
            <a:ext cx="1074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100" b="1" dirty="0" smtClean="0">
                <a:solidFill>
                  <a:schemeClr val="bg2">
                    <a:lumMod val="75000"/>
                  </a:schemeClr>
                </a:solidFill>
                <a:latin typeface="Trebuchet MS"/>
                <a:cs typeface="Trebuchet MS"/>
              </a:rPr>
              <a:t>ICANN MEETING No. 38 | 20-25 June 2010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slow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ussels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0" y="3492500"/>
            <a:ext cx="8305800" cy="276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400" y="9296400"/>
            <a:ext cx="1074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100" b="1" dirty="0" smtClean="0">
                <a:solidFill>
                  <a:schemeClr val="bg2">
                    <a:lumMod val="75000"/>
                  </a:schemeClr>
                </a:solidFill>
                <a:latin typeface="Trebuchet MS"/>
                <a:cs typeface="Trebuchet MS"/>
              </a:rPr>
              <a:t>ICANN MEETING No. 38 | 20-25 June 2010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slow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4260850" y="3897313"/>
            <a:ext cx="0" cy="23447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8400" y="9296400"/>
            <a:ext cx="1074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100" b="1" dirty="0" smtClean="0">
                <a:solidFill>
                  <a:schemeClr val="bg2">
                    <a:lumMod val="75000"/>
                  </a:schemeClr>
                </a:solidFill>
                <a:latin typeface="Trebuchet MS"/>
                <a:cs typeface="Trebuchet MS"/>
              </a:rPr>
              <a:t>ICANN MEETING No. 38 | 20-25 June 2010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49400" y="2437656"/>
            <a:ext cx="10210800" cy="358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AGENDA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Introduction by Moderator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 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Cheryl Langdon-Orr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Presentation of Initial Report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ea typeface="Calibri" pitchFamily="34" charset="0"/>
                <a:cs typeface="Arial" pitchFamily="34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Steve Metalitz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Law Enforcement Perspective 	(2 speakers, TBA)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Registrar Perspective 			Mason Cole, Michele Neylon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Questions					Public/remote participants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Calibri" pitchFamily="34" charset="0"/>
              </a:rPr>
              <a:t>Closing Remarks				Moderator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320800" y="1752600"/>
            <a:ext cx="10464800" cy="5943600"/>
          </a:xfrm>
          <a:ln/>
        </p:spPr>
        <p:txBody>
          <a:bodyPr/>
          <a:lstStyle/>
          <a:p>
            <a:pPr algn="l"/>
            <a:r>
              <a:rPr lang="en-US" sz="4800" dirty="0" smtClean="0">
                <a:solidFill>
                  <a:schemeClr val="bg2"/>
                </a:solidFill>
              </a:rPr>
              <a:t/>
            </a:r>
            <a:br>
              <a:rPr lang="en-US" sz="4800" dirty="0" smtClean="0">
                <a:solidFill>
                  <a:schemeClr val="bg2"/>
                </a:solidFill>
              </a:rPr>
            </a:br>
            <a:r>
              <a:rPr lang="en-US" sz="4800" dirty="0" smtClean="0">
                <a:solidFill>
                  <a:schemeClr val="bg2"/>
                </a:solidFill>
              </a:rPr>
              <a:t/>
            </a:r>
            <a:br>
              <a:rPr lang="en-US" sz="4800" dirty="0" smtClean="0">
                <a:solidFill>
                  <a:schemeClr val="bg2"/>
                </a:solidFill>
              </a:rPr>
            </a:br>
            <a:endParaRPr lang="en-US" sz="36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006600" y="4191000"/>
            <a:ext cx="8864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Presentation of Initial Report</a:t>
            </a:r>
            <a:endParaRPr lang="en-US" sz="4800" b="1" dirty="0" smtClean="0">
              <a:solidFill>
                <a:srgbClr val="00B0F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Background of RAA Discussions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175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Mar 2007</a:t>
            </a:r>
            <a:r>
              <a:rPr lang="en-US" sz="3600" dirty="0" smtClean="0">
                <a:solidFill>
                  <a:srgbClr val="FFC000"/>
                </a:solidFill>
              </a:rPr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Comprehensive review of the RAA 					initiated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2008-09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	New Form of RAA developed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May 2009 	</a:t>
            </a:r>
            <a:r>
              <a:rPr lang="en-US" sz="3600" dirty="0" smtClean="0">
                <a:solidFill>
                  <a:srgbClr val="FFC000"/>
                </a:solidFill>
              </a:rPr>
              <a:t>GNSO </a:t>
            </a:r>
            <a:r>
              <a:rPr lang="en-US" sz="3600" dirty="0" smtClean="0">
                <a:solidFill>
                  <a:srgbClr val="FFC000"/>
                </a:solidFill>
              </a:rPr>
              <a:t>c</a:t>
            </a:r>
            <a:r>
              <a:rPr lang="en-US" sz="3600" dirty="0" smtClean="0">
                <a:solidFill>
                  <a:srgbClr val="FFC000"/>
                </a:solidFill>
              </a:rPr>
              <a:t>onditional approval of the 2009 				form RAA, subject to further analysis: </a:t>
            </a:r>
            <a:endParaRPr lang="en-US" sz="3600" dirty="0" smtClean="0">
              <a:solidFill>
                <a:srgbClr val="FFFF00"/>
              </a:solidFill>
            </a:endParaRPr>
          </a:p>
          <a:p>
            <a:pPr marL="1828800" indent="0">
              <a:spcBef>
                <a:spcPts val="1200"/>
              </a:spcBef>
            </a:pPr>
            <a:r>
              <a:rPr lang="en-US" sz="2800" i="1" dirty="0" smtClean="0">
                <a:solidFill>
                  <a:srgbClr val="FFFF00"/>
                </a:solidFill>
              </a:rPr>
              <a:t>  	Draft Registrant Rights and Responsibilities Charter</a:t>
            </a:r>
          </a:p>
          <a:p>
            <a:pPr marL="1828800" indent="0">
              <a:spcBef>
                <a:spcPts val="600"/>
              </a:spcBef>
            </a:pPr>
            <a:r>
              <a:rPr lang="en-US" sz="2800" i="1" dirty="0" smtClean="0">
                <a:solidFill>
                  <a:srgbClr val="FFFF00"/>
                </a:solidFill>
              </a:rPr>
              <a:t>  	Identify additional amendment topics and Next Steps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May 2010	</a:t>
            </a:r>
            <a:r>
              <a:rPr lang="en-US" sz="3600" dirty="0" smtClean="0">
                <a:solidFill>
                  <a:srgbClr val="FFC000"/>
                </a:solidFill>
              </a:rPr>
              <a:t>Joint  GNSO/ALAC  DT Report Released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320800" y="1752600"/>
            <a:ext cx="10464800" cy="6858000"/>
          </a:xfrm>
          <a:ln/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Origin: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	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2009 RAA: Registrars to link to a web page describing 			rights and responsibilities available to Registrants (§ 3.15)</a:t>
            </a:r>
            <a:br>
              <a:rPr lang="en-US" sz="2400" b="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Co</a:t>
            </a: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ntent of Charter (Annex A of Initial Report): </a:t>
            </a:r>
            <a:br>
              <a:rPr lang="en-US" sz="2400" dirty="0" smtClean="0">
                <a:solidFill>
                  <a:srgbClr val="7030A0"/>
                </a:solidFill>
                <a:latin typeface="+mn-lt"/>
              </a:rPr>
            </a:b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+mn-lt"/>
              </a:rPr>
            </a:b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		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Only inventories </a:t>
            </a:r>
            <a:r>
              <a:rPr lang="en-US" sz="2400" i="1" dirty="0" smtClean="0">
                <a:solidFill>
                  <a:srgbClr val="7030A0"/>
                </a:solidFill>
                <a:latin typeface="+mn-lt"/>
              </a:rPr>
              <a:t>current</a:t>
            </a:r>
            <a:r>
              <a:rPr lang="en-US" sz="2400" b="0" i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provisions of the 2009 RAA 				relating to registrants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	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	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Simplified language adopted, based on Non-Lawyers 				Guide to the RAA developed by Staff </a:t>
            </a:r>
            <a:br>
              <a:rPr lang="en-US" sz="2400" b="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Next Steps: 	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Staff consultation with registrars and implement 				web page for the Rights and Responsibilities Charter</a:t>
            </a:r>
            <a:br>
              <a:rPr lang="en-US" sz="2400" b="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Aspirational Charter: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 </a:t>
            </a:r>
            <a:br>
              <a:rPr lang="en-US" sz="2400" dirty="0" smtClean="0">
                <a:solidFill>
                  <a:schemeClr val="bg2"/>
                </a:solidFill>
                <a:latin typeface="+mn-lt"/>
              </a:rPr>
            </a:b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		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At-Large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Community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produced an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“Aspirational Charter”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			describing rights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that </a:t>
            </a:r>
            <a:r>
              <a:rPr lang="en-US" sz="2400" i="1" dirty="0" smtClean="0">
                <a:solidFill>
                  <a:srgbClr val="7030A0"/>
                </a:solidFill>
                <a:latin typeface="+mn-lt"/>
              </a:rPr>
              <a:t>should </a:t>
            </a:r>
            <a:r>
              <a:rPr lang="en-US" sz="2400" i="1" dirty="0" smtClean="0">
                <a:solidFill>
                  <a:srgbClr val="7030A0"/>
                </a:solidFill>
                <a:latin typeface="+mn-lt"/>
              </a:rPr>
              <a:t>be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afforded </a:t>
            </a:r>
            <a:r>
              <a:rPr lang="en-US" sz="2400" b="0" dirty="0" smtClean="0">
                <a:solidFill>
                  <a:schemeClr val="bg2"/>
                </a:solidFill>
                <a:latin typeface="+mn-lt"/>
              </a:rPr>
              <a:t>to registrants</a:t>
            </a:r>
            <a:endParaRPr lang="en-US" sz="2400" b="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00" y="914400"/>
            <a:ext cx="1021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Rights and Responsibilities Charter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ctr"/>
            <a:r>
              <a:rPr lang="en-US" sz="4400" dirty="0" smtClean="0">
                <a:latin typeface="Gill Sans"/>
              </a:rPr>
              <a:t>Aspirational Registrant Rights</a:t>
            </a:r>
            <a:endParaRPr lang="en-US" sz="4400" dirty="0">
              <a:latin typeface="Gill San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2514600"/>
            <a:ext cx="11163300" cy="5791200"/>
          </a:xfrm>
          <a:ln w="38100">
            <a:solidFill>
              <a:srgbClr val="FF33CC"/>
            </a:solidFill>
          </a:ln>
        </p:spPr>
        <p:txBody>
          <a:bodyPr/>
          <a:lstStyle/>
          <a:p>
            <a:r>
              <a:rPr lang="en-US" sz="2800" i="1" dirty="0" smtClean="0">
                <a:solidFill>
                  <a:srgbClr val="7030A0"/>
                </a:solidFill>
              </a:rPr>
              <a:t>Registrants </a:t>
            </a:r>
            <a:r>
              <a:rPr lang="en-US" sz="2800" i="1" dirty="0" smtClean="0">
                <a:solidFill>
                  <a:srgbClr val="7030A0"/>
                </a:solidFill>
              </a:rPr>
              <a:t>should</a:t>
            </a:r>
            <a:endParaRPr lang="en-US" sz="2800" dirty="0" smtClean="0">
              <a:solidFill>
                <a:srgbClr val="7030A0"/>
              </a:solidFill>
            </a:endParaRPr>
          </a:p>
          <a:p>
            <a:pPr lvl="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/>
              <a:t>have accurate, current and complete contact and locative information regarding their registrar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/>
              <a:t>be the sole entity capable of asserting and changing ownership information for their domain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/>
              <a:t>have ample opportunity to    renew their existing domain(s) at the same rates as new domains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/>
              <a:t>protect their trade name against  unauthorized use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/>
              <a:t>refuse the transfer of their personal information to unauthorized bodies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/>
              <a:t>expect ICANN to enforce its agreements with registrars</a:t>
            </a:r>
          </a:p>
          <a:p>
            <a:pPr marL="0" indent="0"/>
            <a:endParaRPr lang="en-US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Gill Sans"/>
              </a:rPr>
              <a:t>List of High Priority Amendment Topics</a:t>
            </a:r>
            <a:endParaRPr lang="en-US" sz="4400" dirty="0">
              <a:latin typeface="Gill Sans"/>
            </a:endParaRPr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sz="quarter" idx="10"/>
          </p:nvPr>
        </p:nvGraphicFramePr>
        <p:xfrm>
          <a:off x="1397000" y="2971800"/>
          <a:ext cx="9144000" cy="4581215"/>
        </p:xfrm>
        <a:graphic>
          <a:graphicData uri="http://schemas.openxmlformats.org/drawingml/2006/table">
            <a:tbl>
              <a:tblPr/>
              <a:tblGrid>
                <a:gridCol w="990600"/>
                <a:gridCol w="8153400"/>
              </a:tblGrid>
              <a:tr h="360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Item No. 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Description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541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Prohibition on registrar cybersquatting</a:t>
                      </a:r>
                      <a:endParaRPr lang="en-US" sz="20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Malicious conduct – registrar duty to investigate</a:t>
                      </a:r>
                      <a:endParaRPr lang="en-US" sz="20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Technically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competent point of contact on malicious 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conduct issues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 (available</a:t>
                      </a:r>
                      <a:r>
                        <a:rPr lang="en-GB" sz="2000" baseline="0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24/7 basis)</a:t>
                      </a:r>
                      <a:endParaRPr lang="en-US" sz="20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Disclosure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of privacy/proxy services made 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available by registrar;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Responsibility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of registrar for compliance by such services   </a:t>
                      </a:r>
                      <a:endParaRPr lang="en-US" sz="20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Obligations of privacy/proxy services made available 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by registrar re: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Data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escrow; Relay function; 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Reveal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function </a:t>
                      </a:r>
                      <a:endParaRPr lang="en-US" sz="20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998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Registrar responsibility for  cancellation 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Arial"/>
                        </a:rPr>
                        <a:t>of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Arial"/>
                        </a:rPr>
                        <a:t>registrations made by other privacy/proxy services for noncompliance with Relay and Reveal  </a:t>
                      </a:r>
                      <a:endParaRPr lang="en-US" sz="20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0861" marR="40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30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0801" y="3124200"/>
          <a:ext cx="8915400" cy="4171951"/>
        </p:xfrm>
        <a:graphic>
          <a:graphicData uri="http://schemas.openxmlformats.org/drawingml/2006/table">
            <a:tbl>
              <a:tblPr/>
              <a:tblGrid>
                <a:gridCol w="990599"/>
                <a:gridCol w="7924801"/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Item No.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Define circumstances under which registrar is required to cancel registration for false Whois data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97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8.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Require PCI compliance in registration process 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Define “reseller” and clarify registrar responsibility for reseller compliance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Require greater disclosure of registrar affiliates/multiple accreditations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Require greater disclosure of registrar contact information, information on form of business organization, officers, etc. 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Arial"/>
                        </a:rPr>
                        <a:t>Clarification of registrar responsibilities in connection with UDRP proceedings</a:t>
                      </a:r>
                      <a:endParaRPr lang="en-US" sz="18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11200" y="762000"/>
            <a:ext cx="10972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 of High Priority Amendment </a:t>
            </a: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Topics</a:t>
            </a:r>
          </a:p>
          <a:p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(continued)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2192000" cy="1524000"/>
          </a:xfrm>
        </p:spPr>
        <p:txBody>
          <a:bodyPr/>
          <a:lstStyle/>
          <a:p>
            <a:r>
              <a:rPr lang="en-US" sz="4400" dirty="0" smtClean="0">
                <a:latin typeface="+mn-lt"/>
              </a:rPr>
              <a:t>Medium Priority Amendment Topics</a:t>
            </a:r>
            <a:endParaRPr lang="en-US" sz="4400" dirty="0">
              <a:latin typeface="+mn-lt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016000" y="1905000"/>
            <a:ext cx="11277600" cy="6386364"/>
          </a:xfrm>
          <a:prstGeom prst="rect">
            <a:avLst/>
          </a:prstGeom>
          <a:noFill/>
          <a:ln w="4445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Spell out registrar “verification” process after receiving false 	Whois data  report</a:t>
            </a: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Require links to Whois Data Problem Reporting System on Whois results pages and on registrar home page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ervice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Level Agreement on Whois availability 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Registrar to disclose resellers and vice versa 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Expand scope of authority to terminate accreditation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Require registrars to report data breaches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Streamline arbitration process in cases of dis-accreditation</a:t>
            </a: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Streamline process of adding new gTLDs to accreditation </a:t>
            </a: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Registrar responsibilities for acts of affiliates 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  <a:p>
            <a:pPr lvl="1" indent="-407988" algn="l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Staff to draft registrar code of conduct if registrars fail to do so by time certain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Logo/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/intro">
      <a:majorFont>
        <a:latin typeface="Trebuchet MS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Logo/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potlight">
  <a:themeElements>
    <a:clrScheme name="Spotl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otl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Spot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w/caption">
  <a:themeElements>
    <a:clrScheme name="Photo w/cap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w/caption">
      <a:majorFont>
        <a:latin typeface="Trebuchet MS"/>
        <a:ea typeface="ヒラギノ角ゴ ProN W6"/>
        <a:cs typeface="ヒラギノ角ゴ ProN W6"/>
      </a:majorFont>
      <a:minorFont>
        <a:latin typeface="Trebuchet M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Photo w/cap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ransition">
  <a:themeElements>
    <a:clrScheme name="Transi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ansition">
      <a:majorFont>
        <a:latin typeface="Trebuchet MS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ransi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&amp; text">
  <a:themeElements>
    <a:clrScheme name="Photo &amp; tex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&amp; text">
      <a:majorFont>
        <a:latin typeface="Trebuchet MS"/>
        <a:ea typeface="ヒラギノ角ゴ ProN W6"/>
        <a:cs typeface="ヒラギノ角ゴ ProN W6"/>
      </a:majorFont>
      <a:minorFont>
        <a:latin typeface="Trebuchet M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Photo &amp; 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ivid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Trebuchet MS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Pages>0</Pages>
  <Words>337</Words>
  <Characters>0</Characters>
  <Application>Microsoft Office PowerPoint</Application>
  <PresentationFormat>Custom</PresentationFormat>
  <Lines>0</Lines>
  <Paragraphs>90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Logo/intro</vt:lpstr>
      <vt:lpstr>Spotlight</vt:lpstr>
      <vt:lpstr>Photo w/caption</vt:lpstr>
      <vt:lpstr>Transition</vt:lpstr>
      <vt:lpstr>Photo &amp; text</vt:lpstr>
      <vt:lpstr>Divider</vt:lpstr>
      <vt:lpstr>Slide 1</vt:lpstr>
      <vt:lpstr>Slide 2</vt:lpstr>
      <vt:lpstr>  </vt:lpstr>
      <vt:lpstr>Background of RAA Discussions</vt:lpstr>
      <vt:lpstr>Origin: 2009 RAA: Registrars to link to a web page describing    rights and responsibilities available to Registrants (§ 3.15)  Content of Charter (Annex A of Initial Report):     Only inventories current provisions of the 2009 RAA     relating to registrants    Simplified language adopted, based on Non-Lawyers     Guide to the RAA developed by Staff   Next Steps:  Staff consultation with registrars and implement     web page for the Rights and Responsibilities Charter  Aspirational Charter:    At-Large Community produced an “Aspirational Charter”    describing rights that should be afforded to registrants</vt:lpstr>
      <vt:lpstr>Aspirational Registrant Rights</vt:lpstr>
      <vt:lpstr>List of High Priority Amendment Topics</vt:lpstr>
      <vt:lpstr>Slide 8</vt:lpstr>
      <vt:lpstr>Medium Priority Amendment Topics</vt:lpstr>
      <vt:lpstr>Slide 10</vt:lpstr>
      <vt:lpstr>Slide 11</vt:lpstr>
      <vt:lpstr>Slide 12</vt:lpstr>
      <vt:lpstr>  Initial Report Posted:  http://gnso.icann.org/issues/raa/report-raa-improvements-proposal-28may10-en.pdf  Public Comment Closes:  9 July 2010   http://www.icann.org/en/public-comment/#raa-improvements2010 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IT</cp:lastModifiedBy>
  <cp:revision>60</cp:revision>
  <dcterms:created xsi:type="dcterms:W3CDTF">2010-06-01T17:43:17Z</dcterms:created>
  <dcterms:modified xsi:type="dcterms:W3CDTF">2010-06-15T19:31:43Z</dcterms:modified>
</cp:coreProperties>
</file>