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1" r:id="rId3"/>
    <p:sldId id="284" r:id="rId4"/>
    <p:sldId id="285" r:id="rId5"/>
    <p:sldId id="280" r:id="rId6"/>
    <p:sldId id="294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64" r:id="rId16"/>
  </p:sldIdLst>
  <p:sldSz cx="9144000" cy="6858000" type="screen4x3"/>
  <p:notesSz cx="7034213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4D"/>
    <a:srgbClr val="7EAEC2"/>
    <a:srgbClr val="D2D2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84625" y="0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42E45-E532-5549-98FC-B35EA98661C7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84625" y="8818563"/>
            <a:ext cx="30480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A5464-FEFA-AC4A-9362-BFB92E0BD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8000" cy="463550"/>
          </a:xfrm>
          <a:prstGeom prst="rect">
            <a:avLst/>
          </a:prstGeom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625" y="0"/>
            <a:ext cx="3048000" cy="463550"/>
          </a:xfrm>
          <a:prstGeom prst="rect">
            <a:avLst/>
          </a:prstGeom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ヒラギノ角ゴ Pro W3" pitchFamily="-105" charset="-128"/>
              </a:defRPr>
            </a:lvl1pPr>
          </a:lstStyle>
          <a:p>
            <a:pPr>
              <a:defRPr/>
            </a:pPr>
            <a:fld id="{96DBCE5B-DCB6-47A2-8AFC-2B2F4BA01B90}" type="datetime1">
              <a:rPr lang="en-US"/>
              <a:pPr>
                <a:defRPr/>
              </a:pPr>
              <a:t>10/27/2009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241" tIns="46621" rIns="93241" bIns="4662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10075"/>
            <a:ext cx="5627687" cy="4176713"/>
          </a:xfrm>
          <a:prstGeom prst="rect">
            <a:avLst/>
          </a:prstGeom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48000" cy="463550"/>
          </a:xfrm>
          <a:prstGeom prst="rect">
            <a:avLst/>
          </a:prstGeom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84625" y="8818563"/>
            <a:ext cx="3048000" cy="463550"/>
          </a:xfrm>
          <a:prstGeom prst="rect">
            <a:avLst/>
          </a:prstGeom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ヒラギノ角ゴ Pro W3" pitchFamily="-105" charset="-128"/>
              </a:defRPr>
            </a:lvl1pPr>
          </a:lstStyle>
          <a:p>
            <a:pPr>
              <a:defRPr/>
            </a:pPr>
            <a:fld id="{899E9579-53FB-4195-8D99-C4576A48AA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EE3E61-DBD6-45ED-B65C-B6767E629470}" type="slidenum">
              <a:rPr lang="en-US" smtClean="0">
                <a:latin typeface="Arial" charset="0"/>
                <a:ea typeface="ヒラギノ角ゴ Pro W3" charset="-128"/>
              </a:rPr>
              <a:pPr/>
              <a:t>1</a:t>
            </a:fld>
            <a:endParaRPr lang="en-US" smtClean="0">
              <a:latin typeface="Arial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663062-76B6-44AE-9A47-D6D55CDC8C50}" type="slidenum">
              <a:rPr lang="en-US" smtClean="0">
                <a:latin typeface="Arial" charset="0"/>
                <a:ea typeface="ヒラギノ角ゴ Pro W3" charset="-128"/>
              </a:rPr>
              <a:pPr/>
              <a:t>3</a:t>
            </a:fld>
            <a:endParaRPr lang="en-US" smtClean="0">
              <a:latin typeface="Arial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Breach Notices Transmitted</a:t>
            </a:r>
          </a:p>
          <a:p>
            <a:pPr lvl="1" eaLnBrk="1" hangingPunct="1"/>
            <a:r>
              <a:rPr lang="en-US" smtClean="0"/>
              <a:t>180 Financial</a:t>
            </a:r>
          </a:p>
          <a:p>
            <a:pPr lvl="1" eaLnBrk="1" hangingPunct="1"/>
            <a:r>
              <a:rPr lang="en-US" smtClean="0"/>
              <a:t>4 Non-Financial</a:t>
            </a:r>
          </a:p>
          <a:p>
            <a:endParaRPr lang="en-US" smtClean="0"/>
          </a:p>
          <a:p>
            <a:r>
              <a:rPr lang="en-US" smtClean="0"/>
              <a:t>Enforcement actions are commenced when: 1) ICANN suspects non-compliance based on complaints received or 2) when audit activities reveal non-compliance.  Although enforcement action notices may concern any provision in the RAA, most enforcement action notices concern:</a:t>
            </a:r>
          </a:p>
          <a:p>
            <a:r>
              <a:rPr lang="en-US" smtClean="0"/>
              <a:t>RDE non-compliance</a:t>
            </a:r>
          </a:p>
          <a:p>
            <a:r>
              <a:rPr lang="en-US" smtClean="0"/>
              <a:t>Whois data accuracy investigation non-compliance</a:t>
            </a:r>
          </a:p>
          <a:p>
            <a:r>
              <a:rPr lang="en-US" smtClean="0"/>
              <a:t>Failure to pay accreditation fees</a:t>
            </a:r>
          </a:p>
          <a:p>
            <a:r>
              <a:rPr lang="en-US" smtClean="0"/>
              <a:t>UDRP non-compliance</a:t>
            </a:r>
          </a:p>
          <a:p>
            <a:r>
              <a:rPr lang="en-US" smtClean="0"/>
              <a:t>IRTP non-compliance</a:t>
            </a:r>
          </a:p>
          <a:p>
            <a:r>
              <a:rPr lang="en-US" smtClean="0"/>
              <a:t>EDDP non-compliance</a:t>
            </a:r>
          </a:p>
          <a:p>
            <a:r>
              <a:rPr lang="en-US" smtClean="0"/>
              <a:t>Port 43 Whois Services non-compliance</a:t>
            </a:r>
          </a:p>
          <a:p>
            <a:r>
              <a:rPr lang="en-US" smtClean="0"/>
              <a:t>Failure to provide a working website</a:t>
            </a:r>
          </a:p>
          <a:p>
            <a:r>
              <a:rPr lang="en-US" smtClean="0"/>
              <a:t>Unauthorized use of ICANN’s logo  </a:t>
            </a:r>
          </a:p>
          <a:p>
            <a:r>
              <a:rPr lang="en-US" smtClean="0"/>
              <a:t>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0AEB14-9DC7-448F-A6FD-F85407C532DD}" type="slidenum">
              <a:rPr lang="en-US" smtClean="0">
                <a:latin typeface="Arial" charset="0"/>
                <a:ea typeface="ヒラギノ角ゴ Pro W3" charset="-128"/>
              </a:rPr>
              <a:pPr/>
              <a:t>5</a:t>
            </a:fld>
            <a:endParaRPr lang="en-US" smtClean="0">
              <a:latin typeface="Arial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5E5D0F-E355-4676-9F3E-E9C83A7112E6}" type="slidenum">
              <a:rPr lang="en-US" smtClean="0">
                <a:latin typeface="Arial" charset="0"/>
                <a:ea typeface="ヒラギノ角ゴ Pro W3" charset="-128"/>
              </a:rPr>
              <a:pPr/>
              <a:t>7</a:t>
            </a:fld>
            <a:endParaRPr lang="en-US" smtClean="0">
              <a:latin typeface="Arial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631DF6-9F89-4D07-A41D-46FE77EF6095}" type="slidenum">
              <a:rPr lang="en-US" smtClean="0">
                <a:latin typeface="Arial" charset="0"/>
                <a:ea typeface="ヒラギノ角ゴ Pro W3" charset="-128"/>
              </a:rPr>
              <a:pPr/>
              <a:t>8</a:t>
            </a:fld>
            <a:endParaRPr lang="en-US" smtClean="0">
              <a:latin typeface="Arial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75362F-B9DA-4617-91F9-6473AC5C1CE8}" type="slidenum">
              <a:rPr lang="en-US" smtClean="0">
                <a:latin typeface="Arial" charset="0"/>
                <a:ea typeface="ヒラギノ角ゴ Pro W3" charset="-128"/>
              </a:rPr>
              <a:pPr/>
              <a:t>9</a:t>
            </a:fld>
            <a:endParaRPr lang="en-US" smtClean="0">
              <a:latin typeface="Arial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343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131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883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oul_bkgrd_1_Page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334D"/>
                </a:solidFill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October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8" r:id="rId6"/>
    <p:sldLayoutId id="2147483816" r:id="rId7"/>
    <p:sldLayoutId id="2147483817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en/registrars/ra-agreement-21may09-en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oul_bkgrd_1_Splas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1"/>
          <p:cNvSpPr txBox="1">
            <a:spLocks/>
          </p:cNvSpPr>
          <p:nvPr/>
        </p:nvSpPr>
        <p:spPr bwMode="auto">
          <a:xfrm>
            <a:off x="685800" y="3276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latin typeface="Calibri" pitchFamily="34" charset="0"/>
              </a:rPr>
              <a:t> </a:t>
            </a:r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1371600" y="3962400"/>
            <a:ext cx="640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b="1">
              <a:latin typeface="Calibri" pitchFamily="34" charset="0"/>
            </a:endParaRPr>
          </a:p>
        </p:txBody>
      </p:sp>
      <p:sp>
        <p:nvSpPr>
          <p:cNvPr id="3077" name="Title 1"/>
          <p:cNvSpPr txBox="1">
            <a:spLocks/>
          </p:cNvSpPr>
          <p:nvPr/>
        </p:nvSpPr>
        <p:spPr bwMode="auto">
          <a:xfrm>
            <a:off x="685800" y="4648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00334D"/>
                </a:solidFill>
                <a:latin typeface="Calibri" pitchFamily="34" charset="0"/>
              </a:rPr>
              <a:t>David Giza, Senior Director</a:t>
            </a:r>
          </a:p>
        </p:txBody>
      </p:sp>
      <p:sp>
        <p:nvSpPr>
          <p:cNvPr id="3078" name="Subtitle 2"/>
          <p:cNvSpPr txBox="1">
            <a:spLocks/>
          </p:cNvSpPr>
          <p:nvPr/>
        </p:nvSpPr>
        <p:spPr bwMode="auto">
          <a:xfrm>
            <a:off x="1219200" y="54864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00334D"/>
                </a:solidFill>
                <a:latin typeface="Calibri" pitchFamily="34" charset="0"/>
              </a:rPr>
              <a:t>Contractual Compliance Team</a:t>
            </a: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3810000" y="6248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334D"/>
                </a:solidFill>
                <a:latin typeface="Calibri" pitchFamily="34" charset="0"/>
              </a:rPr>
              <a:t>October 2009</a:t>
            </a: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1371600" y="3581400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Contractual Compliance Update </a:t>
            </a:r>
            <a:r>
              <a:rPr lang="en-US" b="1"/>
              <a:t> 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RAA Amendments</a:t>
            </a:r>
            <a:br>
              <a:rPr lang="en-US" smtClean="0"/>
            </a:br>
            <a:r>
              <a:rPr lang="en-US" sz="2800" b="1" smtClean="0"/>
              <a:t>Why?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/>
          <a:lstStyle/>
          <a:p>
            <a:r>
              <a:rPr lang="en-US" sz="2800" smtClean="0"/>
              <a:t>Enhance enforcement of RAA through ICANN's contractual compliance work</a:t>
            </a:r>
          </a:p>
          <a:p>
            <a:r>
              <a:rPr lang="en-US" sz="2800" smtClean="0"/>
              <a:t>Identify new potential RAA obligations to address Internet Community concerns about DNS</a:t>
            </a:r>
          </a:p>
          <a:p>
            <a:r>
              <a:rPr lang="en-US" sz="2800" smtClean="0"/>
              <a:t>Clarify existing RAA obligations that are hard to enforce or result in significant mismatches between community expectations and actual enforcement</a:t>
            </a:r>
          </a:p>
          <a:p>
            <a:r>
              <a:rPr lang="en-US" sz="2800" smtClean="0"/>
              <a:t>RAA provisions should define business practices that are efficiently enforceable</a:t>
            </a:r>
          </a:p>
          <a:p>
            <a:pPr lvl="1">
              <a:buFont typeface="Arial" charset="0"/>
              <a:buNone/>
            </a:pPr>
            <a:endParaRPr lang="en-US" sz="20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New RAA Obligations</a:t>
            </a:r>
            <a:br>
              <a:rPr lang="en-US" smtClean="0"/>
            </a:br>
            <a:r>
              <a:rPr lang="en-US" sz="2800" b="1" smtClean="0"/>
              <a:t>DNS Issues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/>
          <a:lstStyle/>
          <a:p>
            <a:r>
              <a:rPr lang="en-US" sz="2800" smtClean="0"/>
              <a:t>Prohibition of Registrar Cybersquatting</a:t>
            </a:r>
          </a:p>
          <a:p>
            <a:r>
              <a:rPr lang="en-US" sz="2800" smtClean="0"/>
              <a:t>Malicious Conduct</a:t>
            </a:r>
          </a:p>
          <a:p>
            <a:pPr lvl="1"/>
            <a:r>
              <a:rPr lang="en-US" sz="2400" smtClean="0"/>
              <a:t>Duty to investigate complaints and report to ICANN</a:t>
            </a:r>
          </a:p>
          <a:p>
            <a:r>
              <a:rPr lang="en-US" sz="2800" smtClean="0"/>
              <a:t>Privacy/Proxy Services and Resellers</a:t>
            </a:r>
          </a:p>
          <a:p>
            <a:pPr lvl="1"/>
            <a:r>
              <a:rPr lang="en-US" sz="2400" smtClean="0"/>
              <a:t>Escrow P/P data and disclose points of contact</a:t>
            </a:r>
          </a:p>
          <a:p>
            <a:pPr lvl="1"/>
            <a:r>
              <a:rPr lang="en-US" sz="2400" smtClean="0"/>
              <a:t>Forward malicious conduct complaints to P/P service customers</a:t>
            </a:r>
          </a:p>
          <a:p>
            <a:r>
              <a:rPr lang="en-US" sz="2800" smtClean="0"/>
              <a:t>Full Information on Registrars and its affiliates</a:t>
            </a:r>
          </a:p>
          <a:p>
            <a:pPr lvl="1"/>
            <a:r>
              <a:rPr lang="en-US" sz="2400" smtClean="0"/>
              <a:t>Ability to verify Registrar and affiliate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Clarify Existing RAA Obligations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800" b="1" smtClean="0"/>
              <a:t>Promote Compliance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/>
          <a:lstStyle/>
          <a:p>
            <a:r>
              <a:rPr lang="en-US" sz="2800" smtClean="0"/>
              <a:t>Whois Inaccuracy Claims</a:t>
            </a:r>
          </a:p>
          <a:p>
            <a:pPr lvl="1"/>
            <a:r>
              <a:rPr lang="en-US" sz="2400" smtClean="0"/>
              <a:t>Extend requirements for problem investigation to validation or verification of accurate data</a:t>
            </a:r>
          </a:p>
          <a:p>
            <a:r>
              <a:rPr lang="en-US" sz="2800" smtClean="0"/>
              <a:t>Registered Name Holder Registration Data</a:t>
            </a:r>
          </a:p>
          <a:p>
            <a:pPr lvl="1"/>
            <a:r>
              <a:rPr lang="en-US" sz="2400" smtClean="0"/>
              <a:t>Require Registrars to produce and send copies of records to ICANN when requested</a:t>
            </a:r>
            <a:endParaRPr lang="en-US" smtClean="0"/>
          </a:p>
          <a:p>
            <a:r>
              <a:rPr lang="en-US" sz="2800" smtClean="0"/>
              <a:t>Termination of RAA by ICANN</a:t>
            </a:r>
          </a:p>
          <a:p>
            <a:pPr lvl="1"/>
            <a:r>
              <a:rPr lang="en-US" sz="2400" smtClean="0"/>
              <a:t>Immediately terminate RAA when Registrar abandons it business</a:t>
            </a:r>
          </a:p>
          <a:p>
            <a:pPr lvl="1"/>
            <a:r>
              <a:rPr lang="en-US" sz="2400" smtClean="0"/>
              <a:t>Terminate RAA for repeated and willful violations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1000" cy="1066800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Clarify Existing RAA Obligations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2800" b="1" smtClean="0"/>
              <a:t>Promote Compliance</a:t>
            </a:r>
            <a:endParaRPr lang="en-US" sz="28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/>
          <a:lstStyle/>
          <a:p>
            <a:r>
              <a:rPr lang="en-US" sz="2800" smtClean="0"/>
              <a:t>Business dealings with Registered Name Holders</a:t>
            </a:r>
          </a:p>
          <a:p>
            <a:pPr lvl="1"/>
            <a:r>
              <a:rPr lang="en-US" sz="2400" smtClean="0"/>
              <a:t>Clarify period of time to accept liability or disclose identity of licensee under Section 3.7.7.3  </a:t>
            </a:r>
          </a:p>
          <a:p>
            <a:r>
              <a:rPr lang="en-US" sz="2800" smtClean="0"/>
              <a:t>Arbitration</a:t>
            </a:r>
          </a:p>
          <a:p>
            <a:pPr lvl="1"/>
            <a:r>
              <a:rPr lang="en-US" sz="2400" smtClean="0"/>
              <a:t>Reduce number of arbitrators to save time and expense for all parties</a:t>
            </a:r>
          </a:p>
          <a:p>
            <a:r>
              <a:rPr lang="en-US" sz="2800" smtClean="0"/>
              <a:t>Administration of Contracts</a:t>
            </a:r>
          </a:p>
          <a:p>
            <a:pPr lvl="1"/>
            <a:r>
              <a:rPr lang="en-US" sz="2400" smtClean="0"/>
              <a:t>Improve administrative processes so Registrars in good standing can efficiently be accredited for additional gTLDs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Clarify Existing RAA Obligations</a:t>
            </a:r>
            <a:r>
              <a:rPr lang="en-US" sz="8000" smtClean="0"/>
              <a:t/>
            </a:r>
            <a:br>
              <a:rPr lang="en-US" sz="8000" smtClean="0"/>
            </a:br>
            <a:r>
              <a:rPr lang="en-US" sz="2800" b="1" smtClean="0"/>
              <a:t>Promote Compliance</a:t>
            </a:r>
            <a:endParaRPr lang="en-US" sz="28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/>
          <a:lstStyle/>
          <a:p>
            <a:r>
              <a:rPr lang="en-US" sz="2800" smtClean="0"/>
              <a:t>Process to establish new/revised specs and policies</a:t>
            </a:r>
          </a:p>
          <a:p>
            <a:pPr lvl="1"/>
            <a:r>
              <a:rPr lang="en-US" sz="2400" smtClean="0"/>
              <a:t>Clarify voting requirements for establishing Consensus Policies within ICANN</a:t>
            </a:r>
          </a:p>
          <a:p>
            <a:r>
              <a:rPr lang="en-US" sz="2800" smtClean="0"/>
              <a:t>Insurance</a:t>
            </a:r>
          </a:p>
          <a:p>
            <a:pPr lvl="1"/>
            <a:r>
              <a:rPr lang="en-US" sz="2400" smtClean="0"/>
              <a:t>Maintain coverage to protect registrants from losses caused by Registrar’s wrongful acts</a:t>
            </a:r>
          </a:p>
          <a:p>
            <a:r>
              <a:rPr lang="en-US" sz="2800" smtClean="0"/>
              <a:t>Privacy/Security of Registrant Account Records</a:t>
            </a:r>
          </a:p>
          <a:p>
            <a:pPr lvl="1"/>
            <a:r>
              <a:rPr lang="en-US" sz="2400" smtClean="0"/>
              <a:t>Define “security breach” in RAA</a:t>
            </a:r>
          </a:p>
          <a:p>
            <a:pPr lvl="1"/>
            <a:r>
              <a:rPr lang="en-US" sz="2400" smtClean="0"/>
              <a:t>Promptly disclose  security breaches of Registrar’s systems that affect registrants</a:t>
            </a:r>
          </a:p>
          <a:p>
            <a:pPr lvl="1"/>
            <a:endParaRPr lang="en-US" sz="2400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/>
          <a:lstStyle/>
          <a:p>
            <a:r>
              <a:rPr lang="en-US" smtClean="0"/>
              <a:t>Contractual Compliance Enforcement Activity Jan – Oct 2009 </a:t>
            </a:r>
          </a:p>
          <a:p>
            <a:r>
              <a:rPr lang="en-US" smtClean="0"/>
              <a:t>2009 RAA Update</a:t>
            </a:r>
          </a:p>
          <a:p>
            <a:r>
              <a:rPr lang="en-US" smtClean="0"/>
              <a:t>Possible Future RAA Amendments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in Number of Registrars</a:t>
            </a:r>
          </a:p>
        </p:txBody>
      </p:sp>
      <p:pic>
        <p:nvPicPr>
          <p:cNvPr id="5123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6875" r="-16875"/>
          <a:stretch>
            <a:fillRect/>
          </a:stretch>
        </p:blipFill>
        <p:spPr>
          <a:xfrm>
            <a:off x="457200" y="1417638"/>
            <a:ext cx="8001000" cy="4525962"/>
          </a:xfrm>
        </p:spPr>
      </p:pic>
      <p:sp>
        <p:nvSpPr>
          <p:cNvPr id="6" name="TextBox 5"/>
          <p:cNvSpPr txBox="1"/>
          <p:nvPr/>
        </p:nvSpPr>
        <p:spPr>
          <a:xfrm>
            <a:off x="1676400" y="1828800"/>
            <a:ext cx="5638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+mn-lt"/>
                <a:ea typeface="ヒラギノ角ゴ Pro W3" pitchFamily="-108" charset="-128"/>
                <a:cs typeface="ヒラギノ角ゴ Pro W3" pitchFamily="-108" charset="-128"/>
              </a:rPr>
              <a:t>The number of accredited registrars has grown </a:t>
            </a:r>
            <a:br>
              <a:rPr lang="en-US" sz="1600" dirty="0">
                <a:latin typeface="+mn-lt"/>
                <a:ea typeface="ヒラギノ角ゴ Pro W3" pitchFamily="-108" charset="-128"/>
                <a:cs typeface="ヒラギノ角ゴ Pro W3" pitchFamily="-108" charset="-128"/>
              </a:rPr>
            </a:br>
            <a:r>
              <a:rPr lang="en-US" sz="1600" dirty="0">
                <a:latin typeface="+mn-lt"/>
                <a:ea typeface="ヒラギノ角ゴ Pro W3" pitchFamily="-108" charset="-128"/>
                <a:cs typeface="ヒラギノ角ゴ Pro W3" pitchFamily="-108" charset="-128"/>
              </a:rPr>
              <a:t>from 1 to 938 over the past 11 years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Distribution of Registrars</a:t>
            </a:r>
          </a:p>
        </p:txBody>
      </p:sp>
      <p:pic>
        <p:nvPicPr>
          <p:cNvPr id="6147" name="Content Placeholder 4" descr="registrar.distribut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04" r="-11404"/>
          <a:stretch>
            <a:fillRect/>
          </a:stretch>
        </p:blipFill>
        <p:spPr>
          <a:xfrm>
            <a:off x="0" y="1066800"/>
            <a:ext cx="8763000" cy="5029200"/>
          </a:xfrm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838200" y="5334000"/>
            <a:ext cx="762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Currently 938 Registrars</a:t>
            </a:r>
          </a:p>
          <a:p>
            <a:r>
              <a:rPr lang="en-US"/>
              <a:t>New registrars: Europe (49%), Asia/Pacific (26%), North America (16%) during past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Enforcement Activity </a:t>
            </a:r>
            <a:br>
              <a:rPr lang="en-US" smtClean="0"/>
            </a:br>
            <a:r>
              <a:rPr lang="en-US" sz="2800" b="1" smtClean="0"/>
              <a:t>(Jan - Oct 2009)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756150"/>
          </a:xfrm>
        </p:spPr>
        <p:txBody>
          <a:bodyPr/>
          <a:lstStyle/>
          <a:p>
            <a:pPr eaLnBrk="1" hangingPunct="1"/>
            <a:r>
              <a:rPr lang="en-US" smtClean="0"/>
              <a:t>16 Registrar Accreditation Agreement (RAA) Terminations and Non-Renewals</a:t>
            </a:r>
          </a:p>
          <a:p>
            <a:pPr lvl="1" eaLnBrk="1" hangingPunct="1"/>
            <a:r>
              <a:rPr lang="en-US" smtClean="0"/>
              <a:t>9 Terminations</a:t>
            </a:r>
          </a:p>
          <a:p>
            <a:pPr lvl="1" eaLnBrk="1" hangingPunct="1"/>
            <a:r>
              <a:rPr lang="en-US" smtClean="0"/>
              <a:t>7 Non-renewals</a:t>
            </a:r>
          </a:p>
          <a:p>
            <a:pPr eaLnBrk="1" hangingPunct="1"/>
            <a:r>
              <a:rPr lang="en-US" smtClean="0"/>
              <a:t>184 Breach Notices Transmitted</a:t>
            </a:r>
          </a:p>
          <a:p>
            <a:pPr eaLnBrk="1" hangingPunct="1"/>
            <a:r>
              <a:rPr lang="en-US" smtClean="0"/>
              <a:t>4,290 Enforcement Actions </a:t>
            </a:r>
          </a:p>
          <a:p>
            <a:pPr eaLnBrk="1" hangingPunct="1"/>
            <a:r>
              <a:rPr lang="en-US" smtClean="0"/>
              <a:t>9,304 Consumer Complaints Processed   (Jan-Sept)                       </a:t>
            </a:r>
            <a:r>
              <a:rPr lang="en-US" sz="2800" smtClean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838200"/>
          </a:xfrm>
        </p:spPr>
        <p:txBody>
          <a:bodyPr/>
          <a:lstStyle/>
          <a:p>
            <a:pPr eaLnBrk="1" hangingPunct="1"/>
            <a:r>
              <a:rPr lang="en-US" sz="4000" b="1" smtClean="0"/>
              <a:t>ICANN’s Whois Enforcement Work 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654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Whois Data Accuracy Enforcement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Enhanced WDPRS includes follow-up notices to assess registrar compliance with RAA Whois investigation requirements 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WDRP requires registrars to send reminder notices to registrants to update Whois data 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Whois Data Availability Monitoring</a:t>
            </a:r>
          </a:p>
          <a:p>
            <a:pPr lvl="1"/>
            <a:r>
              <a:rPr lang="en-US" smtClean="0">
                <a:ea typeface="ＭＳ Ｐゴシック" charset="-128"/>
              </a:rPr>
              <a:t>Electronic tool monitors registrars’ Port 43 Whois services 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Whois Data Accuracy Study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Privacy/Proxy Registration Study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charset="-128"/>
            </a:endParaRPr>
          </a:p>
          <a:p>
            <a:endParaRPr lang="en-US" smtClean="0"/>
          </a:p>
        </p:txBody>
      </p:sp>
      <p:sp>
        <p:nvSpPr>
          <p:cNvPr id="8196" name="Date Placeholder 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October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2009 RAA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/>
          <a:lstStyle/>
          <a:p>
            <a:r>
              <a:rPr lang="fr-FR" smtClean="0"/>
              <a:t>Adopted by ICANN Board on 21 May 2009</a:t>
            </a:r>
          </a:p>
          <a:p>
            <a:r>
              <a:rPr lang="fr-FR" smtClean="0"/>
              <a:t>Available on the ICANN web site</a:t>
            </a:r>
            <a:br>
              <a:rPr lang="fr-FR" smtClean="0"/>
            </a:br>
            <a:r>
              <a:rPr lang="fr-FR" smtClean="0"/>
              <a:t>(</a:t>
            </a:r>
            <a:r>
              <a:rPr lang="en-US" sz="2000" smtClean="0">
                <a:hlinkClick r:id="rId3"/>
              </a:rPr>
              <a:t>http://www.icann.org/en/registrars/ra-agreement-21may09-en.htm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Reasons for New RAA </a:t>
            </a:r>
          </a:p>
          <a:p>
            <a:pPr lvl="1" eaLnBrk="1" hangingPunct="1"/>
            <a:r>
              <a:rPr lang="en-US" smtClean="0"/>
              <a:t>Reflect changes and address concerns in DNS</a:t>
            </a:r>
          </a:p>
          <a:p>
            <a:pPr lvl="1" eaLnBrk="1" hangingPunct="1"/>
            <a:r>
              <a:rPr lang="en-US" smtClean="0"/>
              <a:t>Enhance protections for domain registrants</a:t>
            </a:r>
          </a:p>
          <a:p>
            <a:pPr lvl="1" eaLnBrk="1" hangingPunct="1"/>
            <a:r>
              <a:rPr lang="en-US" smtClean="0"/>
              <a:t>Clarify and streamline certain contractual terms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Who Is Required to Sign 2009 RAA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343400"/>
          </a:xfrm>
        </p:spPr>
        <p:txBody>
          <a:bodyPr/>
          <a:lstStyle/>
          <a:p>
            <a:pPr eaLnBrk="1" hangingPunct="1"/>
            <a:r>
              <a:rPr lang="en-US" smtClean="0"/>
              <a:t>Every new Registrar</a:t>
            </a:r>
          </a:p>
          <a:p>
            <a:pPr eaLnBrk="1" hangingPunct="1"/>
            <a:r>
              <a:rPr lang="en-US" smtClean="0"/>
              <a:t>Every existing Registrar upon renewal of its current accreditation</a:t>
            </a:r>
          </a:p>
          <a:p>
            <a:pPr eaLnBrk="1" hangingPunct="1"/>
            <a:r>
              <a:rPr lang="en-US" smtClean="0"/>
              <a:t>All other Registrars (in good standing) may sign 2009 RAA at any time prior to renewal</a:t>
            </a:r>
          </a:p>
          <a:p>
            <a:pPr eaLnBrk="1" hangingPunct="1"/>
            <a:r>
              <a:rPr lang="en-US" smtClean="0"/>
              <a:t>Registrars representing 87.3% of all gTLD registrations have signed or requested the 2009 RAA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Key Changes to 2009 RAA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01000" cy="4525962"/>
          </a:xfrm>
        </p:spPr>
        <p:txBody>
          <a:bodyPr/>
          <a:lstStyle/>
          <a:p>
            <a:pPr eaLnBrk="1" hangingPunct="1"/>
            <a:r>
              <a:rPr lang="en-US" smtClean="0"/>
              <a:t>Enhanced enforcement tools to ensure full compliance with RAA and ICANN policies</a:t>
            </a:r>
          </a:p>
          <a:p>
            <a:pPr eaLnBrk="1" hangingPunct="1"/>
            <a:r>
              <a:rPr lang="en-US" smtClean="0"/>
              <a:t>New sanctions for non-compliance</a:t>
            </a:r>
          </a:p>
          <a:p>
            <a:pPr eaLnBrk="1" hangingPunct="1"/>
            <a:r>
              <a:rPr lang="en-US" smtClean="0"/>
              <a:t>New requirements for Registrar contact info</a:t>
            </a:r>
          </a:p>
          <a:p>
            <a:pPr eaLnBrk="1" hangingPunct="1"/>
            <a:r>
              <a:rPr lang="en-US" smtClean="0"/>
              <a:t>Additional audit and data escrow requirements</a:t>
            </a:r>
          </a:p>
          <a:p>
            <a:pPr eaLnBrk="1" hangingPunct="1"/>
            <a:r>
              <a:rPr lang="en-US" smtClean="0"/>
              <a:t>New requirements for reseller agreements</a:t>
            </a:r>
          </a:p>
          <a:p>
            <a:pPr eaLnBrk="1" hangingPunct="1"/>
            <a:r>
              <a:rPr lang="en-US" smtClean="0"/>
              <a:t>Administrative and procedural changes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588</Words>
  <Application>Microsoft Office PowerPoint</Application>
  <PresentationFormat>On-screen Show (4:3)</PresentationFormat>
  <Paragraphs>107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Agenda</vt:lpstr>
      <vt:lpstr>Growth in Number of Registrars</vt:lpstr>
      <vt:lpstr>Global Distribution of Registrars</vt:lpstr>
      <vt:lpstr>Enforcement Activity  (Jan - Oct 2009)</vt:lpstr>
      <vt:lpstr>ICANN’s Whois Enforcement Work </vt:lpstr>
      <vt:lpstr>2009 RAA</vt:lpstr>
      <vt:lpstr>Who Is Required to Sign 2009 RAA</vt:lpstr>
      <vt:lpstr>Key Changes to 2009 RAA </vt:lpstr>
      <vt:lpstr>Possible RAA Amendments Why?</vt:lpstr>
      <vt:lpstr>Potential New RAA Obligations DNS Issues</vt:lpstr>
      <vt:lpstr>Clarify Existing RAA Obligations Promote Compliance</vt:lpstr>
      <vt:lpstr> Clarify Existing RAA Obligations Promote Compliance</vt:lpstr>
      <vt:lpstr>Clarify Existing RAA Obligations Promote Compliance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Xander Brenan</dc:creator>
  <cp:lastModifiedBy>bulworth1</cp:lastModifiedBy>
  <cp:revision>100</cp:revision>
  <cp:lastPrinted>2009-09-18T02:29:26Z</cp:lastPrinted>
  <dcterms:created xsi:type="dcterms:W3CDTF">2009-10-26T23:34:57Z</dcterms:created>
  <dcterms:modified xsi:type="dcterms:W3CDTF">2009-10-28T00:44:06Z</dcterms:modified>
</cp:coreProperties>
</file>