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48" autoAdjust="0"/>
  </p:normalViewPr>
  <p:slideViewPr>
    <p:cSldViewPr snapToGrid="0" snapToObjects="1">
      <p:cViewPr varScale="1">
        <p:scale>
          <a:sx n="145" d="100"/>
          <a:sy n="145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8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2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2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3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0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9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2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9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9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B39C4-FDDB-D446-BA66-B47750FDC8BD}" type="datetimeFigureOut">
              <a:rPr lang="en-US" smtClean="0"/>
              <a:t>2/8/13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8D0E5-AA7E-A741-8E80-9FFD84BE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7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Thick Whois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drawings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26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 framework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176535" y="3010139"/>
            <a:ext cx="1389284" cy="232833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1643282" y="1834426"/>
            <a:ext cx="1445627" cy="4174326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169298" y="1834426"/>
            <a:ext cx="1389284" cy="4174326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756848" y="2118309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Predisposing Conditions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756848" y="3400260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Security Controls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756848" y="4710741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Vulnerabilities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224038" y="4469870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</a:t>
            </a:r>
            <a:r>
              <a:rPr lang="en-US" sz="1400" dirty="0" smtClean="0"/>
              <a:t> Non-Adversarial Threat Source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93473" y="5287883"/>
            <a:ext cx="1465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(with a range</a:t>
            </a:r>
            <a:br>
              <a:rPr lang="en-US" sz="1400" dirty="0" smtClean="0"/>
            </a:br>
            <a:r>
              <a:rPr lang="en-US" sz="1400" dirty="0" smtClean="0"/>
              <a:t>of </a:t>
            </a:r>
            <a:r>
              <a:rPr lang="en-US" sz="1400" b="1" dirty="0" smtClean="0"/>
              <a:t>effects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612836" y="1834426"/>
            <a:ext cx="1515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 the context of…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1728465" y="2877040"/>
            <a:ext cx="128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(with varying </a:t>
            </a:r>
            <a:br>
              <a:rPr lang="en-US" sz="1400" dirty="0" smtClean="0"/>
            </a:br>
            <a:r>
              <a:rPr lang="en-US" sz="1400" b="1" dirty="0" smtClean="0"/>
              <a:t>pervasiveness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1749680" y="4212967"/>
            <a:ext cx="124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(</a:t>
            </a:r>
            <a:r>
              <a:rPr lang="en-US" sz="1400" b="1" dirty="0" smtClean="0"/>
              <a:t>planned</a:t>
            </a:r>
            <a:r>
              <a:rPr lang="en-US" sz="1400" dirty="0" smtClean="0"/>
              <a:t> and</a:t>
            </a:r>
            <a:br>
              <a:rPr lang="en-US" sz="1400" dirty="0" smtClean="0"/>
            </a:br>
            <a:r>
              <a:rPr lang="en-US" sz="1400" b="1" dirty="0" smtClean="0"/>
              <a:t>implemented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1889241" y="5485532"/>
            <a:ext cx="962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(ranging in</a:t>
            </a:r>
            <a:br>
              <a:rPr lang="en-US" sz="1400" dirty="0" smtClean="0"/>
            </a:br>
            <a:r>
              <a:rPr lang="en-US" sz="1400" b="1" dirty="0" smtClean="0"/>
              <a:t>severity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1" name="Right Arrow 40"/>
          <p:cNvSpPr/>
          <p:nvPr/>
        </p:nvSpPr>
        <p:spPr>
          <a:xfrm>
            <a:off x="3270008" y="3010139"/>
            <a:ext cx="1176323" cy="155949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Could Initiate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3100146" y="4603467"/>
            <a:ext cx="1449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(with varying </a:t>
            </a:r>
            <a:br>
              <a:rPr lang="en-US" sz="1400" dirty="0" smtClean="0"/>
            </a:br>
            <a:r>
              <a:rPr lang="en-US" sz="1400" b="1" dirty="0" smtClean="0"/>
              <a:t>likelihood of</a:t>
            </a:r>
            <a:br>
              <a:rPr lang="en-US" sz="1400" b="1" dirty="0" smtClean="0"/>
            </a:br>
            <a:r>
              <a:rPr lang="en-US" sz="1400" b="1" dirty="0" smtClean="0"/>
              <a:t>initiation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4653358" y="3013797"/>
            <a:ext cx="1389284" cy="232833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4" name="Rectangle 43"/>
          <p:cNvSpPr/>
          <p:nvPr/>
        </p:nvSpPr>
        <p:spPr>
          <a:xfrm>
            <a:off x="4736648" y="3400260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Threat Event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6116521" y="3021585"/>
            <a:ext cx="1389284" cy="232833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6" name="Right Arrow 45"/>
          <p:cNvSpPr/>
          <p:nvPr/>
        </p:nvSpPr>
        <p:spPr>
          <a:xfrm>
            <a:off x="6209994" y="3021585"/>
            <a:ext cx="1176323" cy="155949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Which could result in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6040134" y="4614913"/>
            <a:ext cx="1449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(with varying </a:t>
            </a:r>
            <a:br>
              <a:rPr lang="en-US" sz="1400" dirty="0" smtClean="0"/>
            </a:br>
            <a:r>
              <a:rPr lang="en-US" sz="1400" b="1" dirty="0" smtClean="0"/>
              <a:t>likelihood of </a:t>
            </a:r>
            <a:br>
              <a:rPr lang="en-US" sz="1400" b="1" dirty="0" smtClean="0"/>
            </a:br>
            <a:r>
              <a:rPr lang="en-US" sz="1400" b="1" dirty="0" smtClean="0"/>
              <a:t>impact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8" name="Rectangle 47"/>
          <p:cNvSpPr/>
          <p:nvPr/>
        </p:nvSpPr>
        <p:spPr>
          <a:xfrm>
            <a:off x="7593344" y="3025243"/>
            <a:ext cx="1389284" cy="232833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9" name="Rectangle 48"/>
          <p:cNvSpPr/>
          <p:nvPr/>
        </p:nvSpPr>
        <p:spPr>
          <a:xfrm>
            <a:off x="7676634" y="3411706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Adverse Impacts</a:t>
            </a:r>
            <a:endParaRPr lang="en-US" sz="1400" dirty="0"/>
          </a:p>
        </p:txBody>
      </p:sp>
      <p:sp>
        <p:nvSpPr>
          <p:cNvPr id="50" name="Rounded Rectangle 49"/>
          <p:cNvSpPr/>
          <p:nvPr/>
        </p:nvSpPr>
        <p:spPr>
          <a:xfrm>
            <a:off x="3176535" y="5456304"/>
            <a:ext cx="5806093" cy="10365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Creating RISK to </a:t>
            </a:r>
            <a:r>
              <a:rPr lang="en-US" smtClean="0"/>
              <a:t>providers of </a:t>
            </a:r>
            <a:r>
              <a:rPr lang="en-US" dirty="0" smtClean="0"/>
              <a:t>Whois information – a combination of the nature of the impact and the likelihood that its effects will be felt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533308" y="4608613"/>
            <a:ext cx="1449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(with varying </a:t>
            </a:r>
            <a:br>
              <a:rPr lang="en-US" sz="1400" dirty="0" smtClean="0"/>
            </a:br>
            <a:r>
              <a:rPr lang="en-US" sz="1400" b="1" dirty="0" smtClean="0"/>
              <a:t>severity </a:t>
            </a:r>
            <a:r>
              <a:rPr lang="en-US" sz="1400" dirty="0" smtClean="0"/>
              <a:t>and</a:t>
            </a:r>
            <a:r>
              <a:rPr lang="en-US" sz="1400" b="1" dirty="0" smtClean="0"/>
              <a:t> range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52" name="Rectangle 51"/>
          <p:cNvSpPr/>
          <p:nvPr/>
        </p:nvSpPr>
        <p:spPr>
          <a:xfrm>
            <a:off x="241641" y="2274106"/>
            <a:ext cx="1227473" cy="77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 Adversarial Threat Source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93473" y="3046749"/>
            <a:ext cx="14651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(with </a:t>
            </a:r>
            <a:r>
              <a:rPr lang="en-US" sz="1400" b="1" dirty="0" smtClean="0"/>
              <a:t>capability</a:t>
            </a:r>
            <a:r>
              <a:rPr lang="en-US" sz="1400" dirty="0" smtClean="0"/>
              <a:t>, </a:t>
            </a:r>
            <a:r>
              <a:rPr lang="en-US" sz="1400" b="1" dirty="0" smtClean="0"/>
              <a:t>intent</a:t>
            </a:r>
            <a:r>
              <a:rPr lang="en-US" sz="1400" dirty="0" smtClean="0"/>
              <a:t> and </a:t>
            </a:r>
            <a:r>
              <a:rPr lang="en-US" sz="1400" b="1" dirty="0" smtClean="0"/>
              <a:t>targeting</a:t>
            </a:r>
            <a:r>
              <a:rPr lang="en-US" sz="1400" dirty="0" smtClean="0"/>
              <a:t>)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b="1" dirty="0" smtClean="0"/>
              <a:t>OR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17283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933"/>
            <a:ext cx="8229600" cy="7198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boundaries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0" y="2086395"/>
            <a:ext cx="1318355" cy="628175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Personal and domain data</a:t>
            </a:r>
          </a:p>
        </p:txBody>
      </p:sp>
      <p:cxnSp>
        <p:nvCxnSpPr>
          <p:cNvPr id="27" name="Elbow Connector 26"/>
          <p:cNvCxnSpPr>
            <a:stCxn id="15" idx="3"/>
            <a:endCxn id="28" idx="2"/>
          </p:cNvCxnSpPr>
          <p:nvPr/>
        </p:nvCxnSpPr>
        <p:spPr>
          <a:xfrm flipV="1">
            <a:off x="2558763" y="1530204"/>
            <a:ext cx="499564" cy="8672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10317" y="4569735"/>
            <a:ext cx="343594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/>
              <a:buChar char="•"/>
            </a:pPr>
            <a:r>
              <a:rPr lang="en-US" sz="1100" dirty="0" smtClean="0"/>
              <a:t>Registrant provides personal and domain-related data to the registrar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/>
              <a:t>The handling of this data is subject to agreement w/registrar, which is in turn subject to </a:t>
            </a:r>
            <a:r>
              <a:rPr lang="en-US" sz="1100" dirty="0" err="1" smtClean="0"/>
              <a:t>RtA</a:t>
            </a:r>
            <a:r>
              <a:rPr lang="en-US" sz="1100" dirty="0" smtClean="0"/>
              <a:t>, RAA, RRA, local </a:t>
            </a:r>
            <a:r>
              <a:rPr lang="en-US" sz="1100" dirty="0" smtClean="0"/>
              <a:t>legal standards </a:t>
            </a:r>
            <a:r>
              <a:rPr lang="en-US" sz="1100" dirty="0" smtClean="0"/>
              <a:t>and etc.</a:t>
            </a:r>
            <a:endParaRPr lang="en-US" sz="1100" dirty="0" smtClean="0"/>
          </a:p>
          <a:p>
            <a:pPr marL="111125" indent="-111125">
              <a:buFont typeface="Arial"/>
              <a:buChar char="•"/>
            </a:pPr>
            <a:r>
              <a:rPr lang="en-US" sz="1100" dirty="0" smtClean="0"/>
              <a:t>List of Whois data-elements and publication rules is defined (subject to </a:t>
            </a:r>
            <a:r>
              <a:rPr lang="en-US" sz="1100" dirty="0" smtClean="0"/>
              <a:t>ICANN-related agreements and </a:t>
            </a:r>
            <a:r>
              <a:rPr lang="en-US" sz="1100" dirty="0" smtClean="0"/>
              <a:t>local law), communicated to and agreed to by the registrant here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/>
              <a:t>Registrant can choose to use privacy/proxy services to mask identity</a:t>
            </a:r>
          </a:p>
        </p:txBody>
      </p:sp>
      <p:sp>
        <p:nvSpPr>
          <p:cNvPr id="3" name="Can 2"/>
          <p:cNvSpPr/>
          <p:nvPr/>
        </p:nvSpPr>
        <p:spPr>
          <a:xfrm>
            <a:off x="3058327" y="1969069"/>
            <a:ext cx="1052649" cy="2228840"/>
          </a:xfrm>
          <a:prstGeom prst="ca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 that will not be published in Whois</a:t>
            </a:r>
            <a:endParaRPr lang="en-US" sz="1200" dirty="0"/>
          </a:p>
        </p:txBody>
      </p:sp>
      <p:sp>
        <p:nvSpPr>
          <p:cNvPr id="28" name="Can 27"/>
          <p:cNvSpPr/>
          <p:nvPr/>
        </p:nvSpPr>
        <p:spPr>
          <a:xfrm>
            <a:off x="3058327" y="973344"/>
            <a:ext cx="1052649" cy="1113720"/>
          </a:xfrm>
          <a:prstGeom prst="can">
            <a:avLst/>
          </a:prstGeom>
          <a:gradFill>
            <a:gsLst>
              <a:gs pos="0">
                <a:srgbClr val="008000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 that will be published in Whois</a:t>
            </a:r>
            <a:endParaRPr lang="en-US" sz="1200" dirty="0"/>
          </a:p>
        </p:txBody>
      </p:sp>
      <p:cxnSp>
        <p:nvCxnSpPr>
          <p:cNvPr id="31" name="Elbow Connector 30"/>
          <p:cNvCxnSpPr>
            <a:stCxn id="15" idx="3"/>
            <a:endCxn id="3" idx="2"/>
          </p:cNvCxnSpPr>
          <p:nvPr/>
        </p:nvCxnSpPr>
        <p:spPr>
          <a:xfrm>
            <a:off x="2558763" y="2397476"/>
            <a:ext cx="499564" cy="68601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535776" y="1928116"/>
            <a:ext cx="1022987" cy="938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Registrar Customer Management System</a:t>
            </a:r>
          </a:p>
          <a:p>
            <a:pPr algn="ctr"/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6038647" y="1062501"/>
            <a:ext cx="1022987" cy="938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Registrar Whois System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619858" y="968926"/>
            <a:ext cx="1022987" cy="562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8000"/>
                </a:solidFill>
              </a:rPr>
              <a:t>Public</a:t>
            </a:r>
            <a:r>
              <a:rPr lang="en-US" sz="1200" dirty="0"/>
              <a:t> </a:t>
            </a:r>
            <a:r>
              <a:rPr lang="en-US" sz="1200" dirty="0" smtClean="0"/>
              <a:t>– web-based queries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619858" y="1597938"/>
            <a:ext cx="1022987" cy="562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8000"/>
                </a:solidFill>
              </a:rPr>
              <a:t>Public</a:t>
            </a:r>
            <a:r>
              <a:rPr lang="en-US" sz="1200" dirty="0"/>
              <a:t> </a:t>
            </a:r>
            <a:r>
              <a:rPr lang="en-US" sz="1200" dirty="0" smtClean="0"/>
              <a:t>– port-43 queries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581509" y="2782188"/>
            <a:ext cx="1022987" cy="4766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EPP interface to </a:t>
            </a:r>
            <a:r>
              <a:rPr lang="en-US" sz="1200" dirty="0" err="1" smtClean="0"/>
              <a:t>Ry</a:t>
            </a:r>
            <a:r>
              <a:rPr lang="en-US" sz="1200" dirty="0" smtClean="0"/>
              <a:t> Whois</a:t>
            </a:r>
          </a:p>
        </p:txBody>
      </p:sp>
      <p:cxnSp>
        <p:nvCxnSpPr>
          <p:cNvPr id="44" name="Elbow Connector 43"/>
          <p:cNvCxnSpPr>
            <a:stCxn id="28" idx="4"/>
            <a:endCxn id="38" idx="1"/>
          </p:cNvCxnSpPr>
          <p:nvPr/>
        </p:nvCxnSpPr>
        <p:spPr>
          <a:xfrm>
            <a:off x="4110976" y="1530204"/>
            <a:ext cx="1927671" cy="16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38" idx="3"/>
            <a:endCxn id="41" idx="1"/>
          </p:cNvCxnSpPr>
          <p:nvPr/>
        </p:nvCxnSpPr>
        <p:spPr>
          <a:xfrm flipV="1">
            <a:off x="7061634" y="1250276"/>
            <a:ext cx="558224" cy="2815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38" idx="3"/>
            <a:endCxn id="42" idx="1"/>
          </p:cNvCxnSpPr>
          <p:nvPr/>
        </p:nvCxnSpPr>
        <p:spPr>
          <a:xfrm>
            <a:off x="7061634" y="1531861"/>
            <a:ext cx="558224" cy="34742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8" idx="4"/>
            <a:endCxn id="43" idx="0"/>
          </p:cNvCxnSpPr>
          <p:nvPr/>
        </p:nvCxnSpPr>
        <p:spPr>
          <a:xfrm>
            <a:off x="4110976" y="1530204"/>
            <a:ext cx="982027" cy="1251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052412" y="3512670"/>
            <a:ext cx="1009222" cy="938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Thick-Registry Whois System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605136" y="3419330"/>
            <a:ext cx="1022987" cy="562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8000"/>
                </a:solidFill>
              </a:rPr>
              <a:t>Public</a:t>
            </a:r>
            <a:r>
              <a:rPr lang="en-US" sz="1200" dirty="0"/>
              <a:t> – </a:t>
            </a:r>
            <a:r>
              <a:rPr lang="en-US" sz="1200" dirty="0" smtClean="0"/>
              <a:t>web-based queries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598452" y="4048342"/>
            <a:ext cx="1022987" cy="562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8000"/>
                </a:solidFill>
              </a:rPr>
              <a:t>Public</a:t>
            </a:r>
            <a:r>
              <a:rPr lang="en-US" sz="1200" dirty="0"/>
              <a:t> </a:t>
            </a:r>
            <a:r>
              <a:rPr lang="en-US" sz="1200" dirty="0" smtClean="0"/>
              <a:t>– port-43 queries</a:t>
            </a:r>
          </a:p>
        </p:txBody>
      </p:sp>
      <p:cxnSp>
        <p:nvCxnSpPr>
          <p:cNvPr id="85" name="Elbow Connector 84"/>
          <p:cNvCxnSpPr>
            <a:stCxn id="77" idx="3"/>
            <a:endCxn id="83" idx="1"/>
          </p:cNvCxnSpPr>
          <p:nvPr/>
        </p:nvCxnSpPr>
        <p:spPr>
          <a:xfrm flipV="1">
            <a:off x="7061634" y="3700680"/>
            <a:ext cx="543502" cy="281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77" idx="3"/>
            <a:endCxn id="84" idx="1"/>
          </p:cNvCxnSpPr>
          <p:nvPr/>
        </p:nvCxnSpPr>
        <p:spPr>
          <a:xfrm>
            <a:off x="7061634" y="3982030"/>
            <a:ext cx="536818" cy="3476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43" idx="2"/>
            <a:endCxn id="146" idx="1"/>
          </p:cNvCxnSpPr>
          <p:nvPr/>
        </p:nvCxnSpPr>
        <p:spPr>
          <a:xfrm rot="16200000" flipH="1">
            <a:off x="5011556" y="3340246"/>
            <a:ext cx="164999" cy="210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01931" y="4549729"/>
            <a:ext cx="450838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Registrar publishes Whois data to their local and registry Whois systems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Both registrar and registry Whois systems make data publicly available to the world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Different laws/jurisdictions between registrar and registry may require different Whois data-element and publication rules, BUT…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Assertion/question: </a:t>
            </a:r>
            <a:r>
              <a:rPr lang="en-US" sz="1100" dirty="0" smtClean="0">
                <a:solidFill>
                  <a:srgbClr val="000000"/>
                </a:solidFill>
              </a:rPr>
              <a:t>No additional data is available from the Registrar, so the more-restrictive laws and agreements (registry OR registrar jurisdiction) determine what is published in registry thick Whois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Assertion/question: </a:t>
            </a:r>
            <a:r>
              <a:rPr lang="en-US" sz="1100" dirty="0" smtClean="0">
                <a:solidFill>
                  <a:srgbClr val="000000"/>
                </a:solidFill>
              </a:rPr>
              <a:t>Thick registry cannot claw protected data from registrar database.</a:t>
            </a:r>
          </a:p>
          <a:p>
            <a:pPr marL="111125" indent="-111125">
              <a:buFont typeface="Arial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Assertion/question: </a:t>
            </a:r>
            <a:r>
              <a:rPr lang="en-US" sz="1100" dirty="0" smtClean="0">
                <a:solidFill>
                  <a:srgbClr val="000000"/>
                </a:solidFill>
              </a:rPr>
              <a:t>In other words, registry thick Whois database can only contain less data, not more.  </a:t>
            </a:r>
          </a:p>
        </p:txBody>
      </p:sp>
      <p:cxnSp>
        <p:nvCxnSpPr>
          <p:cNvPr id="129" name="Elbow Connector 128"/>
          <p:cNvCxnSpPr>
            <a:stCxn id="13" idx="6"/>
            <a:endCxn id="15" idx="1"/>
          </p:cNvCxnSpPr>
          <p:nvPr/>
        </p:nvCxnSpPr>
        <p:spPr>
          <a:xfrm flipV="1">
            <a:off x="1318355" y="2397476"/>
            <a:ext cx="217421" cy="300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Freeform 141"/>
          <p:cNvSpPr/>
          <p:nvPr/>
        </p:nvSpPr>
        <p:spPr>
          <a:xfrm>
            <a:off x="4277895" y="2268483"/>
            <a:ext cx="4765842" cy="4409045"/>
          </a:xfrm>
          <a:custGeom>
            <a:avLst/>
            <a:gdLst>
              <a:gd name="connsiteX0" fmla="*/ 4010526 w 4010526"/>
              <a:gd name="connsiteY0" fmla="*/ 20053 h 4271210"/>
              <a:gd name="connsiteX1" fmla="*/ 0 w 4010526"/>
              <a:gd name="connsiteY1" fmla="*/ 0 h 4271210"/>
              <a:gd name="connsiteX2" fmla="*/ 6684 w 4010526"/>
              <a:gd name="connsiteY2" fmla="*/ 4271210 h 4271210"/>
              <a:gd name="connsiteX3" fmla="*/ 0 w 4010526"/>
              <a:gd name="connsiteY3" fmla="*/ 4271210 h 427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526" h="4271210">
                <a:moveTo>
                  <a:pt x="4010526" y="20053"/>
                </a:moveTo>
                <a:lnTo>
                  <a:pt x="0" y="0"/>
                </a:lnTo>
                <a:lnTo>
                  <a:pt x="6684" y="4271210"/>
                </a:lnTo>
                <a:lnTo>
                  <a:pt x="0" y="4271210"/>
                </a:lnTo>
              </a:path>
            </a:pathLst>
          </a:cu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7241060" y="2764092"/>
            <a:ext cx="98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In-scope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890899" y="3595907"/>
            <a:ext cx="1378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of scope</a:t>
            </a:r>
            <a:endParaRPr lang="en-US" dirty="0"/>
          </a:p>
        </p:txBody>
      </p:sp>
      <p:sp>
        <p:nvSpPr>
          <p:cNvPr id="146" name="Can 145"/>
          <p:cNvSpPr/>
          <p:nvPr/>
        </p:nvSpPr>
        <p:spPr>
          <a:xfrm>
            <a:off x="4568783" y="3423799"/>
            <a:ext cx="1052649" cy="1113720"/>
          </a:xfrm>
          <a:prstGeom prst="can">
            <a:avLst/>
          </a:prstGeom>
          <a:gradFill>
            <a:gsLst>
              <a:gs pos="0">
                <a:srgbClr val="008000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 that will be published in Whois</a:t>
            </a:r>
            <a:endParaRPr lang="en-US" sz="1200" dirty="0"/>
          </a:p>
        </p:txBody>
      </p:sp>
      <p:cxnSp>
        <p:nvCxnSpPr>
          <p:cNvPr id="158" name="Elbow Connector 157"/>
          <p:cNvCxnSpPr>
            <a:stCxn id="146" idx="4"/>
            <a:endCxn id="77" idx="1"/>
          </p:cNvCxnSpPr>
          <p:nvPr/>
        </p:nvCxnSpPr>
        <p:spPr>
          <a:xfrm>
            <a:off x="5621432" y="3980659"/>
            <a:ext cx="430980" cy="137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Hexagon 31"/>
          <p:cNvSpPr/>
          <p:nvPr/>
        </p:nvSpPr>
        <p:spPr>
          <a:xfrm>
            <a:off x="4927600" y="2349828"/>
            <a:ext cx="317500" cy="262238"/>
          </a:xfrm>
          <a:prstGeom prst="hexagon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291304" y="2329573"/>
            <a:ext cx="35406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/>
            <a:r>
              <a:rPr lang="en-US" sz="1100" dirty="0" smtClean="0">
                <a:solidFill>
                  <a:srgbClr val="000000"/>
                </a:solidFill>
                <a:sym typeface="Wingdings"/>
              </a:rPr>
              <a:t> </a:t>
            </a:r>
            <a:r>
              <a:rPr lang="en-US" sz="1100" dirty="0" smtClean="0">
                <a:solidFill>
                  <a:srgbClr val="000000"/>
                </a:solidFill>
              </a:rPr>
              <a:t>This function is added when transitioning from thin to thick – WG should provide comment/recommendation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1638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ANN_Contract_Relationship_v0.3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" t="-1994" b="-2330"/>
          <a:stretch/>
        </p:blipFill>
        <p:spPr>
          <a:xfrm>
            <a:off x="0" y="96345"/>
            <a:ext cx="9236703" cy="6376276"/>
          </a:xfrm>
        </p:spPr>
      </p:pic>
    </p:spTree>
    <p:extLst>
      <p:ext uri="{BB962C8B-B14F-4D97-AF65-F5344CB8AC3E}">
        <p14:creationId xmlns:p14="http://schemas.microsoft.com/office/powerpoint/2010/main" val="2169163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3773</TotalTime>
  <Words>387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Thick Whois </vt:lpstr>
      <vt:lpstr>Risk assessment framework</vt:lpstr>
      <vt:lpstr>System boundaries</vt:lpstr>
      <vt:lpstr>PowerPoint Presentation</vt:lpstr>
    </vt:vector>
  </TitlesOfParts>
  <Company>O'Connor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Thick Whois </dc:title>
  <dc:creator>Mike O'Connor</dc:creator>
  <cp:lastModifiedBy>Mike O'Connor</cp:lastModifiedBy>
  <cp:revision>193</cp:revision>
  <dcterms:created xsi:type="dcterms:W3CDTF">2013-02-02T17:19:11Z</dcterms:created>
  <dcterms:modified xsi:type="dcterms:W3CDTF">2013-02-08T17:27:15Z</dcterms:modified>
</cp:coreProperties>
</file>