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89" r:id="rId6"/>
    <p:sldId id="292" r:id="rId7"/>
    <p:sldId id="274" r:id="rId8"/>
    <p:sldId id="270" r:id="rId9"/>
    <p:sldId id="271" r:id="rId10"/>
    <p:sldId id="263" r:id="rId11"/>
    <p:sldId id="293" r:id="rId12"/>
    <p:sldId id="294" r:id="rId13"/>
    <p:sldId id="295" r:id="rId14"/>
    <p:sldId id="296" r:id="rId15"/>
    <p:sldId id="264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4" autoAdjust="0"/>
    <p:restoredTop sz="94660"/>
  </p:normalViewPr>
  <p:slideViewPr>
    <p:cSldViewPr>
      <p:cViewPr varScale="1">
        <p:scale>
          <a:sx n="60" d="100"/>
          <a:sy n="60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2C83C3-FDE3-4B4C-8424-002CA2BCCE6C}" type="datetimeFigureOut">
              <a:rPr lang="en-CA" smtClean="0"/>
              <a:pPr/>
              <a:t>15-Mar-2011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01683-C422-4C27-968B-68703F229E9C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edmon@dot.asi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cnso.icann.org/workinggroups/jiwg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nn.org/en/announcements/announcement-2-27jul10-en.htm" TargetMode="External"/><Relationship Id="rId2" Type="http://schemas.openxmlformats.org/officeDocument/2006/relationships/hyperlink" Target="http://ccnso.icann.org/workinggroups/jig-initial-report-26jul10-en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orum.icann.org/lists/jig-draft-final-report/pdfQxF383O30Q.pdf" TargetMode="External"/><Relationship Id="rId5" Type="http://schemas.openxmlformats.org/officeDocument/2006/relationships/hyperlink" Target="http://www.icann.org/en/announcements/announcement-04dec10-en.htm" TargetMode="External"/><Relationship Id="rId4" Type="http://schemas.openxmlformats.org/officeDocument/2006/relationships/hyperlink" Target="http://forum.icann.org/lists/jig-initial-report/pdfaul7JXcqaa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cnso.icann.org/workinggroups/jig-final-report-single-character-idns-08mar11-en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ann.org/en/minutes/resolutions-25sep10-en.htm#2.5" TargetMode="External"/><Relationship Id="rId2" Type="http://schemas.openxmlformats.org/officeDocument/2006/relationships/hyperlink" Target="https://st.icann.org/data/workspaces/jig/attachments/joint_ccnso_gnso_idn_working_group:20101011160729-0-13292/original/JIG-IDN-Variant-InitialReport-0.3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JIG (Joint </a:t>
            </a:r>
            <a:r>
              <a:rPr lang="en-US" dirty="0" err="1" smtClean="0"/>
              <a:t>ccNSO</a:t>
            </a:r>
            <a:r>
              <a:rPr lang="en-US" dirty="0" smtClean="0"/>
              <a:t>-GNSO IDN Group) Update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ICANN San Francisco</a:t>
            </a:r>
          </a:p>
          <a:p>
            <a:r>
              <a:rPr lang="en-US" dirty="0" smtClean="0"/>
              <a:t>March 12, 2011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dirty="0" smtClean="0"/>
              <a:t>Policy Aspects </a:t>
            </a:r>
            <a:r>
              <a:rPr lang="en-US" dirty="0" smtClean="0"/>
              <a:t>Identified (v0.4)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61248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Requirements </a:t>
            </a:r>
            <a:r>
              <a:rPr lang="en-US" dirty="0"/>
              <a:t>for a string to be considered an IDN </a:t>
            </a:r>
            <a:r>
              <a:rPr lang="en-US" dirty="0" smtClean="0"/>
              <a:t>TLD Variant </a:t>
            </a:r>
            <a:r>
              <a:rPr lang="en-US" dirty="0"/>
              <a:t>(of its Primary </a:t>
            </a:r>
            <a:r>
              <a:rPr lang="en-US" dirty="0" smtClean="0"/>
              <a:t>IDN TLD)</a:t>
            </a:r>
          </a:p>
          <a:p>
            <a:pPr marL="914400" lvl="1" indent="-514350"/>
            <a:r>
              <a:rPr lang="en-US" dirty="0" smtClean="0"/>
              <a:t>and </a:t>
            </a:r>
            <a:r>
              <a:rPr lang="en-US" dirty="0"/>
              <a:t>a framework of attributes constituting an IDN Language Policy for producing IDN </a:t>
            </a:r>
            <a:r>
              <a:rPr lang="en-US" dirty="0" smtClean="0"/>
              <a:t>Variants </a:t>
            </a:r>
            <a:endParaRPr lang="en-CA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Types </a:t>
            </a:r>
            <a:r>
              <a:rPr lang="en-US" dirty="0"/>
              <a:t>of IDN </a:t>
            </a:r>
            <a:r>
              <a:rPr lang="en-US" dirty="0" smtClean="0"/>
              <a:t>Variants</a:t>
            </a:r>
          </a:p>
          <a:p>
            <a:pPr marL="914400" lvl="1" indent="-514350"/>
            <a:r>
              <a:rPr lang="en-US" dirty="0" smtClean="0"/>
              <a:t>with </a:t>
            </a:r>
            <a:r>
              <a:rPr lang="en-US" dirty="0"/>
              <a:t>respect to their allocation and delegation properties</a:t>
            </a:r>
            <a:endParaRPr lang="en-CA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Policy operatives corresponding to the types of IDN </a:t>
            </a:r>
            <a:r>
              <a:rPr lang="en-US" dirty="0" smtClean="0"/>
              <a:t>Variants</a:t>
            </a:r>
          </a:p>
          <a:p>
            <a:pPr marL="914400" lvl="1" indent="-514350"/>
            <a:r>
              <a:rPr lang="en-US" dirty="0" smtClean="0"/>
              <a:t>Under what conditions should IDN TLD Variants be included in the root</a:t>
            </a:r>
            <a:endParaRPr lang="en-CA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Requirements for zones directly managed by a TLD operator of an IDN Variant TLD</a:t>
            </a:r>
            <a:endParaRPr lang="en-CA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Adding IDN Variant </a:t>
            </a:r>
            <a:r>
              <a:rPr lang="en-US" dirty="0" smtClean="0"/>
              <a:t>TLDs</a:t>
            </a:r>
          </a:p>
          <a:p>
            <a:pPr marL="914400" lvl="1" indent="-514350"/>
            <a:r>
              <a:rPr lang="en-US" dirty="0" smtClean="0"/>
              <a:t>subsequent </a:t>
            </a:r>
            <a:r>
              <a:rPr lang="en-US" dirty="0"/>
              <a:t>to initial delegation of a Primary IDN TLD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IDN Variant Studies (Issues Project)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Create a commonly understood glossary of terms and ensure that such terms </a:t>
            </a:r>
            <a:r>
              <a:rPr lang="en-CA" dirty="0" smtClean="0"/>
              <a:t>are accurate </a:t>
            </a:r>
            <a:r>
              <a:rPr lang="en-CA" dirty="0" smtClean="0"/>
              <a:t>and vetted with appropriate technical and linguistic communities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Identify </a:t>
            </a:r>
            <a:r>
              <a:rPr lang="en-CA" dirty="0" smtClean="0"/>
              <a:t>the set of challenges of working with IDN variant TLDs that are based </a:t>
            </a:r>
            <a:r>
              <a:rPr lang="en-CA" dirty="0" smtClean="0"/>
              <a:t>on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CA" dirty="0" smtClean="0"/>
              <a:t>linguistic accuracy</a:t>
            </a:r>
            <a:endParaRPr lang="en-CA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CA" dirty="0" smtClean="0"/>
              <a:t>technical </a:t>
            </a:r>
            <a:r>
              <a:rPr lang="en-CA" dirty="0" smtClean="0"/>
              <a:t>feasibility and </a:t>
            </a:r>
            <a:r>
              <a:rPr lang="en-CA" dirty="0" smtClean="0"/>
              <a:t>accuracy</a:t>
            </a:r>
            <a:endParaRPr lang="en-CA" dirty="0" smtClean="0"/>
          </a:p>
          <a:p>
            <a:pPr marL="914400" lvl="1" indent="-514350">
              <a:buFont typeface="+mj-lt"/>
              <a:buAutoNum type="alphaLcParenR"/>
            </a:pPr>
            <a:r>
              <a:rPr lang="en-CA" dirty="0" smtClean="0"/>
              <a:t>usability,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CA" dirty="0" smtClean="0"/>
              <a:t>accessibility</a:t>
            </a:r>
            <a:r>
              <a:rPr lang="en-CA" dirty="0" smtClean="0"/>
              <a:t>, </a:t>
            </a:r>
            <a:r>
              <a:rPr lang="en-CA" dirty="0" smtClean="0"/>
              <a:t>and</a:t>
            </a:r>
          </a:p>
          <a:p>
            <a:pPr marL="914400" lvl="1" indent="-514350">
              <a:buFont typeface="+mj-lt"/>
              <a:buAutoNum type="alphaLcParenR"/>
            </a:pPr>
            <a:r>
              <a:rPr lang="en-CA" dirty="0" smtClean="0"/>
              <a:t>security </a:t>
            </a:r>
            <a:r>
              <a:rPr lang="en-CA" dirty="0" smtClean="0"/>
              <a:t>and </a:t>
            </a:r>
            <a:r>
              <a:rPr lang="en-CA" dirty="0" smtClean="0"/>
              <a:t>stability</a:t>
            </a:r>
            <a:endParaRPr lang="en-CA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smtClean="0"/>
              <a:t>IDN Variant Studies </a:t>
            </a:r>
            <a:r>
              <a:rPr lang="en-US" dirty="0" smtClean="0"/>
              <a:t>(Follow-on)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363272" cy="594928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Determine </a:t>
            </a:r>
            <a:r>
              <a:rPr lang="en-CA" sz="2400" dirty="0" smtClean="0"/>
              <a:t>the </a:t>
            </a:r>
            <a:r>
              <a:rPr lang="en-CA" sz="2400" b="1" dirty="0" smtClean="0"/>
              <a:t>circumstances</a:t>
            </a:r>
            <a:r>
              <a:rPr lang="en-CA" sz="2400" dirty="0" smtClean="0"/>
              <a:t> under which IDN variant TLDs might be </a:t>
            </a:r>
            <a:r>
              <a:rPr lang="en-CA" sz="2400" b="1" dirty="0" smtClean="0"/>
              <a:t>eligible </a:t>
            </a:r>
            <a:r>
              <a:rPr lang="en-CA" sz="2400" b="1" dirty="0" smtClean="0"/>
              <a:t>for delegation</a:t>
            </a:r>
            <a:endParaRPr lang="en-CA" sz="2400" b="1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Analyze </a:t>
            </a:r>
            <a:r>
              <a:rPr lang="en-CA" sz="2400" dirty="0" smtClean="0"/>
              <a:t>and arrive at </a:t>
            </a:r>
            <a:r>
              <a:rPr lang="en-CA" sz="2400" b="1" dirty="0" smtClean="0"/>
              <a:t>rules</a:t>
            </a:r>
            <a:r>
              <a:rPr lang="en-CA" sz="2400" dirty="0" smtClean="0"/>
              <a:t> where possible, </a:t>
            </a:r>
            <a:r>
              <a:rPr lang="en-CA" sz="2400" b="1" dirty="0" smtClean="0"/>
              <a:t>or guidelines </a:t>
            </a:r>
            <a:r>
              <a:rPr lang="en-CA" sz="2400" dirty="0" smtClean="0"/>
              <a:t>where rules are </a:t>
            </a:r>
            <a:r>
              <a:rPr lang="en-CA" sz="2400" dirty="0" smtClean="0"/>
              <a:t>not possible</a:t>
            </a:r>
            <a:r>
              <a:rPr lang="en-CA" sz="2400" dirty="0" smtClean="0"/>
              <a:t>, that address the challenges of working with IDN variant TLDs </a:t>
            </a:r>
            <a:r>
              <a:rPr lang="en-CA" sz="2400" dirty="0" smtClean="0"/>
              <a:t>outlined in </a:t>
            </a:r>
            <a:r>
              <a:rPr lang="en-CA" sz="2400" dirty="0" smtClean="0"/>
              <a:t>task 2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Arrive </a:t>
            </a:r>
            <a:r>
              <a:rPr lang="en-CA" sz="2400" dirty="0" smtClean="0"/>
              <a:t>at rules and guidelines, both in the </a:t>
            </a:r>
            <a:r>
              <a:rPr lang="en-CA" sz="2400" b="1" dirty="0" smtClean="0"/>
              <a:t>registry operational requirement</a:t>
            </a:r>
            <a:r>
              <a:rPr lang="en-CA" sz="2400" dirty="0" smtClean="0"/>
              <a:t> </a:t>
            </a:r>
            <a:r>
              <a:rPr lang="en-CA" sz="2400" dirty="0" smtClean="0"/>
              <a:t>area and </a:t>
            </a:r>
            <a:r>
              <a:rPr lang="en-CA" sz="2400" dirty="0" smtClean="0"/>
              <a:t>the technical implementation area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Determine </a:t>
            </a:r>
            <a:r>
              <a:rPr lang="en-CA" sz="2400" dirty="0" smtClean="0"/>
              <a:t>the </a:t>
            </a:r>
            <a:r>
              <a:rPr lang="en-CA" sz="2400" b="1" dirty="0" smtClean="0"/>
              <a:t>responsibilities of TLD operators </a:t>
            </a:r>
            <a:r>
              <a:rPr lang="en-CA" sz="2400" dirty="0" smtClean="0"/>
              <a:t>who would be responsible </a:t>
            </a:r>
            <a:r>
              <a:rPr lang="en-CA" sz="2400" dirty="0" smtClean="0"/>
              <a:t>for managing </a:t>
            </a:r>
            <a:r>
              <a:rPr lang="en-CA" sz="2400" dirty="0" smtClean="0"/>
              <a:t>such delegated IDN variant TLDs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Determine </a:t>
            </a:r>
            <a:r>
              <a:rPr lang="en-CA" sz="2400" dirty="0" smtClean="0"/>
              <a:t>what kind of </a:t>
            </a:r>
            <a:r>
              <a:rPr lang="en-CA" sz="2400" b="1" dirty="0" smtClean="0"/>
              <a:t>compliance programs </a:t>
            </a:r>
            <a:r>
              <a:rPr lang="en-CA" sz="2400" dirty="0" smtClean="0"/>
              <a:t>may be necessary to ensure </a:t>
            </a:r>
            <a:r>
              <a:rPr lang="en-CA" sz="2400" dirty="0" smtClean="0"/>
              <a:t>that IDN </a:t>
            </a:r>
            <a:r>
              <a:rPr lang="en-CA" sz="2400" dirty="0" smtClean="0"/>
              <a:t>variant TLDs operate according to the arrived at rules and guidelines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CA" sz="2400" dirty="0" smtClean="0"/>
              <a:t>Identify </a:t>
            </a:r>
            <a:r>
              <a:rPr lang="en-CA" sz="2400" dirty="0" smtClean="0"/>
              <a:t>viable and sustainable </a:t>
            </a:r>
            <a:r>
              <a:rPr lang="en-CA" sz="2400" b="1" dirty="0" smtClean="0"/>
              <a:t>outreach mechanisms </a:t>
            </a:r>
            <a:r>
              <a:rPr lang="en-CA" sz="2400" dirty="0" smtClean="0"/>
              <a:t>to communicate </a:t>
            </a:r>
            <a:r>
              <a:rPr lang="en-CA" sz="2400" dirty="0" smtClean="0"/>
              <a:t>and interact </a:t>
            </a:r>
            <a:r>
              <a:rPr lang="en-CA" sz="2400" dirty="0" smtClean="0"/>
              <a:t>with the community on the issues report</a:t>
            </a:r>
          </a:p>
          <a:p>
            <a:endParaRPr lang="en-CA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Brief Comparison / Conceptual Division of Work</a:t>
            </a:r>
            <a:endParaRPr lang="en-C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JIG Policy Aspects</a:t>
            </a:r>
            <a:endParaRPr lang="en-CA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683126"/>
          </a:xfrm>
        </p:spPr>
        <p:txBody>
          <a:bodyPr>
            <a:normAutofit/>
          </a:bodyPr>
          <a:lstStyle/>
          <a:p>
            <a:r>
              <a:rPr lang="en-US" dirty="0" smtClean="0"/>
              <a:t>Root delegation mechanism / policy implementation</a:t>
            </a:r>
          </a:p>
          <a:p>
            <a:r>
              <a:rPr lang="en-US" dirty="0" smtClean="0"/>
              <a:t>Operatives based on IDN Variants in general </a:t>
            </a:r>
            <a:r>
              <a:rPr lang="en-US" b="1" dirty="0" smtClean="0"/>
              <a:t>(IDN Variants according to their allocation/delegation properties)</a:t>
            </a:r>
          </a:p>
          <a:p>
            <a:r>
              <a:rPr lang="en-US" dirty="0" smtClean="0"/>
              <a:t>Evaluation and delegation framework </a:t>
            </a:r>
          </a:p>
          <a:p>
            <a:r>
              <a:rPr lang="en-US" dirty="0" smtClean="0"/>
              <a:t>General registry and zone management requirements</a:t>
            </a:r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Board/Staff Studies</a:t>
            </a:r>
            <a:endParaRPr lang="en-CA" sz="28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683125"/>
          </a:xfrm>
        </p:spPr>
        <p:txBody>
          <a:bodyPr/>
          <a:lstStyle/>
          <a:p>
            <a:r>
              <a:rPr lang="en-US" dirty="0" smtClean="0"/>
              <a:t>IDN Language Policy focused</a:t>
            </a:r>
          </a:p>
          <a:p>
            <a:r>
              <a:rPr lang="en-US" dirty="0" smtClean="0"/>
              <a:t>IDN Variant implementation for particular languages / scripts </a:t>
            </a:r>
            <a:r>
              <a:rPr lang="en-US" b="1" dirty="0" smtClean="0"/>
              <a:t>(IDN variants according to their linguistic and cultural properties)</a:t>
            </a:r>
          </a:p>
          <a:p>
            <a:r>
              <a:rPr lang="en-US" dirty="0" smtClean="0"/>
              <a:t>Specific requirements for IDN Language Policies</a:t>
            </a:r>
          </a:p>
          <a:p>
            <a:r>
              <a:rPr lang="en-US" dirty="0" smtClean="0"/>
              <a:t>Specific requirements for registry operators</a:t>
            </a:r>
            <a:endParaRPr lang="en-C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“Types” of IDN Variants according to allocation and delegation properties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Preferred IDN Variants</a:t>
            </a:r>
          </a:p>
          <a:p>
            <a:pPr lvl="1"/>
            <a:r>
              <a:rPr lang="en-US" b="1" dirty="0" smtClean="0"/>
              <a:t>Allocated</a:t>
            </a:r>
            <a:r>
              <a:rPr lang="en-US" dirty="0" smtClean="0"/>
              <a:t> and </a:t>
            </a:r>
            <a:r>
              <a:rPr lang="en-US" b="1" dirty="0" smtClean="0"/>
              <a:t>Delegated </a:t>
            </a:r>
            <a:r>
              <a:rPr lang="en-US" i="1" dirty="0" smtClean="0"/>
              <a:t>together with Primary IDN</a:t>
            </a:r>
          </a:p>
          <a:p>
            <a:r>
              <a:rPr lang="en-US" dirty="0" smtClean="0"/>
              <a:t>Reserved &amp; Activated IDN Variants</a:t>
            </a:r>
          </a:p>
          <a:p>
            <a:pPr lvl="1"/>
            <a:r>
              <a:rPr lang="en-US" b="1" dirty="0" smtClean="0"/>
              <a:t>Allocated </a:t>
            </a:r>
            <a:r>
              <a:rPr lang="en-US" dirty="0" smtClean="0"/>
              <a:t>and </a:t>
            </a:r>
            <a:r>
              <a:rPr lang="en-US" b="1" dirty="0" smtClean="0"/>
              <a:t>Delegated</a:t>
            </a:r>
            <a:r>
              <a:rPr lang="en-US" dirty="0" smtClean="0"/>
              <a:t> upon Activation</a:t>
            </a:r>
          </a:p>
          <a:p>
            <a:r>
              <a:rPr lang="en-US" dirty="0" smtClean="0"/>
              <a:t>Reserved &amp; Non-activated IDN Variants</a:t>
            </a:r>
          </a:p>
          <a:p>
            <a:pPr lvl="1"/>
            <a:r>
              <a:rPr lang="en-US" b="1" dirty="0" smtClean="0"/>
              <a:t>Allocated</a:t>
            </a:r>
            <a:r>
              <a:rPr lang="en-US" dirty="0" smtClean="0"/>
              <a:t> and </a:t>
            </a:r>
            <a:r>
              <a:rPr lang="en-US" b="1" dirty="0" smtClean="0"/>
              <a:t>N</a:t>
            </a:r>
            <a:r>
              <a:rPr lang="en-US" b="1" dirty="0" smtClean="0"/>
              <a:t>ot Delegated</a:t>
            </a:r>
          </a:p>
          <a:p>
            <a:r>
              <a:rPr lang="en-US" dirty="0" smtClean="0"/>
              <a:t>Blocked IDN Variants</a:t>
            </a:r>
          </a:p>
          <a:p>
            <a:pPr lvl="1"/>
            <a:r>
              <a:rPr lang="en-US" b="1" dirty="0" smtClean="0"/>
              <a:t>Not Allocated </a:t>
            </a:r>
            <a:r>
              <a:rPr lang="en-US" dirty="0" smtClean="0"/>
              <a:t>and </a:t>
            </a:r>
            <a:r>
              <a:rPr lang="en-US" b="1" dirty="0" smtClean="0"/>
              <a:t>Cannot be Delegated</a:t>
            </a:r>
            <a:endParaRPr lang="en-CA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445224"/>
          </a:xfrm>
        </p:spPr>
        <p:txBody>
          <a:bodyPr>
            <a:normAutofit/>
          </a:bodyPr>
          <a:lstStyle/>
          <a:p>
            <a:r>
              <a:rPr lang="en-US" dirty="0" smtClean="0"/>
              <a:t>Complete Discussion on Policy Aspects to be Considered</a:t>
            </a:r>
          </a:p>
          <a:p>
            <a:pPr lvl="1"/>
            <a:r>
              <a:rPr lang="en-US" dirty="0" smtClean="0"/>
              <a:t>In light of </a:t>
            </a:r>
            <a:r>
              <a:rPr lang="en-US" dirty="0" smtClean="0"/>
              <a:t>Proposed </a:t>
            </a:r>
            <a:r>
              <a:rPr lang="en-US" dirty="0" smtClean="0"/>
              <a:t>IDN Variant Studies</a:t>
            </a:r>
            <a:endParaRPr lang="en-US" dirty="0" smtClean="0"/>
          </a:p>
          <a:p>
            <a:pPr lvl="1"/>
            <a:r>
              <a:rPr lang="en-US" dirty="0" smtClean="0"/>
              <a:t>Focus on IDN TLD Variant Policy Implementation and Delegation framework</a:t>
            </a:r>
            <a:endParaRPr lang="en-US" dirty="0" smtClean="0"/>
          </a:p>
          <a:p>
            <a:r>
              <a:rPr lang="en-US" dirty="0" smtClean="0"/>
              <a:t>Publish Initial Report for Public Comments</a:t>
            </a:r>
          </a:p>
          <a:p>
            <a:pPr lvl="1"/>
            <a:r>
              <a:rPr lang="en-US" dirty="0" smtClean="0"/>
              <a:t>Target: After ICANN SF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Edmon </a:t>
            </a:r>
            <a:r>
              <a:rPr lang="en-US" dirty="0" smtClean="0"/>
              <a:t>Chung</a:t>
            </a:r>
          </a:p>
          <a:p>
            <a:pPr lvl="1"/>
            <a:r>
              <a:rPr lang="en-US" dirty="0" smtClean="0">
                <a:hlinkClick r:id="rId2"/>
              </a:rPr>
              <a:t>edmon@dot.asia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of the JIG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Charter adopted by both the </a:t>
            </a:r>
            <a:r>
              <a:rPr lang="en-CA" dirty="0" err="1" smtClean="0"/>
              <a:t>ccNSO</a:t>
            </a:r>
            <a:r>
              <a:rPr lang="en-CA" dirty="0" smtClean="0"/>
              <a:t> and GNSO Councils:</a:t>
            </a:r>
            <a:endParaRPr lang="en-CA" dirty="0" smtClean="0">
              <a:hlinkClick r:id="rId2"/>
            </a:endParaRPr>
          </a:p>
          <a:p>
            <a:pPr lvl="1"/>
            <a:r>
              <a:rPr lang="en-CA" dirty="0" smtClean="0">
                <a:hlinkClick r:id="rId2"/>
              </a:rPr>
              <a:t>http://ccnso.icann.org/workinggroups/jiwg.htm</a:t>
            </a:r>
            <a:endParaRPr lang="en-CA" dirty="0" smtClean="0"/>
          </a:p>
          <a:p>
            <a:r>
              <a:rPr lang="en-CA" dirty="0" smtClean="0"/>
              <a:t>The purpose of the JIG is to identify and explore issues and topics of common interest of relevance to both the </a:t>
            </a:r>
            <a:r>
              <a:rPr lang="en-CA" dirty="0" err="1" smtClean="0"/>
              <a:t>ccNSO</a:t>
            </a:r>
            <a:r>
              <a:rPr lang="en-CA" dirty="0" smtClean="0"/>
              <a:t> and GNSO and report on such an identified issues to the respective Councils and propose methodologies to address the issues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JIG Discussions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686800" cy="537321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Bi-Weekly Conference Calls (since March 2010)</a:t>
            </a:r>
          </a:p>
          <a:p>
            <a:r>
              <a:rPr lang="en-US" dirty="0" smtClean="0"/>
              <a:t>Issues of Common Interest identified:</a:t>
            </a:r>
            <a:endParaRPr lang="en-CA" dirty="0" smtClean="0"/>
          </a:p>
          <a:p>
            <a:pPr marL="914400" lvl="1" indent="-514350">
              <a:buFont typeface="+mj-lt"/>
              <a:buAutoNum type="arabicPeriod"/>
            </a:pPr>
            <a:r>
              <a:rPr lang="en-CA" dirty="0" smtClean="0"/>
              <a:t>Single Character IDN TLDs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CA" dirty="0" smtClean="0"/>
              <a:t>IDN TLD Variants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CA" dirty="0" smtClean="0"/>
              <a:t>Universal Acceptance of IDN TLDs</a:t>
            </a:r>
          </a:p>
          <a:p>
            <a:r>
              <a:rPr lang="en-US" dirty="0" smtClean="0"/>
              <a:t>Face to face meeting in </a:t>
            </a:r>
            <a:r>
              <a:rPr lang="en-US" dirty="0" smtClean="0"/>
              <a:t>Brussels &amp; Cartagena</a:t>
            </a:r>
          </a:p>
          <a:p>
            <a:r>
              <a:rPr lang="en-US" dirty="0" smtClean="0"/>
              <a:t>Public session in Cartagena (Single Char IDN TLDs)</a:t>
            </a:r>
            <a:endParaRPr lang="en-US" dirty="0" smtClean="0"/>
          </a:p>
          <a:p>
            <a:r>
              <a:rPr lang="en-US" dirty="0" smtClean="0"/>
              <a:t>Face-to-face meeting in </a:t>
            </a:r>
            <a:r>
              <a:rPr lang="en-US" dirty="0" smtClean="0"/>
              <a:t>San Francisco</a:t>
            </a:r>
          </a:p>
          <a:p>
            <a:pPr lvl="1"/>
            <a:r>
              <a:rPr lang="en-CA" dirty="0" smtClean="0"/>
              <a:t>Date: Mon 14 Mar 2011</a:t>
            </a:r>
          </a:p>
          <a:p>
            <a:pPr lvl="1"/>
            <a:r>
              <a:rPr lang="en-CA" dirty="0" smtClean="0"/>
              <a:t>Time: 15:30 - 16:30 (San Francisco Time)</a:t>
            </a:r>
          </a:p>
          <a:p>
            <a:pPr lvl="1"/>
            <a:r>
              <a:rPr lang="en-CA" dirty="0" smtClean="0"/>
              <a:t>Room: Olympic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 Character IDN TLDs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en-US" dirty="0" smtClean="0"/>
              <a:t>Progress update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92088"/>
            <a:ext cx="8229600" cy="5949280"/>
          </a:xfrm>
        </p:spPr>
        <p:txBody>
          <a:bodyPr>
            <a:normAutofit fontScale="85000" lnSpcReduction="10000"/>
          </a:bodyPr>
          <a:lstStyle/>
          <a:p>
            <a:r>
              <a:rPr lang="en-CA" dirty="0" smtClean="0"/>
              <a:t>Initial Report completed:</a:t>
            </a:r>
          </a:p>
          <a:p>
            <a:pPr lvl="1"/>
            <a:r>
              <a:rPr lang="en-CA" dirty="0" smtClean="0">
                <a:hlinkClick r:id="rId2"/>
              </a:rPr>
              <a:t>http://ccnso.icann.org/workinggroups/jig-initial-report-26jul10-en.pdf</a:t>
            </a:r>
            <a:endParaRPr lang="en-CA" dirty="0" smtClean="0"/>
          </a:p>
          <a:p>
            <a:r>
              <a:rPr lang="en-CA" dirty="0" smtClean="0"/>
              <a:t>Public Comment period completed:</a:t>
            </a:r>
          </a:p>
          <a:p>
            <a:pPr lvl="1"/>
            <a:r>
              <a:rPr lang="en-CA" dirty="0" smtClean="0">
                <a:hlinkClick r:id="rId3"/>
              </a:rPr>
              <a:t>http://www.icann.org/en/announcements/announcement-2-27jul10-en.htm</a:t>
            </a:r>
            <a:endParaRPr lang="en-CA" dirty="0" smtClean="0"/>
          </a:p>
          <a:p>
            <a:r>
              <a:rPr lang="en-CA" dirty="0" smtClean="0"/>
              <a:t>Summary of Comments </a:t>
            </a:r>
            <a:r>
              <a:rPr lang="en-CA" dirty="0" smtClean="0"/>
              <a:t>completed:</a:t>
            </a:r>
          </a:p>
          <a:p>
            <a:pPr lvl="1"/>
            <a:r>
              <a:rPr lang="en-CA" dirty="0" smtClean="0">
                <a:hlinkClick r:id="rId4"/>
              </a:rPr>
              <a:t>http://forum.icann.org/lists/jig-initial-report/pdfaul7JXcqaa.pdf</a:t>
            </a:r>
            <a:endParaRPr lang="en-CA" dirty="0" smtClean="0"/>
          </a:p>
          <a:p>
            <a:r>
              <a:rPr lang="en-CA" dirty="0" smtClean="0"/>
              <a:t>Draft Final Report published for public comments:</a:t>
            </a:r>
          </a:p>
          <a:p>
            <a:pPr lvl="1"/>
            <a:r>
              <a:rPr lang="en-CA" dirty="0" smtClean="0">
                <a:hlinkClick r:id="rId5"/>
              </a:rPr>
              <a:t>http://www.icann.org/en/announcements/announcement-04dec10-en.htm</a:t>
            </a:r>
            <a:endParaRPr lang="en-CA" dirty="0" smtClean="0"/>
          </a:p>
          <a:p>
            <a:r>
              <a:rPr lang="en-US" dirty="0" smtClean="0"/>
              <a:t>Summary </a:t>
            </a:r>
            <a:r>
              <a:rPr lang="en-US" dirty="0" smtClean="0"/>
              <a:t>on </a:t>
            </a:r>
            <a:r>
              <a:rPr lang="en-US" dirty="0" smtClean="0"/>
              <a:t>Comments </a:t>
            </a:r>
            <a:r>
              <a:rPr lang="en-US" dirty="0" smtClean="0"/>
              <a:t>completed</a:t>
            </a:r>
          </a:p>
          <a:p>
            <a:pPr lvl="1"/>
            <a:r>
              <a:rPr lang="en-HK" u="sng" dirty="0" smtClean="0">
                <a:hlinkClick r:id="rId6"/>
              </a:rPr>
              <a:t>http://forum.icann.org/lists/jig-draft-final-report/pdfQxF383O30Q.pdf</a:t>
            </a:r>
            <a:r>
              <a:rPr lang="en-HK" dirty="0" smtClean="0"/>
              <a:t> 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JIG Final Report on Single Character IDN TLDs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5445224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Introduction &amp; Background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Policy Aspects of Single Character IDN TLDs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Implementation Recommendations on Single Character IDN TLDs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Suggested changes to IDN ccTLD Fast Track Implementation Plan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Suggested Edits to New </a:t>
            </a:r>
            <a:r>
              <a:rPr lang="en-CA" dirty="0" err="1" smtClean="0"/>
              <a:t>gTLD</a:t>
            </a:r>
            <a:r>
              <a:rPr lang="en-CA" dirty="0" smtClean="0"/>
              <a:t> Applicant Guidebook</a:t>
            </a:r>
          </a:p>
          <a:p>
            <a:r>
              <a:rPr lang="en-CA" dirty="0" smtClean="0"/>
              <a:t>Appendix A: Viewpoints on the Identified Issues:</a:t>
            </a:r>
          </a:p>
          <a:p>
            <a:r>
              <a:rPr lang="en-CA" dirty="0" smtClean="0"/>
              <a:t>Appendix B: Working Group Members</a:t>
            </a:r>
          </a:p>
          <a:p>
            <a:r>
              <a:rPr lang="en-CA" dirty="0" smtClean="0"/>
              <a:t>Appendix C: Summary &amp; Responses on Public Comments for Initial Report</a:t>
            </a:r>
          </a:p>
          <a:p>
            <a:r>
              <a:rPr lang="en-CA" dirty="0" smtClean="0"/>
              <a:t>Appendix D: Summary &amp; Responses on Public Comments for Draft Final Report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Finalization of Final </a:t>
            </a:r>
            <a:r>
              <a:rPr lang="en-US" dirty="0" smtClean="0"/>
              <a:t>Report</a:t>
            </a:r>
          </a:p>
          <a:p>
            <a:pPr lvl="1"/>
            <a:r>
              <a:rPr lang="en-US" dirty="0" smtClean="0"/>
              <a:t>WG-Draft </a:t>
            </a:r>
            <a:r>
              <a:rPr lang="en-US" dirty="0" smtClean="0"/>
              <a:t>Posted: </a:t>
            </a:r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ccnso.icann.org/workinggroups/jig-final-report-single-character-idns-08mar11-en.pdf</a:t>
            </a:r>
            <a:endParaRPr lang="en-US" dirty="0" smtClean="0"/>
          </a:p>
          <a:p>
            <a:pPr lvl="1"/>
            <a:r>
              <a:rPr lang="en-US" dirty="0" smtClean="0"/>
              <a:t>Integration of summary for comments received</a:t>
            </a:r>
          </a:p>
          <a:p>
            <a:pPr lvl="1"/>
            <a:r>
              <a:rPr lang="en-US" dirty="0" smtClean="0"/>
              <a:t>Last call / Consensus call at WG for Final Report</a:t>
            </a:r>
          </a:p>
          <a:p>
            <a:r>
              <a:rPr lang="en-US" dirty="0" smtClean="0"/>
              <a:t>Submission of Final Report to </a:t>
            </a:r>
            <a:r>
              <a:rPr lang="en-US" dirty="0" err="1" smtClean="0"/>
              <a:t>ccNSO</a:t>
            </a:r>
            <a:r>
              <a:rPr lang="en-US" dirty="0" smtClean="0"/>
              <a:t> and GNSO councils</a:t>
            </a:r>
          </a:p>
          <a:p>
            <a:r>
              <a:rPr lang="en-US" dirty="0" err="1" smtClean="0"/>
              <a:t>ccNSO</a:t>
            </a:r>
            <a:r>
              <a:rPr lang="en-US" dirty="0" smtClean="0"/>
              <a:t>/GNSO councils to separately consider adoption/acceptance of the report and to take further actions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IDN Variant TLDs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Update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Initial Report (version 0.3) being drafted:</a:t>
            </a:r>
          </a:p>
          <a:p>
            <a:pPr lvl="1"/>
            <a:r>
              <a:rPr lang="en-CA" u="sng" dirty="0" smtClean="0">
                <a:hlinkClick r:id="rId2"/>
              </a:rPr>
              <a:t>https://st.icann.org/data/workspaces/jig/attachments/joint_ccnso_gnso_idn_working_group:20101011160729-0-13292/original/JIG-IDN-Variant-InitialReport-0.3.pdf</a:t>
            </a:r>
            <a:endParaRPr lang="en-CA" dirty="0" smtClean="0"/>
          </a:p>
          <a:p>
            <a:r>
              <a:rPr lang="en-CA" dirty="0" smtClean="0"/>
              <a:t>Work suspended in consideration of Staff work plan (as per the Board resolution on October 18:</a:t>
            </a:r>
          </a:p>
          <a:p>
            <a:pPr lvl="1"/>
            <a:r>
              <a:rPr lang="en-CA" u="sng" dirty="0" smtClean="0">
                <a:hlinkClick r:id="rId3"/>
              </a:rPr>
              <a:t>http://www.icann.org/en/minutes/resolutions-25sep10-en.htm#2.5</a:t>
            </a:r>
            <a:endParaRPr lang="en-CA" dirty="0" smtClean="0"/>
          </a:p>
          <a:p>
            <a:r>
              <a:rPr lang="en-CA" dirty="0" smtClean="0"/>
              <a:t>Work to be restarted after update from Staff regarding the work plan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6179</TotalTime>
  <Words>825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JIG (Joint ccNSO-GNSO IDN Group) Update</vt:lpstr>
      <vt:lpstr>Background of the JIG</vt:lpstr>
      <vt:lpstr>JIG Discussions</vt:lpstr>
      <vt:lpstr>Single Character IDN TLDs</vt:lpstr>
      <vt:lpstr>Progress update</vt:lpstr>
      <vt:lpstr>JIG Final Report on Single Character IDN TLDs</vt:lpstr>
      <vt:lpstr>Next Steps</vt:lpstr>
      <vt:lpstr>IDN Variant TLDs</vt:lpstr>
      <vt:lpstr>Progress Update</vt:lpstr>
      <vt:lpstr>Policy Aspects Identified (v0.4)</vt:lpstr>
      <vt:lpstr>IDN Variant Studies (Issues Project)</vt:lpstr>
      <vt:lpstr>IDN Variant Studies (Follow-on)</vt:lpstr>
      <vt:lpstr>Brief Comparison / Conceptual Division of Work</vt:lpstr>
      <vt:lpstr>“Types” of IDN Variants according to allocation and delegation properties</vt:lpstr>
      <vt:lpstr>Next Steps</vt:lpstr>
      <vt:lpstr>Thank You</vt:lpstr>
    </vt:vector>
  </TitlesOfParts>
  <Company>DotAsia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JIG Update</dc:title>
  <dc:creator>Edmon Chung</dc:creator>
  <cp:lastModifiedBy>Edmon Chung</cp:lastModifiedBy>
  <cp:revision>40</cp:revision>
  <dcterms:created xsi:type="dcterms:W3CDTF">2010-10-29T00:16:20Z</dcterms:created>
  <dcterms:modified xsi:type="dcterms:W3CDTF">2011-03-14T20:05:26Z</dcterms:modified>
</cp:coreProperties>
</file>