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5" r:id="rId5"/>
    <p:sldId id="258" r:id="rId6"/>
    <p:sldId id="259" r:id="rId7"/>
    <p:sldId id="260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3" autoAdjust="0"/>
    <p:restoredTop sz="94660"/>
  </p:normalViewPr>
  <p:slideViewPr>
    <p:cSldViewPr>
      <p:cViewPr varScale="1">
        <p:scale>
          <a:sx n="63" d="100"/>
          <a:sy n="63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83C3-FDE3-4B4C-8424-002CA2BCCE6C}" type="datetimeFigureOut">
              <a:rPr lang="en-CA" smtClean="0"/>
              <a:t>29-Oct-2010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83-C422-4C27-968B-68703F229E9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83C3-FDE3-4B4C-8424-002CA2BCCE6C}" type="datetimeFigureOut">
              <a:rPr lang="en-CA" smtClean="0"/>
              <a:t>29-Oct-2010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83-C422-4C27-968B-68703F229E9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83C3-FDE3-4B4C-8424-002CA2BCCE6C}" type="datetimeFigureOut">
              <a:rPr lang="en-CA" smtClean="0"/>
              <a:t>29-Oct-2010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83-C422-4C27-968B-68703F229E9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83C3-FDE3-4B4C-8424-002CA2BCCE6C}" type="datetimeFigureOut">
              <a:rPr lang="en-CA" smtClean="0"/>
              <a:t>29-Oct-2010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83-C422-4C27-968B-68703F229E9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83C3-FDE3-4B4C-8424-002CA2BCCE6C}" type="datetimeFigureOut">
              <a:rPr lang="en-CA" smtClean="0"/>
              <a:t>29-Oct-2010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83-C422-4C27-968B-68703F229E9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83C3-FDE3-4B4C-8424-002CA2BCCE6C}" type="datetimeFigureOut">
              <a:rPr lang="en-CA" smtClean="0"/>
              <a:t>29-Oct-2010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83-C422-4C27-968B-68703F229E9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83C3-FDE3-4B4C-8424-002CA2BCCE6C}" type="datetimeFigureOut">
              <a:rPr lang="en-CA" smtClean="0"/>
              <a:t>29-Oct-2010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83-C422-4C27-968B-68703F229E9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83C3-FDE3-4B4C-8424-002CA2BCCE6C}" type="datetimeFigureOut">
              <a:rPr lang="en-CA" smtClean="0"/>
              <a:t>29-Oct-2010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83-C422-4C27-968B-68703F229E9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83C3-FDE3-4B4C-8424-002CA2BCCE6C}" type="datetimeFigureOut">
              <a:rPr lang="en-CA" smtClean="0"/>
              <a:t>29-Oct-2010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83-C422-4C27-968B-68703F229E9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83C3-FDE3-4B4C-8424-002CA2BCCE6C}" type="datetimeFigureOut">
              <a:rPr lang="en-CA" smtClean="0"/>
              <a:t>29-Oct-2010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83-C422-4C27-968B-68703F229E9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83C3-FDE3-4B4C-8424-002CA2BCCE6C}" type="datetimeFigureOut">
              <a:rPr lang="en-CA" smtClean="0"/>
              <a:t>29-Oct-2010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83-C422-4C27-968B-68703F229E9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C83C3-FDE3-4B4C-8424-002CA2BCCE6C}" type="datetimeFigureOut">
              <a:rPr lang="en-CA" smtClean="0"/>
              <a:t>29-Oct-2010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01683-C422-4C27-968B-68703F229E9C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cnso.icann.org/workinggroups/jiwg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forum.icann.org/lists/jig-initial-report/msg00008.html" TargetMode="External"/><Relationship Id="rId2" Type="http://schemas.openxmlformats.org/officeDocument/2006/relationships/hyperlink" Target="http://ccnso.icann.org/workinggroups/jig-initial-report-26jul10-en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JIG Update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Joint </a:t>
            </a:r>
            <a:r>
              <a:rPr lang="en-US" dirty="0" err="1" smtClean="0"/>
              <a:t>ccNSO</a:t>
            </a:r>
            <a:r>
              <a:rPr lang="en-US" dirty="0" smtClean="0"/>
              <a:t>-GNSO IDN Group</a:t>
            </a:r>
          </a:p>
          <a:p>
            <a:r>
              <a:rPr lang="en-US" dirty="0" smtClean="0"/>
              <a:t>Oct 30, 2010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Target Deliverables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 Character IDN TLD</a:t>
            </a:r>
          </a:p>
          <a:p>
            <a:pPr lvl="1"/>
            <a:r>
              <a:rPr lang="en-US" dirty="0" smtClean="0"/>
              <a:t>Final Report to be published before ICANN Cartagena Meetings</a:t>
            </a:r>
          </a:p>
          <a:p>
            <a:r>
              <a:rPr lang="en-US" dirty="0" smtClean="0"/>
              <a:t>IDN TLD Variant</a:t>
            </a:r>
          </a:p>
          <a:p>
            <a:pPr lvl="1"/>
            <a:r>
              <a:rPr lang="en-US" dirty="0" smtClean="0"/>
              <a:t>Initial Report to be published before ICANN Cartagena Meetings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Charter adopted by both the </a:t>
            </a:r>
            <a:r>
              <a:rPr lang="en-CA" dirty="0" err="1" smtClean="0"/>
              <a:t>ccNSO</a:t>
            </a:r>
            <a:r>
              <a:rPr lang="en-CA" dirty="0" smtClean="0"/>
              <a:t> and GNSO Councils:</a:t>
            </a:r>
            <a:endParaRPr lang="en-CA" dirty="0" smtClean="0">
              <a:hlinkClick r:id="rId2"/>
            </a:endParaRPr>
          </a:p>
          <a:p>
            <a:pPr lvl="1"/>
            <a:r>
              <a:rPr lang="en-CA" dirty="0" smtClean="0">
                <a:hlinkClick r:id="rId2"/>
              </a:rPr>
              <a:t>http://ccnso.icann.org/workinggroups/jiwg.htm</a:t>
            </a:r>
            <a:endParaRPr lang="en-CA" dirty="0" smtClean="0"/>
          </a:p>
          <a:p>
            <a:r>
              <a:rPr lang="en-CA" dirty="0" smtClean="0"/>
              <a:t>The purpose of the JIG is to identify and explore issues and topics of common interest of relevance to both the </a:t>
            </a:r>
            <a:r>
              <a:rPr lang="en-CA" dirty="0" err="1" smtClean="0"/>
              <a:t>ccNSO</a:t>
            </a:r>
            <a:r>
              <a:rPr lang="en-CA" dirty="0" smtClean="0"/>
              <a:t> and GNSO and report on such an identified issues to the respective Councils and propose methodologies to address the issues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Members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err="1" smtClean="0"/>
              <a:t>ccNSO</a:t>
            </a:r>
            <a:r>
              <a:rPr lang="en-CA" dirty="0" smtClean="0"/>
              <a:t> Representatives:</a:t>
            </a:r>
          </a:p>
          <a:p>
            <a:pPr lvl="1"/>
            <a:r>
              <a:rPr lang="en-CA" dirty="0" smtClean="0"/>
              <a:t>Fahd Batayneh, .</a:t>
            </a:r>
            <a:r>
              <a:rPr lang="en-CA" dirty="0" err="1" smtClean="0"/>
              <a:t>jo</a:t>
            </a:r>
            <a:endParaRPr lang="en-CA" dirty="0" smtClean="0"/>
          </a:p>
          <a:p>
            <a:pPr lvl="1"/>
            <a:r>
              <a:rPr lang="en-CA" dirty="0" smtClean="0"/>
              <a:t>Chamara Disanayake, .</a:t>
            </a:r>
            <a:r>
              <a:rPr lang="en-CA" dirty="0" err="1" smtClean="0"/>
              <a:t>lk</a:t>
            </a:r>
            <a:endParaRPr lang="en-CA" dirty="0" smtClean="0"/>
          </a:p>
          <a:p>
            <a:pPr lvl="1"/>
            <a:r>
              <a:rPr lang="en-CA" dirty="0" smtClean="0"/>
              <a:t>Chris Disspain, .au (</a:t>
            </a:r>
            <a:r>
              <a:rPr lang="en-CA" dirty="0" err="1" smtClean="0"/>
              <a:t>ccNSO</a:t>
            </a:r>
            <a:r>
              <a:rPr lang="en-CA" dirty="0" smtClean="0"/>
              <a:t> Chair)</a:t>
            </a:r>
          </a:p>
          <a:p>
            <a:pPr lvl="1"/>
            <a:r>
              <a:rPr lang="en-CA" dirty="0" smtClean="0"/>
              <a:t>Andrei Kolesnikov, .</a:t>
            </a:r>
            <a:r>
              <a:rPr lang="en-CA" dirty="0" err="1" smtClean="0"/>
              <a:t>ru</a:t>
            </a:r>
            <a:endParaRPr lang="en-CA" dirty="0" smtClean="0"/>
          </a:p>
          <a:p>
            <a:pPr lvl="1"/>
            <a:r>
              <a:rPr lang="en-CA" dirty="0" smtClean="0"/>
              <a:t>Young-</a:t>
            </a:r>
            <a:r>
              <a:rPr lang="en-CA" dirty="0" err="1" smtClean="0"/>
              <a:t>Eum</a:t>
            </a:r>
            <a:r>
              <a:rPr lang="en-CA" dirty="0" smtClean="0"/>
              <a:t> Lee, .</a:t>
            </a:r>
            <a:r>
              <a:rPr lang="en-CA" dirty="0" err="1" smtClean="0"/>
              <a:t>kr</a:t>
            </a:r>
            <a:r>
              <a:rPr lang="en-CA" dirty="0" smtClean="0"/>
              <a:t> (</a:t>
            </a:r>
            <a:r>
              <a:rPr lang="en-CA" dirty="0" err="1" smtClean="0"/>
              <a:t>ccNSO</a:t>
            </a:r>
            <a:r>
              <a:rPr lang="en-CA" dirty="0" smtClean="0"/>
              <a:t> Vice-Chair)</a:t>
            </a:r>
          </a:p>
          <a:p>
            <a:pPr lvl="1"/>
            <a:r>
              <a:rPr lang="en-CA" dirty="0" smtClean="0"/>
              <a:t>Doron Shikmoni, .</a:t>
            </a:r>
            <a:r>
              <a:rPr lang="en-CA" dirty="0" err="1" smtClean="0"/>
              <a:t>il</a:t>
            </a:r>
            <a:endParaRPr lang="en-CA" dirty="0" smtClean="0"/>
          </a:p>
          <a:p>
            <a:pPr lvl="1"/>
            <a:r>
              <a:rPr lang="en-CA" dirty="0" smtClean="0"/>
              <a:t>Jian Zhang, </a:t>
            </a:r>
            <a:r>
              <a:rPr lang="en-CA" dirty="0" err="1" smtClean="0"/>
              <a:t>NomCom</a:t>
            </a:r>
            <a:r>
              <a:rPr lang="en-CA" dirty="0" smtClean="0"/>
              <a:t> Appointee, Co-Chair</a:t>
            </a:r>
          </a:p>
          <a:p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GNSO Representatives:</a:t>
            </a:r>
          </a:p>
          <a:p>
            <a:pPr lvl="1"/>
            <a:r>
              <a:rPr lang="en-CA" dirty="0" smtClean="0"/>
              <a:t>Edmon Chung, Co-Chair (</a:t>
            </a:r>
            <a:r>
              <a:rPr lang="en-CA" dirty="0" err="1" smtClean="0"/>
              <a:t>RySG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Terry Davis (</a:t>
            </a:r>
            <a:r>
              <a:rPr lang="en-CA" dirty="0" err="1" smtClean="0"/>
              <a:t>NomCom</a:t>
            </a:r>
            <a:r>
              <a:rPr lang="en-CA" dirty="0" smtClean="0"/>
              <a:t> Appointee)</a:t>
            </a:r>
          </a:p>
          <a:p>
            <a:pPr lvl="1"/>
            <a:r>
              <a:rPr lang="en-CA" dirty="0" smtClean="0"/>
              <a:t>Stéphane van Gelder (</a:t>
            </a:r>
            <a:r>
              <a:rPr lang="en-CA" dirty="0" err="1" smtClean="0"/>
              <a:t>RrSG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June Seo (</a:t>
            </a:r>
            <a:r>
              <a:rPr lang="en-CA" dirty="0" err="1" smtClean="0"/>
              <a:t>RySG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Rafik Dammak (NCSG) Non Commercial Stakeholder Group, Technical/Research</a:t>
            </a:r>
          </a:p>
          <a:p>
            <a:pPr lvl="1"/>
            <a:r>
              <a:rPr lang="en-CA" dirty="0" smtClean="0"/>
              <a:t>Karen Anne Hayne (CSG)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Members (cont)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Observers:</a:t>
            </a:r>
          </a:p>
          <a:p>
            <a:pPr lvl="1"/>
            <a:r>
              <a:rPr lang="en-CA" dirty="0" smtClean="0"/>
              <a:t>Avri Doria (NCSG) - Originally an ex-officio member as GNSO Council Chair</a:t>
            </a:r>
          </a:p>
          <a:p>
            <a:pPr lvl="1"/>
            <a:r>
              <a:rPr lang="en-CA" dirty="0" smtClean="0"/>
              <a:t>Chuck Gomes (Ex-Officio)</a:t>
            </a:r>
          </a:p>
          <a:p>
            <a:pPr lvl="1"/>
            <a:r>
              <a:rPr lang="en-CA" dirty="0" smtClean="0"/>
              <a:t>Erick Iriarte, LACTLD</a:t>
            </a:r>
          </a:p>
          <a:p>
            <a:pPr lvl="1"/>
            <a:r>
              <a:rPr lang="en-CA" dirty="0" smtClean="0"/>
              <a:t>Han Chuan, Lee, .</a:t>
            </a:r>
            <a:r>
              <a:rPr lang="en-CA" dirty="0" err="1" smtClean="0"/>
              <a:t>sg</a:t>
            </a:r>
            <a:endParaRPr lang="en-CA" dirty="0" smtClean="0"/>
          </a:p>
          <a:p>
            <a:pPr lvl="1"/>
            <a:r>
              <a:rPr lang="en-CA" dirty="0" smtClean="0"/>
              <a:t>Yeo Yee Ling, .my</a:t>
            </a:r>
          </a:p>
          <a:p>
            <a:r>
              <a:rPr lang="en-CA" dirty="0" smtClean="0"/>
              <a:t>ICANN Board Member:</a:t>
            </a:r>
          </a:p>
          <a:p>
            <a:pPr lvl="1"/>
            <a:r>
              <a:rPr lang="en-CA" dirty="0" smtClean="0"/>
              <a:t>Ram Mohan - Afilias</a:t>
            </a:r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ICANN Support Staff:</a:t>
            </a:r>
          </a:p>
          <a:p>
            <a:pPr lvl="1"/>
            <a:r>
              <a:rPr lang="en-CA" dirty="0" smtClean="0"/>
              <a:t>Bart Boswinkel</a:t>
            </a:r>
          </a:p>
          <a:p>
            <a:pPr lvl="1"/>
            <a:r>
              <a:rPr lang="en-CA" dirty="0" smtClean="0"/>
              <a:t>Tina Dam</a:t>
            </a:r>
          </a:p>
          <a:p>
            <a:pPr lvl="1"/>
            <a:r>
              <a:rPr lang="en-CA" dirty="0" smtClean="0"/>
              <a:t>Liz Gasster</a:t>
            </a:r>
          </a:p>
          <a:p>
            <a:pPr lvl="1"/>
            <a:r>
              <a:rPr lang="en-CA" dirty="0" smtClean="0"/>
              <a:t>Gisella Gruber-White</a:t>
            </a:r>
          </a:p>
          <a:p>
            <a:pPr lvl="1"/>
            <a:r>
              <a:rPr lang="en-CA" dirty="0" smtClean="0"/>
              <a:t>Robert </a:t>
            </a:r>
            <a:r>
              <a:rPr lang="en-CA" dirty="0" err="1" smtClean="0"/>
              <a:t>Hoggarth</a:t>
            </a:r>
            <a:endParaRPr lang="en-CA" dirty="0" smtClean="0"/>
          </a:p>
          <a:p>
            <a:pPr lvl="1"/>
            <a:r>
              <a:rPr lang="en-CA" dirty="0" smtClean="0"/>
              <a:t>Marika Konings</a:t>
            </a:r>
          </a:p>
          <a:p>
            <a:pPr lvl="1"/>
            <a:r>
              <a:rPr lang="en-CA" dirty="0" smtClean="0"/>
              <a:t>Margie Milam</a:t>
            </a:r>
          </a:p>
          <a:p>
            <a:pPr lvl="1"/>
            <a:r>
              <a:rPr lang="en-CA" dirty="0" err="1" smtClean="0"/>
              <a:t>Olof</a:t>
            </a:r>
            <a:r>
              <a:rPr lang="en-CA" dirty="0" smtClean="0"/>
              <a:t> </a:t>
            </a:r>
            <a:r>
              <a:rPr lang="en-CA" dirty="0" err="1" smtClean="0"/>
              <a:t>Nordling</a:t>
            </a:r>
            <a:endParaRPr lang="en-CA" dirty="0" smtClean="0"/>
          </a:p>
          <a:p>
            <a:pPr lvl="1"/>
            <a:r>
              <a:rPr lang="en-CA" dirty="0" smtClean="0"/>
              <a:t>Kristina </a:t>
            </a:r>
            <a:r>
              <a:rPr lang="en-CA" dirty="0" err="1" smtClean="0"/>
              <a:t>Nordström</a:t>
            </a:r>
            <a:endParaRPr lang="en-CA" dirty="0" smtClean="0"/>
          </a:p>
          <a:p>
            <a:pPr lvl="1"/>
            <a:r>
              <a:rPr lang="en-CA" dirty="0" smtClean="0"/>
              <a:t>David Olive</a:t>
            </a:r>
          </a:p>
          <a:p>
            <a:pPr lvl="1"/>
            <a:r>
              <a:rPr lang="en-CA" dirty="0" smtClean="0"/>
              <a:t>Scott Pinzon</a:t>
            </a:r>
          </a:p>
          <a:p>
            <a:pPr lvl="1"/>
            <a:r>
              <a:rPr lang="en-CA" dirty="0" smtClean="0"/>
              <a:t>Glen de Saint Gery</a:t>
            </a:r>
          </a:p>
          <a:p>
            <a:pPr lvl="1"/>
            <a:r>
              <a:rPr lang="en-CA" dirty="0" smtClean="0"/>
              <a:t>Gabriella Schittek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Bi-Weekly Conference Calls</a:t>
            </a:r>
          </a:p>
          <a:p>
            <a:r>
              <a:rPr lang="en-US" dirty="0" smtClean="0"/>
              <a:t>Face to face meeting in Brussels</a:t>
            </a:r>
          </a:p>
          <a:p>
            <a:r>
              <a:rPr lang="en-US" dirty="0" smtClean="0"/>
              <a:t>Face to face meeting scheduled for Cartagena</a:t>
            </a:r>
          </a:p>
          <a:p>
            <a:r>
              <a:rPr lang="en-US" dirty="0" smtClean="0"/>
              <a:t>Issues of Common Interest identified: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Single Character IDN TLDs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IDN TLD Variants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Universal Acceptance of IDN TLDs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Initial Report for Single Character IDN TLD published for public comments</a:t>
            </a:r>
          </a:p>
          <a:p>
            <a:pPr lvl="1"/>
            <a:r>
              <a:rPr lang="en-US" dirty="0" smtClean="0"/>
              <a:t>Date: </a:t>
            </a:r>
            <a:r>
              <a:rPr lang="en-US" b="1" dirty="0" smtClean="0"/>
              <a:t>July 26, 2010</a:t>
            </a:r>
          </a:p>
          <a:p>
            <a:pPr lvl="2"/>
            <a:r>
              <a:rPr lang="en-US" dirty="0" smtClean="0">
                <a:hlinkClick r:id="rId2"/>
              </a:rPr>
              <a:t>http://ccnso.icann.org/workinggroups/jig-initial-report-26jul10-en.pdf</a:t>
            </a:r>
            <a:endParaRPr lang="en-US" dirty="0" smtClean="0"/>
          </a:p>
          <a:p>
            <a:pPr lvl="1"/>
            <a:r>
              <a:rPr lang="en-US" dirty="0" smtClean="0"/>
              <a:t>Public Comments Closed: </a:t>
            </a:r>
            <a:r>
              <a:rPr lang="en-US" b="1" dirty="0" smtClean="0"/>
              <a:t>Sep 9, 2010</a:t>
            </a:r>
          </a:p>
          <a:p>
            <a:pPr lvl="1"/>
            <a:r>
              <a:rPr lang="en-US" dirty="0" smtClean="0"/>
              <a:t>Staff Summary of Public Comments Posted</a:t>
            </a:r>
          </a:p>
          <a:p>
            <a:pPr lvl="2"/>
            <a:r>
              <a:rPr lang="en-US" dirty="0" smtClean="0">
                <a:hlinkClick r:id="rId3"/>
              </a:rPr>
              <a:t>http://forum.icann.org/lists/jig-initial-report/msg00008.html</a:t>
            </a:r>
            <a:endParaRPr lang="en-US" dirty="0" smtClean="0"/>
          </a:p>
          <a:p>
            <a:r>
              <a:rPr lang="en-US" dirty="0" smtClean="0"/>
              <a:t>Initial Report for IDN TLD Variant being drafted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Character IDN TLD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Policy Aspects Identified: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Possible confusion with reserved single char ASCII TLD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Special financial considerations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Smaller pool of possible names </a:t>
            </a:r>
            <a:r>
              <a:rPr lang="en-CA" dirty="0"/>
              <a:t>(</a:t>
            </a:r>
            <a:r>
              <a:rPr lang="en-CA" dirty="0" smtClean="0"/>
              <a:t>special allocation methods?)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Shorter string (easier for users to make mistakes?)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Policy for distinguishing between a Single Character IDN ccTLD and </a:t>
            </a:r>
            <a:r>
              <a:rPr lang="en-CA" dirty="0" err="1" smtClean="0"/>
              <a:t>gTLD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Usability of Single Character IDN TLDs given existing application environments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Comments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Published Oct 1, 2010</a:t>
            </a:r>
          </a:p>
          <a:p>
            <a:r>
              <a:rPr lang="en-GB" dirty="0" smtClean="0"/>
              <a:t>All </a:t>
            </a:r>
            <a:r>
              <a:rPr lang="en-GB" dirty="0"/>
              <a:t>comments indicate an appreciation of the work of the working group and indicated to be in support of the introduction of Single Character IDN TLD’s</a:t>
            </a:r>
            <a:r>
              <a:rPr lang="en-GB" dirty="0" smtClean="0"/>
              <a:t>.</a:t>
            </a:r>
          </a:p>
          <a:p>
            <a:r>
              <a:rPr lang="en-CA" dirty="0" smtClean="0"/>
              <a:t>Noted </a:t>
            </a:r>
            <a:r>
              <a:rPr lang="en-CA" dirty="0"/>
              <a:t>that </a:t>
            </a:r>
            <a:r>
              <a:rPr lang="en-CA" dirty="0" smtClean="0"/>
              <a:t>some comments </a:t>
            </a:r>
            <a:r>
              <a:rPr lang="en-CA" dirty="0"/>
              <a:t>relate to other area’s of the new </a:t>
            </a:r>
            <a:r>
              <a:rPr lang="en-CA" dirty="0" err="1"/>
              <a:t>gTLD</a:t>
            </a:r>
            <a:r>
              <a:rPr lang="en-CA" dirty="0"/>
              <a:t> and IDN </a:t>
            </a:r>
            <a:r>
              <a:rPr lang="en-CA" dirty="0" err="1"/>
              <a:t>ccTLD’s</a:t>
            </a:r>
            <a:r>
              <a:rPr lang="en-CA" dirty="0"/>
              <a:t> processes, </a:t>
            </a:r>
            <a:r>
              <a:rPr lang="en-CA" dirty="0" smtClean="0"/>
              <a:t>for example </a:t>
            </a:r>
            <a:r>
              <a:rPr lang="en-CA" dirty="0"/>
              <a:t>topics of the Draft Application Guidebook version </a:t>
            </a:r>
            <a:r>
              <a:rPr lang="en-CA" dirty="0" smtClean="0"/>
              <a:t>4, and have </a:t>
            </a:r>
            <a:r>
              <a:rPr lang="en-CA" dirty="0"/>
              <a:t>not been concluded to date and therefore should be raised there</a:t>
            </a:r>
            <a:r>
              <a:rPr lang="en-CA" dirty="0" smtClean="0"/>
              <a:t>.</a:t>
            </a:r>
          </a:p>
          <a:p>
            <a:r>
              <a:rPr lang="en-US" dirty="0" smtClean="0"/>
              <a:t>WG now considering all input and drafting Final Report for consideration by the respective Councils</a:t>
            </a:r>
            <a:endParaRPr lang="en-GB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IDN Variant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Policy Aspects Identified: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Requirements </a:t>
            </a:r>
            <a:r>
              <a:rPr lang="en-US" dirty="0"/>
              <a:t>for a string to be considered an IDN </a:t>
            </a:r>
            <a:r>
              <a:rPr lang="en-US" dirty="0" smtClean="0"/>
              <a:t>TLD Variant </a:t>
            </a:r>
            <a:r>
              <a:rPr lang="en-US" dirty="0"/>
              <a:t>(of its Primary </a:t>
            </a:r>
            <a:r>
              <a:rPr lang="en-US" dirty="0" smtClean="0"/>
              <a:t>IDN TLD)</a:t>
            </a:r>
          </a:p>
          <a:p>
            <a:pPr marL="914400" lvl="1" indent="-514350"/>
            <a:r>
              <a:rPr lang="en-US" dirty="0" smtClean="0"/>
              <a:t>and </a:t>
            </a:r>
            <a:r>
              <a:rPr lang="en-US" dirty="0"/>
              <a:t>a framework of attributes constituting an IDN Language Policy for producing IDN </a:t>
            </a:r>
            <a:r>
              <a:rPr lang="en-US" dirty="0" smtClean="0"/>
              <a:t>Variants </a:t>
            </a:r>
            <a:endParaRPr lang="en-CA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Types </a:t>
            </a:r>
            <a:r>
              <a:rPr lang="en-US" dirty="0"/>
              <a:t>of IDN </a:t>
            </a:r>
            <a:r>
              <a:rPr lang="en-US" dirty="0" smtClean="0"/>
              <a:t>Variants</a:t>
            </a:r>
          </a:p>
          <a:p>
            <a:pPr marL="914400" lvl="1" indent="-514350"/>
            <a:r>
              <a:rPr lang="en-US" dirty="0" smtClean="0"/>
              <a:t>with </a:t>
            </a:r>
            <a:r>
              <a:rPr lang="en-US" dirty="0"/>
              <a:t>respect to their allocation and delegation properties</a:t>
            </a:r>
            <a:endParaRPr lang="en-CA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Policy operatives corresponding to the types of IDN </a:t>
            </a:r>
            <a:r>
              <a:rPr lang="en-US" dirty="0" smtClean="0"/>
              <a:t>Variants</a:t>
            </a:r>
          </a:p>
          <a:p>
            <a:pPr marL="914400" lvl="1" indent="-514350"/>
            <a:r>
              <a:rPr lang="en-US" dirty="0" smtClean="0"/>
              <a:t>Under what conditions should IDN TLD Variants be included in the root</a:t>
            </a:r>
            <a:endParaRPr lang="en-CA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Requirements for zones directly managed by a TLD operator of an IDN Variant TLD</a:t>
            </a: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Adding IDN Variant </a:t>
            </a:r>
            <a:r>
              <a:rPr lang="en-US" dirty="0" smtClean="0"/>
              <a:t>TLDs</a:t>
            </a:r>
          </a:p>
          <a:p>
            <a:pPr marL="914400" lvl="1" indent="-514350"/>
            <a:r>
              <a:rPr lang="en-US" dirty="0" smtClean="0"/>
              <a:t>subsequent </a:t>
            </a:r>
            <a:r>
              <a:rPr lang="en-US" dirty="0"/>
              <a:t>to initial delegation of a Primary IDN TLD</a:t>
            </a: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602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JIG Update</vt:lpstr>
      <vt:lpstr>Background</vt:lpstr>
      <vt:lpstr>Current Members</vt:lpstr>
      <vt:lpstr>Current Members (cont)</vt:lpstr>
      <vt:lpstr>Discussions</vt:lpstr>
      <vt:lpstr>Progress</vt:lpstr>
      <vt:lpstr>Single Character IDN TLD</vt:lpstr>
      <vt:lpstr>Summary of Comments</vt:lpstr>
      <vt:lpstr>IDN Variant</vt:lpstr>
      <vt:lpstr>Current Target Deliverables</vt:lpstr>
    </vt:vector>
  </TitlesOfParts>
  <Company>DotAsia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JIG Update</dc:title>
  <dc:creator>Edmon Chung</dc:creator>
  <cp:lastModifiedBy>Edmon Chung</cp:lastModifiedBy>
  <cp:revision>4</cp:revision>
  <dcterms:created xsi:type="dcterms:W3CDTF">2010-10-29T00:16:20Z</dcterms:created>
  <dcterms:modified xsi:type="dcterms:W3CDTF">2010-10-29T06:40:52Z</dcterms:modified>
</cp:coreProperties>
</file>