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5" r:id="rId5"/>
    <p:sldId id="258" r:id="rId6"/>
    <p:sldId id="268" r:id="rId7"/>
    <p:sldId id="289" r:id="rId8"/>
    <p:sldId id="259" r:id="rId9"/>
    <p:sldId id="269" r:id="rId10"/>
    <p:sldId id="276" r:id="rId11"/>
    <p:sldId id="277" r:id="rId12"/>
    <p:sldId id="260" r:id="rId13"/>
    <p:sldId id="273" r:id="rId14"/>
    <p:sldId id="279" r:id="rId15"/>
    <p:sldId id="280" r:id="rId16"/>
    <p:sldId id="281" r:id="rId17"/>
    <p:sldId id="282" r:id="rId18"/>
    <p:sldId id="283" r:id="rId19"/>
    <p:sldId id="262" r:id="rId20"/>
    <p:sldId id="267" r:id="rId21"/>
    <p:sldId id="284" r:id="rId22"/>
    <p:sldId id="285" r:id="rId23"/>
    <p:sldId id="286" r:id="rId24"/>
    <p:sldId id="287" r:id="rId25"/>
    <p:sldId id="288" r:id="rId26"/>
    <p:sldId id="266" r:id="rId27"/>
    <p:sldId id="278" r:id="rId28"/>
    <p:sldId id="274" r:id="rId29"/>
    <p:sldId id="270" r:id="rId30"/>
    <p:sldId id="271" r:id="rId31"/>
    <p:sldId id="272" r:id="rId32"/>
    <p:sldId id="290" r:id="rId33"/>
    <p:sldId id="263" r:id="rId34"/>
    <p:sldId id="293" r:id="rId35"/>
    <p:sldId id="294" r:id="rId36"/>
    <p:sldId id="295" r:id="rId37"/>
    <p:sldId id="291" r:id="rId38"/>
    <p:sldId id="296" r:id="rId39"/>
    <p:sldId id="26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4660"/>
  </p:normalViewPr>
  <p:slideViewPr>
    <p:cSldViewPr>
      <p:cViewPr varScale="1">
        <p:scale>
          <a:sx n="63" d="100"/>
          <a:sy n="63" d="100"/>
        </p:scale>
        <p:origin x="-9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83C3-FDE3-4B4C-8424-002CA2BCCE6C}" type="datetimeFigureOut">
              <a:rPr lang="en-CA" smtClean="0"/>
              <a:pPr/>
              <a:t>06-Dec-2010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C83C3-FDE3-4B4C-8424-002CA2BCCE6C}" type="datetimeFigureOut">
              <a:rPr lang="en-CA" smtClean="0"/>
              <a:pPr/>
              <a:t>06-Dec-2010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01683-C422-4C27-968B-68703F229E9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cann.org/en/topics/TLD-acceptan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cnso.icann.org/workinggroups/jiwg.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icann.org/en/minutes/resolutions-25sep10-en.htm#2.5" TargetMode="External"/><Relationship Id="rId2" Type="http://schemas.openxmlformats.org/officeDocument/2006/relationships/hyperlink" Target="https://st.icann.org/data/workspaces/jig/attachments/joint_ccnso_gnso_idn_working_group:20101011160729-0-13292/original/JIG-IDN-Variant-InitialReport-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tf.org/rfc/rfc3743.txt" TargetMode="External"/><Relationship Id="rId2" Type="http://schemas.openxmlformats.org/officeDocument/2006/relationships/hyperlink" Target="http://www.ietf.org/iesg/statement/idn.html" TargetMode="External"/><Relationship Id="rId1" Type="http://schemas.openxmlformats.org/officeDocument/2006/relationships/slideLayout" Target="../slideLayouts/slideLayout2.xml"/><Relationship Id="rId5" Type="http://schemas.openxmlformats.org/officeDocument/2006/relationships/hyperlink" Target="http://www.ietf.org/rfc/rfc5564.txt" TargetMode="External"/><Relationship Id="rId4" Type="http://schemas.openxmlformats.org/officeDocument/2006/relationships/hyperlink" Target="http://www.ietf.org/rfc/rfc4713.tx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icann.org/en/announcements/announcement-2-27jul10-en.htm" TargetMode="External"/><Relationship Id="rId2" Type="http://schemas.openxmlformats.org/officeDocument/2006/relationships/hyperlink" Target="http://ccnso.icann.org/workinggroups/jig-initial-report-26jul10-en.pdf" TargetMode="External"/><Relationship Id="rId1" Type="http://schemas.openxmlformats.org/officeDocument/2006/relationships/slideLayout" Target="../slideLayouts/slideLayout2.xml"/><Relationship Id="rId5" Type="http://schemas.openxmlformats.org/officeDocument/2006/relationships/hyperlink" Target="http://www.icann.org/en/announcements/announcement-04dec10-en.htm" TargetMode="External"/><Relationship Id="rId4" Type="http://schemas.openxmlformats.org/officeDocument/2006/relationships/hyperlink" Target="http://forum.icann.org/lists/jig-initial-report/pdfaul7JXcqaa.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forum.icann.org/lists/jig-initial-report/msg00008.html" TargetMode="External"/><Relationship Id="rId2" Type="http://schemas.openxmlformats.org/officeDocument/2006/relationships/hyperlink" Target="http://ccnso.icann.org/workinggroups/jig-initial-report-26jul10-en.pdf" TargetMode="External"/><Relationship Id="rId1" Type="http://schemas.openxmlformats.org/officeDocument/2006/relationships/slideLayout" Target="../slideLayouts/slideLayout2.xml"/><Relationship Id="rId4" Type="http://schemas.openxmlformats.org/officeDocument/2006/relationships/hyperlink" Target="http://www.icann.org/en/announcements/announcement-04dec10-en.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JIG </a:t>
            </a:r>
            <a:r>
              <a:rPr lang="en-US" dirty="0" smtClean="0"/>
              <a:t>(Joint </a:t>
            </a:r>
            <a:r>
              <a:rPr lang="en-US" dirty="0" err="1" smtClean="0"/>
              <a:t>ccNSO</a:t>
            </a:r>
            <a:r>
              <a:rPr lang="en-US" dirty="0" smtClean="0"/>
              <a:t>-GNSO IDN </a:t>
            </a:r>
            <a:r>
              <a:rPr lang="en-US" dirty="0" smtClean="0"/>
              <a:t>Group) </a:t>
            </a:r>
            <a:r>
              <a:rPr lang="en-US" dirty="0" smtClean="0"/>
              <a:t>Update</a:t>
            </a:r>
            <a:endParaRPr lang="en-CA" dirty="0"/>
          </a:p>
        </p:txBody>
      </p:sp>
      <p:sp>
        <p:nvSpPr>
          <p:cNvPr id="3" name="Subtitle 2"/>
          <p:cNvSpPr>
            <a:spLocks noGrp="1"/>
          </p:cNvSpPr>
          <p:nvPr>
            <p:ph type="subTitle" idx="1"/>
          </p:nvPr>
        </p:nvSpPr>
        <p:spPr/>
        <p:txBody>
          <a:bodyPr/>
          <a:lstStyle/>
          <a:p>
            <a:r>
              <a:rPr lang="en-US" dirty="0" smtClean="0"/>
              <a:t>ICANN Cartagena  |  Dec 6, </a:t>
            </a:r>
            <a:r>
              <a:rPr lang="en-US" dirty="0" smtClean="0"/>
              <a:t>2010</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a:t>
            </a:r>
            <a:endParaRPr lang="en-CA" dirty="0"/>
          </a:p>
        </p:txBody>
      </p:sp>
      <p:sp>
        <p:nvSpPr>
          <p:cNvPr id="3" name="Content Placeholder 2"/>
          <p:cNvSpPr>
            <a:spLocks noGrp="1"/>
          </p:cNvSpPr>
          <p:nvPr>
            <p:ph idx="1"/>
          </p:nvPr>
        </p:nvSpPr>
        <p:spPr>
          <a:xfrm>
            <a:off x="457200" y="1340768"/>
            <a:ext cx="8686800" cy="5517232"/>
          </a:xfrm>
        </p:spPr>
        <p:txBody>
          <a:bodyPr>
            <a:normAutofit/>
          </a:bodyPr>
          <a:lstStyle/>
          <a:p>
            <a:r>
              <a:rPr lang="en-HK" dirty="0" smtClean="0"/>
              <a:t>GNSO IDN WG Final Outcomes Report</a:t>
            </a:r>
            <a:r>
              <a:rPr lang="en-CA" dirty="0" smtClean="0"/>
              <a:t>:</a:t>
            </a:r>
          </a:p>
          <a:p>
            <a:pPr lvl="1"/>
            <a:r>
              <a:rPr lang="en-CA" dirty="0" smtClean="0"/>
              <a:t>5. Single and Two Character IDNs: Single and two-character U-labels on the top level and second level of a domain name should not be restricted in general. At the top level, requested strings should be analyzed on a case-by-case basis in the new </a:t>
            </a:r>
            <a:r>
              <a:rPr lang="en-CA" dirty="0" err="1" smtClean="0"/>
              <a:t>gTLD</a:t>
            </a:r>
            <a:r>
              <a:rPr lang="en-CA" dirty="0" smtClean="0"/>
              <a:t> process depending on the script and language used in order to determine whether the string should be granted for allocation in the DNS with particular caution applied to U-labels in Latin script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a:t>
            </a:r>
            <a:endParaRPr lang="en-CA" dirty="0"/>
          </a:p>
        </p:txBody>
      </p:sp>
      <p:sp>
        <p:nvSpPr>
          <p:cNvPr id="3" name="Content Placeholder 2"/>
          <p:cNvSpPr>
            <a:spLocks noGrp="1"/>
          </p:cNvSpPr>
          <p:nvPr>
            <p:ph idx="1"/>
          </p:nvPr>
        </p:nvSpPr>
        <p:spPr>
          <a:xfrm>
            <a:off x="457200" y="1340768"/>
            <a:ext cx="8686800" cy="5517232"/>
          </a:xfrm>
        </p:spPr>
        <p:txBody>
          <a:bodyPr>
            <a:normAutofit lnSpcReduction="10000"/>
          </a:bodyPr>
          <a:lstStyle/>
          <a:p>
            <a:r>
              <a:rPr lang="en-HK" dirty="0" smtClean="0"/>
              <a:t>IDN ccTLD Fast Track IDNC Final Report</a:t>
            </a:r>
            <a:r>
              <a:rPr lang="en-CA" dirty="0" smtClean="0"/>
              <a:t>:</a:t>
            </a:r>
          </a:p>
          <a:p>
            <a:pPr lvl="1"/>
            <a:r>
              <a:rPr lang="en-CA" dirty="0" smtClean="0"/>
              <a:t>D: Fast Track only for non-Latin scripts: The possibility of IDN </a:t>
            </a:r>
            <a:r>
              <a:rPr lang="en-CA" dirty="0" err="1" smtClean="0"/>
              <a:t>ccTLDs</a:t>
            </a:r>
            <a:r>
              <a:rPr lang="en-CA" dirty="0" smtClean="0"/>
              <a:t> being delegated in Latin script is a matter that will be considered as part of the </a:t>
            </a:r>
            <a:r>
              <a:rPr lang="en-CA" dirty="0" err="1" smtClean="0"/>
              <a:t>ccPDP</a:t>
            </a:r>
            <a:r>
              <a:rPr lang="en-CA" dirty="0" smtClean="0"/>
              <a:t>. Accordingly, in the Fast Track, the script has to be a non-Latin script to avoid pre-empting the outcome of the </a:t>
            </a:r>
            <a:r>
              <a:rPr lang="en-CA" dirty="0" err="1" smtClean="0"/>
              <a:t>ccPDP</a:t>
            </a:r>
            <a:endParaRPr lang="en-CA" dirty="0" smtClean="0"/>
          </a:p>
          <a:p>
            <a:pPr lvl="1"/>
            <a:r>
              <a:rPr lang="en-CA" dirty="0" smtClean="0"/>
              <a:t>Meaningfulness Requirement: For purposes of the Fast Track the string used must be meaningful in the Official Language</a:t>
            </a:r>
          </a:p>
          <a:p>
            <a:pPr lvl="1"/>
            <a:r>
              <a:rPr lang="en-CA" dirty="0" smtClean="0"/>
              <a:t>Technical Requirements [#8]: No names that are shorter than two characters in non-ASCII are used.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lstStyle/>
          <a:p>
            <a:pPr algn="l"/>
            <a:r>
              <a:rPr lang="en-US" dirty="0" smtClean="0"/>
              <a:t>Policy Aspects Identified</a:t>
            </a:r>
            <a:endParaRPr lang="en-CA" dirty="0"/>
          </a:p>
        </p:txBody>
      </p:sp>
      <p:sp>
        <p:nvSpPr>
          <p:cNvPr id="3" name="Content Placeholder 2"/>
          <p:cNvSpPr>
            <a:spLocks noGrp="1"/>
          </p:cNvSpPr>
          <p:nvPr>
            <p:ph idx="1"/>
          </p:nvPr>
        </p:nvSpPr>
        <p:spPr>
          <a:xfrm>
            <a:off x="457200" y="1124744"/>
            <a:ext cx="8686800" cy="5661248"/>
          </a:xfrm>
        </p:spPr>
        <p:txBody>
          <a:bodyPr>
            <a:normAutofit lnSpcReduction="10000"/>
          </a:bodyPr>
          <a:lstStyle/>
          <a:p>
            <a:pPr marL="514350" indent="-514350">
              <a:buFont typeface="+mj-lt"/>
              <a:buAutoNum type="arabicPeriod"/>
            </a:pPr>
            <a:r>
              <a:rPr lang="en-CA" dirty="0" smtClean="0"/>
              <a:t>Possible confusion with reserved single char ASCII TLD</a:t>
            </a:r>
          </a:p>
          <a:p>
            <a:pPr marL="514350" indent="-514350">
              <a:buFont typeface="+mj-lt"/>
              <a:buAutoNum type="arabicPeriod"/>
            </a:pPr>
            <a:r>
              <a:rPr lang="en-CA" dirty="0" smtClean="0"/>
              <a:t>Special financial considerations</a:t>
            </a:r>
          </a:p>
          <a:p>
            <a:pPr marL="514350" indent="-514350">
              <a:buFont typeface="+mj-lt"/>
              <a:buAutoNum type="arabicPeriod"/>
            </a:pPr>
            <a:r>
              <a:rPr lang="en-CA" dirty="0" smtClean="0"/>
              <a:t>Smaller pool of possible names </a:t>
            </a:r>
            <a:r>
              <a:rPr lang="en-CA" dirty="0"/>
              <a:t>(</a:t>
            </a:r>
            <a:r>
              <a:rPr lang="en-CA" dirty="0" smtClean="0"/>
              <a:t>special allocation methods?)</a:t>
            </a:r>
          </a:p>
          <a:p>
            <a:pPr marL="514350" indent="-514350">
              <a:buFont typeface="+mj-lt"/>
              <a:buAutoNum type="arabicPeriod"/>
            </a:pPr>
            <a:r>
              <a:rPr lang="en-CA" dirty="0" smtClean="0"/>
              <a:t>Shorter string (easier for users to make mistakes?)</a:t>
            </a:r>
          </a:p>
          <a:p>
            <a:pPr marL="514350" indent="-514350">
              <a:buFont typeface="+mj-lt"/>
              <a:buAutoNum type="arabicPeriod"/>
            </a:pPr>
            <a:r>
              <a:rPr lang="en-CA" dirty="0" smtClean="0"/>
              <a:t>Policy for distinguishing between a Single Character IDN ccTLD and </a:t>
            </a:r>
            <a:r>
              <a:rPr lang="en-CA" dirty="0" err="1" smtClean="0"/>
              <a:t>gTLD</a:t>
            </a:r>
            <a:endParaRPr lang="en-CA" dirty="0" smtClean="0"/>
          </a:p>
          <a:p>
            <a:pPr marL="514350" indent="-514350">
              <a:buFont typeface="+mj-lt"/>
              <a:buAutoNum type="arabicPeriod"/>
            </a:pPr>
            <a:r>
              <a:rPr lang="en-CA" dirty="0" smtClean="0"/>
              <a:t>Usability of Single Character IDN TLDs given existing application environments</a:t>
            </a:r>
          </a:p>
          <a:p>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1: </a:t>
            </a:r>
            <a:r>
              <a:rPr lang="en-CA" dirty="0" smtClean="0"/>
              <a:t>Possible confusion with reserved single char ASCII TLD</a:t>
            </a:r>
            <a:endParaRPr lang="en-CA" dirty="0"/>
          </a:p>
        </p:txBody>
      </p:sp>
      <p:sp>
        <p:nvSpPr>
          <p:cNvPr id="3" name="Content Placeholder 2"/>
          <p:cNvSpPr>
            <a:spLocks noGrp="1"/>
          </p:cNvSpPr>
          <p:nvPr>
            <p:ph idx="1"/>
          </p:nvPr>
        </p:nvSpPr>
        <p:spPr/>
        <p:txBody>
          <a:bodyPr/>
          <a:lstStyle/>
          <a:p>
            <a:r>
              <a:rPr lang="en-CA" dirty="0" smtClean="0"/>
              <a:t>similar to two character IDN TLDs </a:t>
            </a:r>
          </a:p>
          <a:p>
            <a:r>
              <a:rPr lang="en-HK" dirty="0" smtClean="0"/>
              <a:t>similar to that for the IDN ccTLD Fast Track where only certain scripts are allowed (or not allowed)</a:t>
            </a:r>
          </a:p>
          <a:p>
            <a:r>
              <a:rPr lang="en-HK" dirty="0" smtClean="0"/>
              <a:t>a combination / adaptation of the above </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Issue 2: Special financial considerations</a:t>
            </a:r>
            <a:endParaRPr lang="en-CA" dirty="0"/>
          </a:p>
        </p:txBody>
      </p:sp>
      <p:sp>
        <p:nvSpPr>
          <p:cNvPr id="3" name="Content Placeholder 2"/>
          <p:cNvSpPr>
            <a:spLocks noGrp="1"/>
          </p:cNvSpPr>
          <p:nvPr>
            <p:ph idx="1"/>
          </p:nvPr>
        </p:nvSpPr>
        <p:spPr>
          <a:xfrm>
            <a:off x="457200" y="1412776"/>
            <a:ext cx="8229600" cy="5445224"/>
          </a:xfrm>
        </p:spPr>
        <p:txBody>
          <a:bodyPr>
            <a:normAutofit fontScale="85000" lnSpcReduction="10000"/>
          </a:bodyPr>
          <a:lstStyle/>
          <a:p>
            <a:r>
              <a:rPr lang="en-HK" dirty="0" err="1" smtClean="0"/>
              <a:t>gTLD</a:t>
            </a:r>
            <a:endParaRPr lang="en-HK" dirty="0" smtClean="0"/>
          </a:p>
          <a:p>
            <a:pPr lvl="1"/>
            <a:r>
              <a:rPr lang="en-HK" dirty="0" smtClean="0"/>
              <a:t>same string contention process (auction) can be used for Single Character IDN </a:t>
            </a:r>
            <a:r>
              <a:rPr lang="en-HK" dirty="0" err="1" smtClean="0"/>
              <a:t>gTLDs</a:t>
            </a:r>
            <a:endParaRPr lang="en-HK" dirty="0" smtClean="0"/>
          </a:p>
          <a:p>
            <a:pPr lvl="1"/>
            <a:r>
              <a:rPr lang="en-HK" dirty="0" smtClean="0"/>
              <a:t>prohibition of names considered to be a representation of a country or territory name</a:t>
            </a:r>
          </a:p>
          <a:p>
            <a:r>
              <a:rPr lang="en-US" dirty="0" smtClean="0"/>
              <a:t>ccTLD</a:t>
            </a:r>
          </a:p>
          <a:p>
            <a:pPr lvl="1"/>
            <a:r>
              <a:rPr lang="en-HK" dirty="0" smtClean="0"/>
              <a:t>meaningful representation of a country/territory name in an official language of the particular country/territory</a:t>
            </a:r>
          </a:p>
          <a:p>
            <a:pPr lvl="1"/>
            <a:r>
              <a:rPr lang="en-CA" dirty="0" smtClean="0"/>
              <a:t>19. Competing or confusingly similar requests should be dealt with on a case by case basis and resolved in consultation with all concerned stakeholders; 20. Policies for dealing with multiple applications, objections to applications or disputes that are currently applied for ASCII </a:t>
            </a:r>
            <a:r>
              <a:rPr lang="en-CA" dirty="0" err="1" smtClean="0"/>
              <a:t>ccTLDs</a:t>
            </a:r>
            <a:r>
              <a:rPr lang="en-CA" dirty="0" smtClean="0"/>
              <a:t> should be equally applied to IDN </a:t>
            </a:r>
            <a:r>
              <a:rPr lang="en-CA" dirty="0" err="1" smtClean="0"/>
              <a:t>ccTLDs</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9392"/>
            <a:ext cx="8712968" cy="2290266"/>
          </a:xfrm>
        </p:spPr>
        <p:txBody>
          <a:bodyPr>
            <a:normAutofit/>
          </a:bodyPr>
          <a:lstStyle/>
          <a:p>
            <a:r>
              <a:rPr lang="en-US" sz="3600" dirty="0" smtClean="0"/>
              <a:t>Issue 3: </a:t>
            </a:r>
            <a:r>
              <a:rPr lang="en-CA" sz="3600" dirty="0" smtClean="0"/>
              <a:t>Whether due to the relatively smaller pool of possible names that special allocation methods should be considered</a:t>
            </a:r>
            <a:endParaRPr lang="en-CA" sz="3600" dirty="0"/>
          </a:p>
        </p:txBody>
      </p:sp>
      <p:sp>
        <p:nvSpPr>
          <p:cNvPr id="3" name="Content Placeholder 2"/>
          <p:cNvSpPr>
            <a:spLocks noGrp="1"/>
          </p:cNvSpPr>
          <p:nvPr>
            <p:ph idx="1"/>
          </p:nvPr>
        </p:nvSpPr>
        <p:spPr>
          <a:xfrm>
            <a:off x="251520" y="1916832"/>
            <a:ext cx="8892480" cy="4941168"/>
          </a:xfrm>
        </p:spPr>
        <p:txBody>
          <a:bodyPr>
            <a:normAutofit/>
          </a:bodyPr>
          <a:lstStyle/>
          <a:p>
            <a:r>
              <a:rPr lang="en-US" dirty="0" err="1" smtClean="0"/>
              <a:t>gTLD</a:t>
            </a:r>
            <a:endParaRPr lang="en-US" dirty="0" smtClean="0"/>
          </a:p>
          <a:p>
            <a:pPr lvl="1"/>
            <a:r>
              <a:rPr lang="en-HK" dirty="0" smtClean="0"/>
              <a:t>the Community Priority Evaluation process addresses the social considerations for the allocation of TLDs as a scarce resource.</a:t>
            </a:r>
          </a:p>
          <a:p>
            <a:r>
              <a:rPr lang="en-HK" dirty="0" smtClean="0"/>
              <a:t>ccTLD</a:t>
            </a:r>
          </a:p>
          <a:p>
            <a:pPr lvl="1"/>
            <a:r>
              <a:rPr lang="en-CA" dirty="0" smtClean="0"/>
              <a:t>the meaningfulness requirement; the pressing demand test (Principle C), the non-contention condition (Principle E); the GAC ccTLD Principles on competition; and, the GAC Interim IDN ccTLD Principles addressing contention;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0266"/>
          </a:xfrm>
        </p:spPr>
        <p:txBody>
          <a:bodyPr>
            <a:normAutofit/>
          </a:bodyPr>
          <a:lstStyle/>
          <a:p>
            <a:r>
              <a:rPr lang="en-US" sz="3600" dirty="0" smtClean="0"/>
              <a:t>Issue 4: </a:t>
            </a:r>
            <a:r>
              <a:rPr lang="en-CA" sz="3600" dirty="0" smtClean="0"/>
              <a:t>Whether due to the relatively shorter string, it may be easier for users to make mistakes, and that special policies should be considered</a:t>
            </a:r>
            <a:endParaRPr lang="en-CA" sz="3600" dirty="0"/>
          </a:p>
        </p:txBody>
      </p:sp>
      <p:sp>
        <p:nvSpPr>
          <p:cNvPr id="3" name="Content Placeholder 2"/>
          <p:cNvSpPr>
            <a:spLocks noGrp="1"/>
          </p:cNvSpPr>
          <p:nvPr>
            <p:ph idx="1"/>
          </p:nvPr>
        </p:nvSpPr>
        <p:spPr>
          <a:xfrm>
            <a:off x="457200" y="2564904"/>
            <a:ext cx="8229600" cy="4104456"/>
          </a:xfrm>
        </p:spPr>
        <p:txBody>
          <a:bodyPr>
            <a:normAutofit fontScale="92500" lnSpcReduction="20000"/>
          </a:bodyPr>
          <a:lstStyle/>
          <a:p>
            <a:r>
              <a:rPr lang="en-CA" dirty="0" smtClean="0"/>
              <a:t>A concern was raised for Single Character IDN TLDs in that because there is a smaller number of possible single character IDN TLDs (as compared to two or more character IDN TLDs), there is a higher chance for a user to mistype the Single Character IDN TLD which coincides with another Single Character IDN TLD.</a:t>
            </a:r>
          </a:p>
          <a:p>
            <a:r>
              <a:rPr lang="en-HK" dirty="0" smtClean="0"/>
              <a:t>The issue pertains to causing user confusion, and therefore should be addressed based on policies established to avoid such confusion.</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CA" sz="3600" dirty="0" smtClean="0"/>
              <a:t>Issue 5: What should be the policy for distinguishing between a Single Character IDN ccTLD and a Single Character IDN </a:t>
            </a:r>
            <a:r>
              <a:rPr lang="en-CA" sz="3600" dirty="0" err="1" smtClean="0"/>
              <a:t>gTLD</a:t>
            </a:r>
            <a:endParaRPr lang="en-CA" sz="3600" dirty="0"/>
          </a:p>
        </p:txBody>
      </p:sp>
      <p:sp>
        <p:nvSpPr>
          <p:cNvPr id="3" name="Content Placeholder 2"/>
          <p:cNvSpPr>
            <a:spLocks noGrp="1"/>
          </p:cNvSpPr>
          <p:nvPr>
            <p:ph idx="1"/>
          </p:nvPr>
        </p:nvSpPr>
        <p:spPr>
          <a:xfrm>
            <a:off x="457200" y="2132856"/>
            <a:ext cx="8507288" cy="4536504"/>
          </a:xfrm>
        </p:spPr>
        <p:txBody>
          <a:bodyPr>
            <a:normAutofit fontScale="92500" lnSpcReduction="20000"/>
          </a:bodyPr>
          <a:lstStyle/>
          <a:p>
            <a:r>
              <a:rPr lang="en-HK" dirty="0" smtClean="0"/>
              <a:t>The IDN ccTLD Fast Track requires that a selected string be a meaningful representation of the country or territory name</a:t>
            </a:r>
          </a:p>
          <a:p>
            <a:r>
              <a:rPr lang="en-HK" dirty="0" smtClean="0"/>
              <a:t>The new </a:t>
            </a:r>
            <a:r>
              <a:rPr lang="en-HK" dirty="0" err="1" smtClean="0"/>
              <a:t>gTLD</a:t>
            </a:r>
            <a:r>
              <a:rPr lang="en-HK" dirty="0" smtClean="0"/>
              <a:t> process addresses the geographic names issue</a:t>
            </a:r>
          </a:p>
          <a:p>
            <a:r>
              <a:rPr lang="en-HK" dirty="0" smtClean="0"/>
              <a:t>An IDN TLD allocated based on the IDN ccTLD Fast Track process, or an IDN ccTLD process once the IDN </a:t>
            </a:r>
            <a:r>
              <a:rPr lang="en-HK" dirty="0" err="1" smtClean="0"/>
              <a:t>ccPDP</a:t>
            </a:r>
            <a:r>
              <a:rPr lang="en-HK" dirty="0" smtClean="0"/>
              <a:t> is complete and implemented, would be considered an IDN ccTLD.  An IDN TLD allocated based on the new </a:t>
            </a:r>
            <a:r>
              <a:rPr lang="en-HK" dirty="0" err="1" smtClean="0"/>
              <a:t>gTLD</a:t>
            </a:r>
            <a:r>
              <a:rPr lang="en-HK" dirty="0" smtClean="0"/>
              <a:t> process would be considered an IDN </a:t>
            </a:r>
            <a:r>
              <a:rPr lang="en-HK" dirty="0" err="1" smtClean="0"/>
              <a:t>gTLD</a:t>
            </a:r>
            <a:r>
              <a:rPr lang="en-HK" dirty="0" smtClean="0"/>
              <a:t>.</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Autofit/>
          </a:bodyPr>
          <a:lstStyle/>
          <a:p>
            <a:r>
              <a:rPr lang="en-US" sz="3600" dirty="0" smtClean="0"/>
              <a:t>Issue 6: </a:t>
            </a:r>
            <a:r>
              <a:rPr lang="en-CA" sz="3600" dirty="0" smtClean="0"/>
              <a:t>Whether special policies are required to address usability of Single Character IDN TLDs given existing application environments</a:t>
            </a:r>
            <a:endParaRPr lang="en-CA" sz="3600" dirty="0"/>
          </a:p>
        </p:txBody>
      </p:sp>
      <p:sp>
        <p:nvSpPr>
          <p:cNvPr id="3" name="Content Placeholder 2"/>
          <p:cNvSpPr>
            <a:spLocks noGrp="1"/>
          </p:cNvSpPr>
          <p:nvPr>
            <p:ph idx="1"/>
          </p:nvPr>
        </p:nvSpPr>
        <p:spPr>
          <a:xfrm>
            <a:off x="457200" y="2348880"/>
            <a:ext cx="8229600" cy="4509120"/>
          </a:xfrm>
        </p:spPr>
        <p:txBody>
          <a:bodyPr>
            <a:normAutofit fontScale="85000" lnSpcReduction="20000"/>
          </a:bodyPr>
          <a:lstStyle/>
          <a:p>
            <a:r>
              <a:rPr lang="en-HK" dirty="0" smtClean="0"/>
              <a:t>This is an issue related to the “</a:t>
            </a:r>
            <a:r>
              <a:rPr lang="en-HK" i="1" dirty="0" smtClean="0"/>
              <a:t>Universal Acceptance of All Top-Level Domains</a:t>
            </a:r>
            <a:r>
              <a:rPr lang="en-HK" dirty="0" smtClean="0"/>
              <a:t>” (</a:t>
            </a:r>
            <a:r>
              <a:rPr lang="en-HK" u="sng" dirty="0" smtClean="0">
                <a:hlinkClick r:id="rId2"/>
              </a:rPr>
              <a:t>http://www.icann.org/en/topics/TLD-acceptance/</a:t>
            </a:r>
            <a:r>
              <a:rPr lang="en-HK" dirty="0" smtClean="0"/>
              <a:t>).  Since the introduction of new </a:t>
            </a:r>
            <a:r>
              <a:rPr lang="en-HK" dirty="0" err="1" smtClean="0"/>
              <a:t>gTLDs</a:t>
            </a:r>
            <a:r>
              <a:rPr lang="en-HK" dirty="0" smtClean="0"/>
              <a:t> that is longer than 3 characters, the issue has been identified as one which would require community-wide efforts to address.  The same would apply for Single Character IDN TLDs (and equally for IDN </a:t>
            </a:r>
            <a:r>
              <a:rPr lang="en-HK" dirty="0" err="1" smtClean="0"/>
              <a:t>ccTLDs</a:t>
            </a:r>
            <a:r>
              <a:rPr lang="en-HK" dirty="0" smtClean="0"/>
              <a:t> and IDN </a:t>
            </a:r>
            <a:r>
              <a:rPr lang="en-HK" dirty="0" err="1" smtClean="0"/>
              <a:t>gTLDs</a:t>
            </a:r>
            <a:r>
              <a:rPr lang="en-HK" dirty="0" smtClean="0"/>
              <a:t>).  Policies to promote the universal acceptance of all TLDs based on the authoritative root zone should be encouraged, but such undertakings should not impede the introduction of Single Character IDN TLDs.</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Summary of Comments</a:t>
            </a:r>
            <a:endParaRPr lang="en-CA"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GB" dirty="0" smtClean="0"/>
              <a:t>Published Oct 1, 2010</a:t>
            </a:r>
          </a:p>
          <a:p>
            <a:r>
              <a:rPr lang="en-GB" dirty="0" smtClean="0"/>
              <a:t>All </a:t>
            </a:r>
            <a:r>
              <a:rPr lang="en-GB" dirty="0"/>
              <a:t>comments indicate an appreciation of the work of the working group and indicated to be in support of the introduction of Single Character IDN TLD’s</a:t>
            </a:r>
            <a:r>
              <a:rPr lang="en-GB" dirty="0" smtClean="0"/>
              <a:t>.</a:t>
            </a:r>
          </a:p>
          <a:p>
            <a:r>
              <a:rPr lang="en-CA" dirty="0" smtClean="0"/>
              <a:t>Noted </a:t>
            </a:r>
            <a:r>
              <a:rPr lang="en-CA" dirty="0"/>
              <a:t>that </a:t>
            </a:r>
            <a:r>
              <a:rPr lang="en-CA" dirty="0" smtClean="0"/>
              <a:t>some comments </a:t>
            </a:r>
            <a:r>
              <a:rPr lang="en-CA" dirty="0"/>
              <a:t>relate to other area’s of the new </a:t>
            </a:r>
            <a:r>
              <a:rPr lang="en-CA" dirty="0" err="1"/>
              <a:t>gTLD</a:t>
            </a:r>
            <a:r>
              <a:rPr lang="en-CA" dirty="0"/>
              <a:t> and IDN </a:t>
            </a:r>
            <a:r>
              <a:rPr lang="en-CA" dirty="0" err="1"/>
              <a:t>ccTLD’s</a:t>
            </a:r>
            <a:r>
              <a:rPr lang="en-CA" dirty="0"/>
              <a:t> processes, </a:t>
            </a:r>
            <a:r>
              <a:rPr lang="en-CA" dirty="0" smtClean="0"/>
              <a:t>for example </a:t>
            </a:r>
            <a:r>
              <a:rPr lang="en-CA" dirty="0"/>
              <a:t>topics of the Draft Application Guidebook version </a:t>
            </a:r>
            <a:r>
              <a:rPr lang="en-CA" dirty="0" smtClean="0"/>
              <a:t>4, and have </a:t>
            </a:r>
            <a:r>
              <a:rPr lang="en-CA" dirty="0"/>
              <a:t>not been concluded to date and therefore should be raised there</a:t>
            </a:r>
            <a:r>
              <a:rPr lang="en-CA"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JIG</a:t>
            </a:r>
            <a:endParaRPr lang="en-CA" dirty="0"/>
          </a:p>
        </p:txBody>
      </p:sp>
      <p:sp>
        <p:nvSpPr>
          <p:cNvPr id="3" name="Content Placeholder 2"/>
          <p:cNvSpPr>
            <a:spLocks noGrp="1"/>
          </p:cNvSpPr>
          <p:nvPr>
            <p:ph idx="1"/>
          </p:nvPr>
        </p:nvSpPr>
        <p:spPr/>
        <p:txBody>
          <a:bodyPr>
            <a:normAutofit lnSpcReduction="10000"/>
          </a:bodyPr>
          <a:lstStyle/>
          <a:p>
            <a:r>
              <a:rPr lang="en-CA" dirty="0" smtClean="0"/>
              <a:t>Charter adopted by both the </a:t>
            </a:r>
            <a:r>
              <a:rPr lang="en-CA" dirty="0" err="1" smtClean="0"/>
              <a:t>ccNSO</a:t>
            </a:r>
            <a:r>
              <a:rPr lang="en-CA" dirty="0" smtClean="0"/>
              <a:t> and GNSO Councils:</a:t>
            </a:r>
            <a:endParaRPr lang="en-CA" dirty="0" smtClean="0">
              <a:hlinkClick r:id="rId2"/>
            </a:endParaRPr>
          </a:p>
          <a:p>
            <a:pPr lvl="1"/>
            <a:r>
              <a:rPr lang="en-CA" dirty="0" smtClean="0">
                <a:hlinkClick r:id="rId2"/>
              </a:rPr>
              <a:t>http://ccnso.icann.org/workinggroups/jiwg.htm</a:t>
            </a:r>
            <a:endParaRPr lang="en-CA" dirty="0" smtClean="0"/>
          </a:p>
          <a:p>
            <a:r>
              <a:rPr lang="en-CA" dirty="0" smtClean="0"/>
              <a:t>The purpose of the JIG is to identify and explore issues and topics of common interest of relevance to both the </a:t>
            </a:r>
            <a:r>
              <a:rPr lang="en-CA" dirty="0" err="1" smtClean="0"/>
              <a:t>ccNSO</a:t>
            </a:r>
            <a:r>
              <a:rPr lang="en-CA" dirty="0" smtClean="0"/>
              <a:t> and GNSO and report on such an identified issues to the respective Councils and propose methodologies to address the issues</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of Public Comments</a:t>
            </a:r>
            <a:endParaRPr lang="en-CA" dirty="0"/>
          </a:p>
        </p:txBody>
      </p:sp>
      <p:sp>
        <p:nvSpPr>
          <p:cNvPr id="3" name="Content Placeholder 2"/>
          <p:cNvSpPr>
            <a:spLocks noGrp="1"/>
          </p:cNvSpPr>
          <p:nvPr>
            <p:ph idx="1"/>
          </p:nvPr>
        </p:nvSpPr>
        <p:spPr/>
        <p:txBody>
          <a:bodyPr>
            <a:normAutofit fontScale="92500" lnSpcReduction="20000"/>
          </a:bodyPr>
          <a:lstStyle/>
          <a:p>
            <a:r>
              <a:rPr lang="en-HK" i="1" dirty="0" smtClean="0"/>
              <a:t>Issue 1: The issue of </a:t>
            </a:r>
            <a:r>
              <a:rPr lang="en-HK" b="1" i="1" dirty="0" smtClean="0"/>
              <a:t>string confusion whether between IDN and ASCII string or within specific scripts will be further considered by the WG</a:t>
            </a:r>
            <a:r>
              <a:rPr lang="en-HK" i="1" dirty="0" smtClean="0"/>
              <a:t>. The working group notes that its scope is limited to IDN’s, and therefore does not consider ASCII character strings.</a:t>
            </a:r>
            <a:endParaRPr lang="en-CA" dirty="0" smtClean="0"/>
          </a:p>
          <a:p>
            <a:r>
              <a:rPr lang="en-HK" dirty="0" smtClean="0"/>
              <a:t>generally accept Single Character IDN TLD strings, with </a:t>
            </a:r>
            <a:r>
              <a:rPr lang="en-HK" b="1" dirty="0" smtClean="0">
                <a:solidFill>
                  <a:srgbClr val="FF0000"/>
                </a:solidFill>
              </a:rPr>
              <a:t>special considerations for Single Character IDN TLD strings in alphabetic scripts </a:t>
            </a:r>
            <a:r>
              <a:rPr lang="en-HK" dirty="0" smtClean="0"/>
              <a:t>for other technical confusability, such as the likelihood of user slip with relevance to keyboard layouts.</a:t>
            </a:r>
            <a:endParaRPr lang="en-CA" dirty="0" smtClean="0"/>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of Public Comments</a:t>
            </a:r>
            <a:endParaRPr lang="en-CA" dirty="0"/>
          </a:p>
        </p:txBody>
      </p:sp>
      <p:sp>
        <p:nvSpPr>
          <p:cNvPr id="3" name="Content Placeholder 2"/>
          <p:cNvSpPr>
            <a:spLocks noGrp="1"/>
          </p:cNvSpPr>
          <p:nvPr>
            <p:ph idx="1"/>
          </p:nvPr>
        </p:nvSpPr>
        <p:spPr/>
        <p:txBody>
          <a:bodyPr>
            <a:normAutofit/>
          </a:bodyPr>
          <a:lstStyle/>
          <a:p>
            <a:r>
              <a:rPr lang="en-HK" i="1" dirty="0" smtClean="0"/>
              <a:t>Issue 2: The comment is noted, however the </a:t>
            </a:r>
            <a:r>
              <a:rPr lang="en-HK" b="1" i="1" dirty="0" smtClean="0"/>
              <a:t>issue raised is addressed in other ICANN </a:t>
            </a:r>
            <a:r>
              <a:rPr lang="en-HK" b="1" i="1" dirty="0" err="1" smtClean="0"/>
              <a:t>fora</a:t>
            </a:r>
            <a:r>
              <a:rPr lang="en-HK" i="1" dirty="0" smtClean="0"/>
              <a:t>, for example the Joint SO/AC Working Group on New </a:t>
            </a:r>
            <a:r>
              <a:rPr lang="en-HK" i="1" dirty="0" err="1" smtClean="0"/>
              <a:t>gTLD</a:t>
            </a:r>
            <a:r>
              <a:rPr lang="en-HK" i="1" dirty="0" smtClean="0"/>
              <a:t> Applicant Support (JAS WG).</a:t>
            </a:r>
          </a:p>
          <a:p>
            <a:r>
              <a:rPr lang="en-HK" dirty="0" smtClean="0"/>
              <a:t>No further comment. The chairs of JIG will </a:t>
            </a:r>
            <a:r>
              <a:rPr lang="en-HK" b="1" dirty="0" smtClean="0">
                <a:solidFill>
                  <a:srgbClr val="FF0000"/>
                </a:solidFill>
              </a:rPr>
              <a:t>inform the chair of JAS WG</a:t>
            </a:r>
            <a:r>
              <a:rPr lang="en-HK" dirty="0" smtClean="0"/>
              <a:t> of the comment received.</a:t>
            </a:r>
            <a:endParaRPr lang="en-CA"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of Public Comments</a:t>
            </a:r>
            <a:endParaRPr lang="en-CA" dirty="0"/>
          </a:p>
        </p:txBody>
      </p:sp>
      <p:sp>
        <p:nvSpPr>
          <p:cNvPr id="3" name="Content Placeholder 2"/>
          <p:cNvSpPr>
            <a:spLocks noGrp="1"/>
          </p:cNvSpPr>
          <p:nvPr>
            <p:ph idx="1"/>
          </p:nvPr>
        </p:nvSpPr>
        <p:spPr>
          <a:xfrm>
            <a:off x="457200" y="1600200"/>
            <a:ext cx="8229600" cy="5069160"/>
          </a:xfrm>
        </p:spPr>
        <p:txBody>
          <a:bodyPr>
            <a:normAutofit fontScale="85000" lnSpcReduction="10000"/>
          </a:bodyPr>
          <a:lstStyle/>
          <a:p>
            <a:r>
              <a:rPr lang="en-HK" i="1" dirty="0" smtClean="0"/>
              <a:t>Issue 3: The comments are noted, however some relate to other area’s of the new </a:t>
            </a:r>
            <a:r>
              <a:rPr lang="en-HK" i="1" dirty="0" err="1" smtClean="0"/>
              <a:t>gTLD</a:t>
            </a:r>
            <a:r>
              <a:rPr lang="en-HK" i="1" dirty="0" smtClean="0"/>
              <a:t> and IDN </a:t>
            </a:r>
            <a:r>
              <a:rPr lang="en-HK" i="1" dirty="0" err="1" smtClean="0"/>
              <a:t>ccTLD’s</a:t>
            </a:r>
            <a:r>
              <a:rPr lang="en-HK" i="1" dirty="0" smtClean="0"/>
              <a:t> processes...  The </a:t>
            </a:r>
            <a:r>
              <a:rPr lang="en-HK" b="1" i="1" dirty="0" smtClean="0"/>
              <a:t>working group notes that the discussions in these area’s are taking place in other ICANN </a:t>
            </a:r>
            <a:r>
              <a:rPr lang="en-HK" b="1" i="1" dirty="0" err="1" smtClean="0"/>
              <a:t>fora</a:t>
            </a:r>
            <a:r>
              <a:rPr lang="en-HK" b="1" i="1" dirty="0" smtClean="0"/>
              <a:t> </a:t>
            </a:r>
            <a:r>
              <a:rPr lang="en-HK" i="1" dirty="0" smtClean="0"/>
              <a:t>and have not been concluded to date and therefore should be raised there.</a:t>
            </a:r>
            <a:endParaRPr lang="en-CA" dirty="0" smtClean="0"/>
          </a:p>
          <a:p>
            <a:r>
              <a:rPr lang="en-HK" dirty="0" smtClean="0"/>
              <a:t>In response to the comments received, the JIG especially </a:t>
            </a:r>
            <a:r>
              <a:rPr lang="en-HK" b="1" dirty="0" smtClean="0">
                <a:solidFill>
                  <a:srgbClr val="FF0000"/>
                </a:solidFill>
              </a:rPr>
              <a:t>emphasizes in its policy implementation recommendation that restrictions, qualifications and requirements including considerations of geographical names, similarity and confusability, etc. must be applied to Single Character IDN TLD strings </a:t>
            </a:r>
            <a:r>
              <a:rPr lang="en-HK" dirty="0" smtClean="0"/>
              <a:t>as well.</a:t>
            </a:r>
            <a:endParaRPr lang="en-CA"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of Public Comments</a:t>
            </a:r>
            <a:endParaRPr lang="en-CA"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en-HK" i="1" dirty="0" smtClean="0"/>
              <a:t>Issue 4. </a:t>
            </a:r>
            <a:r>
              <a:rPr lang="en-HK" b="1" i="1" dirty="0" smtClean="0"/>
              <a:t>It is unclear that merely typing one character in fact leads to more errors than typing complex words or combinations of words </a:t>
            </a:r>
            <a:r>
              <a:rPr lang="en-HK" i="1" dirty="0" smtClean="0"/>
              <a:t>which is commonly done today at the second level. The comment is noted, and will be taken into consideration by the working group.</a:t>
            </a:r>
            <a:endParaRPr lang="en-CA" dirty="0" smtClean="0"/>
          </a:p>
          <a:p>
            <a:r>
              <a:rPr lang="en-HK" dirty="0" smtClean="0"/>
              <a:t> In response to the comments received, </a:t>
            </a:r>
            <a:r>
              <a:rPr lang="en-HK" b="1" dirty="0" smtClean="0">
                <a:solidFill>
                  <a:srgbClr val="FF0000"/>
                </a:solidFill>
              </a:rPr>
              <a:t>the JIG makes the recommendation to suggest evaluation panellists to consider other factors of confusability in their assessment</a:t>
            </a:r>
            <a:r>
              <a:rPr lang="en-HK" dirty="0" smtClean="0"/>
              <a:t>, such as the likelihood of user slip with relevance to keyboard layouts.</a:t>
            </a:r>
            <a:endParaRPr lang="en-CA"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of Public Comments</a:t>
            </a:r>
            <a:endParaRPr lang="en-CA"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en-HK" i="1" dirty="0" smtClean="0"/>
              <a:t>Issue 5: Comment noted that </a:t>
            </a:r>
            <a:r>
              <a:rPr lang="en-HK" b="1" i="1" dirty="0" smtClean="0"/>
              <a:t>the current distinction between IDN </a:t>
            </a:r>
            <a:r>
              <a:rPr lang="en-HK" b="1" i="1" dirty="0" err="1" smtClean="0"/>
              <a:t>ccTLDs</a:t>
            </a:r>
            <a:r>
              <a:rPr lang="en-HK" b="1" i="1" dirty="0" smtClean="0"/>
              <a:t> and IDN </a:t>
            </a:r>
            <a:r>
              <a:rPr lang="en-HK" b="1" i="1" dirty="0" err="1" smtClean="0"/>
              <a:t>gTLD</a:t>
            </a:r>
            <a:r>
              <a:rPr lang="en-HK" b="1" i="1" dirty="0" smtClean="0"/>
              <a:t> should be maintained </a:t>
            </a:r>
            <a:r>
              <a:rPr lang="en-HK" i="1" dirty="0" smtClean="0"/>
              <a:t>and it is assumed that under the current rules and procedures the criteria are sufficient to qualify a string.</a:t>
            </a:r>
            <a:endParaRPr lang="en-CA" dirty="0" smtClean="0"/>
          </a:p>
          <a:p>
            <a:r>
              <a:rPr lang="en-HK" b="1" dirty="0" smtClean="0">
                <a:solidFill>
                  <a:srgbClr val="FF0000"/>
                </a:solidFill>
              </a:rPr>
              <a:t>Same as response to comments received for Issue 3</a:t>
            </a:r>
            <a:r>
              <a:rPr lang="en-HK" dirty="0" smtClean="0"/>
              <a:t>: the JIG especially emphasizes in its policy implementation recommendation that restrictions, qualifications and requirements including considerations of geographical names, similarity and confusability, etc. must be applied to Single Character IDN TLD strings </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of Public Comments</a:t>
            </a:r>
            <a:endParaRPr lang="en-CA" dirty="0"/>
          </a:p>
        </p:txBody>
      </p:sp>
      <p:sp>
        <p:nvSpPr>
          <p:cNvPr id="3" name="Content Placeholder 2"/>
          <p:cNvSpPr>
            <a:spLocks noGrp="1"/>
          </p:cNvSpPr>
          <p:nvPr>
            <p:ph idx="1"/>
          </p:nvPr>
        </p:nvSpPr>
        <p:spPr>
          <a:xfrm>
            <a:off x="457200" y="1600200"/>
            <a:ext cx="8686800" cy="5257800"/>
          </a:xfrm>
        </p:spPr>
        <p:txBody>
          <a:bodyPr>
            <a:normAutofit fontScale="85000" lnSpcReduction="20000"/>
          </a:bodyPr>
          <a:lstStyle/>
          <a:p>
            <a:r>
              <a:rPr lang="en-HK" i="1" dirty="0" smtClean="0"/>
              <a:t>Issue 6: It is suggested </a:t>
            </a:r>
            <a:r>
              <a:rPr lang="en-HK" b="1" i="1" dirty="0" smtClean="0"/>
              <a:t>to initiate more outreach to application communities to bring more awareness and improve TLD/domains validation or related concerns in order to promote acceptability of IDN’s</a:t>
            </a:r>
            <a:r>
              <a:rPr lang="en-HK" i="1" dirty="0" smtClean="0"/>
              <a:t>. The comment is noted. As indicated in the public announcement soliciting public comments and input on the universal acceptance of IDN TLDs is considered one of the main topic areas of the JIG. The suggestion made will be considered in the context of the WG discussions of that topic area.</a:t>
            </a:r>
            <a:endParaRPr lang="en-CA" dirty="0" smtClean="0"/>
          </a:p>
          <a:p>
            <a:r>
              <a:rPr lang="en-HK" dirty="0" smtClean="0"/>
              <a:t>The JIG takes note of the comments received and will proceed into working on the identified issue of common interest: “Universal Acceptance of IDN TLDs” immediately after the completion of our work on the first 2 issues: 1. Single Character IDN TLDs; and, 2. IDN TLD Variants.</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78098"/>
          </a:xfrm>
        </p:spPr>
        <p:txBody>
          <a:bodyPr>
            <a:normAutofit/>
          </a:bodyPr>
          <a:lstStyle/>
          <a:p>
            <a:r>
              <a:rPr lang="en-US" dirty="0" smtClean="0"/>
              <a:t>Implementation Recommendations:</a:t>
            </a:r>
            <a:endParaRPr lang="en-CA" dirty="0"/>
          </a:p>
        </p:txBody>
      </p:sp>
      <p:sp>
        <p:nvSpPr>
          <p:cNvPr id="3" name="Content Placeholder 2"/>
          <p:cNvSpPr>
            <a:spLocks noGrp="1"/>
          </p:cNvSpPr>
          <p:nvPr>
            <p:ph idx="1"/>
          </p:nvPr>
        </p:nvSpPr>
        <p:spPr>
          <a:xfrm>
            <a:off x="251520" y="764704"/>
            <a:ext cx="8892480" cy="6336704"/>
          </a:xfrm>
        </p:spPr>
        <p:txBody>
          <a:bodyPr>
            <a:noAutofit/>
          </a:bodyPr>
          <a:lstStyle/>
          <a:p>
            <a:pPr marL="457200" lvl="0" indent="-457200">
              <a:buFont typeface="+mj-lt"/>
              <a:buAutoNum type="alphaUcPeriod"/>
            </a:pPr>
            <a:r>
              <a:rPr lang="en-HK" sz="2400" dirty="0" smtClean="0"/>
              <a:t>Single Character IDN TLDs should be acceptable under the IDN ccTLD Fast Track and … in IDN </a:t>
            </a:r>
            <a:r>
              <a:rPr lang="en-HK" sz="2400" dirty="0" err="1" smtClean="0"/>
              <a:t>ccPDP</a:t>
            </a:r>
            <a:r>
              <a:rPr lang="en-HK" sz="2400" dirty="0" smtClean="0"/>
              <a:t>, taking into account the findings from this report</a:t>
            </a:r>
            <a:endParaRPr lang="en-CA" sz="2400" dirty="0" smtClean="0"/>
          </a:p>
          <a:p>
            <a:pPr marL="457200" indent="-457200">
              <a:buFont typeface="+mj-lt"/>
              <a:buAutoNum type="alphaUcPeriod"/>
            </a:pPr>
            <a:r>
              <a:rPr lang="en-HK" sz="2400" dirty="0" smtClean="0"/>
              <a:t>The GNSO policy recommendation … for Single Character IDN TLDs should be implemented.</a:t>
            </a:r>
            <a:endParaRPr lang="en-CA" sz="2400" dirty="0" smtClean="0"/>
          </a:p>
          <a:p>
            <a:pPr marL="457200" indent="-457200">
              <a:buFont typeface="+mj-lt"/>
              <a:buAutoNum type="alphaUcPeriod"/>
            </a:pPr>
            <a:r>
              <a:rPr lang="en-HK" sz="2400" dirty="0" smtClean="0"/>
              <a:t> The definition of an “</a:t>
            </a:r>
            <a:r>
              <a:rPr lang="en-HK" sz="2400" b="1" dirty="0" smtClean="0"/>
              <a:t>extended grapheme cluster</a:t>
            </a:r>
            <a:r>
              <a:rPr lang="en-HK" sz="2400" dirty="0" smtClean="0"/>
              <a:t>” from section 3 of Unicode Standard Annex #29… should be used to define the concept of a “Single Character IDN” TLD / Label / String.</a:t>
            </a:r>
            <a:endParaRPr lang="en-CA" sz="2400" dirty="0" smtClean="0"/>
          </a:p>
          <a:p>
            <a:pPr marL="457200" indent="-457200">
              <a:buFont typeface="+mj-lt"/>
              <a:buAutoNum type="alphaUcPeriod"/>
            </a:pPr>
            <a:r>
              <a:rPr lang="en-HK" sz="2400" dirty="0" smtClean="0"/>
              <a:t> Requested Single Character IDN TLD strings should be analyzed on a case-by-case basis … depending on the script and language.  Single Character IDN TLDs should be acceptable, but </a:t>
            </a:r>
            <a:r>
              <a:rPr lang="en-HK" sz="2400" b="1" dirty="0" smtClean="0"/>
              <a:t>must not be confusingly similar to single or two character ASCII TLDs. For alphabetic script Single Character IDN TLDs, other technical aspects of confusability may be taken into consideration</a:t>
            </a:r>
            <a:r>
              <a:rPr lang="en-HK" sz="2400" dirty="0" smtClean="0"/>
              <a:t>, such as the likelihood of user slip with relevance to keyboard layouts.</a:t>
            </a:r>
            <a:endParaRPr lang="en-CA"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US" dirty="0" smtClean="0"/>
              <a:t>Editorial Implementation Suggestions </a:t>
            </a:r>
            <a:endParaRPr lang="en-CA" dirty="0"/>
          </a:p>
        </p:txBody>
      </p:sp>
      <p:sp>
        <p:nvSpPr>
          <p:cNvPr id="3" name="Content Placeholder 2"/>
          <p:cNvSpPr>
            <a:spLocks noGrp="1"/>
          </p:cNvSpPr>
          <p:nvPr>
            <p:ph idx="1"/>
          </p:nvPr>
        </p:nvSpPr>
        <p:spPr>
          <a:xfrm>
            <a:off x="457200" y="1052736"/>
            <a:ext cx="8686800" cy="5517232"/>
          </a:xfrm>
        </p:spPr>
        <p:txBody>
          <a:bodyPr>
            <a:normAutofit fontScale="92500" lnSpcReduction="10000"/>
          </a:bodyPr>
          <a:lstStyle/>
          <a:p>
            <a:r>
              <a:rPr lang="en-CA" dirty="0" smtClean="0"/>
              <a:t>Suggested changes to IDN ccTLD Fast Track Implementation Plan</a:t>
            </a:r>
          </a:p>
          <a:p>
            <a:pPr lvl="1"/>
            <a:r>
              <a:rPr lang="en-HK" dirty="0" smtClean="0"/>
              <a:t>Module 3 TLD String Criteria and Requirements</a:t>
            </a:r>
          </a:p>
          <a:p>
            <a:pPr lvl="1"/>
            <a:r>
              <a:rPr lang="en-HK" dirty="0" smtClean="0"/>
              <a:t>Module 5 Request Submission for String Evaluation</a:t>
            </a:r>
          </a:p>
          <a:p>
            <a:pPr lvl="1"/>
            <a:r>
              <a:rPr lang="en-HK" dirty="0" smtClean="0"/>
              <a:t>Module 5, Section 5.6.3 DNS Stability Evaluation</a:t>
            </a:r>
            <a:endParaRPr lang="en-CA" dirty="0" smtClean="0"/>
          </a:p>
          <a:p>
            <a:r>
              <a:rPr lang="en-CA" dirty="0" smtClean="0"/>
              <a:t>Suggested Edits to New </a:t>
            </a:r>
            <a:r>
              <a:rPr lang="en-CA" dirty="0" err="1" smtClean="0"/>
              <a:t>gTLD</a:t>
            </a:r>
            <a:r>
              <a:rPr lang="en-CA" dirty="0" smtClean="0"/>
              <a:t> Applicant Guidebook</a:t>
            </a:r>
          </a:p>
          <a:p>
            <a:pPr lvl="1"/>
            <a:r>
              <a:rPr lang="en-CA" dirty="0" smtClean="0"/>
              <a:t>Module 2, Section 2.2.1.1.1</a:t>
            </a:r>
          </a:p>
          <a:p>
            <a:pPr lvl="2"/>
            <a:r>
              <a:rPr lang="en-CA" dirty="0" smtClean="0"/>
              <a:t>bullet 4</a:t>
            </a:r>
          </a:p>
          <a:p>
            <a:pPr lvl="2"/>
            <a:r>
              <a:rPr lang="en-HK" dirty="0" smtClean="0"/>
              <a:t>subheading “Review of 2-character IDN strings”</a:t>
            </a:r>
          </a:p>
          <a:p>
            <a:pPr lvl="2"/>
            <a:r>
              <a:rPr lang="en-HK" dirty="0" smtClean="0"/>
              <a:t>new subheading “Review of single character IDN strings”</a:t>
            </a:r>
          </a:p>
          <a:p>
            <a:pPr lvl="1"/>
            <a:r>
              <a:rPr lang="en-HK" dirty="0" smtClean="0"/>
              <a:t>Module 2, Section 2.2.1.3.2 String Requirements</a:t>
            </a:r>
          </a:p>
          <a:p>
            <a:pPr lvl="2"/>
            <a:r>
              <a:rPr lang="en-HK" dirty="0" smtClean="0"/>
              <a:t>Part III, Section 3.2</a:t>
            </a:r>
          </a:p>
          <a:p>
            <a:pPr lvl="2"/>
            <a:r>
              <a:rPr lang="en-HK" dirty="0" smtClean="0"/>
              <a:t>Part III, Section 3.2.1</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CA" dirty="0"/>
          </a:p>
        </p:txBody>
      </p:sp>
      <p:sp>
        <p:nvSpPr>
          <p:cNvPr id="3" name="Content Placeholder 2"/>
          <p:cNvSpPr>
            <a:spLocks noGrp="1"/>
          </p:cNvSpPr>
          <p:nvPr>
            <p:ph idx="1"/>
          </p:nvPr>
        </p:nvSpPr>
        <p:spPr/>
        <p:txBody>
          <a:bodyPr/>
          <a:lstStyle/>
          <a:p>
            <a:r>
              <a:rPr lang="en-US" dirty="0" smtClean="0"/>
              <a:t>Public comment period closing: Dec 30, 2010</a:t>
            </a:r>
          </a:p>
          <a:p>
            <a:r>
              <a:rPr lang="en-US" dirty="0" smtClean="0"/>
              <a:t>Consideration of comments received</a:t>
            </a:r>
          </a:p>
          <a:p>
            <a:r>
              <a:rPr lang="en-US" dirty="0" smtClean="0"/>
              <a:t>Finalization of Final Report</a:t>
            </a:r>
          </a:p>
          <a:p>
            <a:r>
              <a:rPr lang="en-US" dirty="0" smtClean="0"/>
              <a:t>Submission of Final Report to </a:t>
            </a:r>
            <a:r>
              <a:rPr lang="en-US" dirty="0" err="1" smtClean="0"/>
              <a:t>ccNSO</a:t>
            </a:r>
            <a:r>
              <a:rPr lang="en-US" dirty="0" smtClean="0"/>
              <a:t> and GNSO councils</a:t>
            </a:r>
          </a:p>
          <a:p>
            <a:r>
              <a:rPr lang="en-US" dirty="0" err="1" smtClean="0"/>
              <a:t>ccNSO</a:t>
            </a:r>
            <a:r>
              <a:rPr lang="en-US" dirty="0" smtClean="0"/>
              <a:t>/GNSO councils to separately consider adoption/acceptance of the report and to take further actions</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IDN Variant TLDs</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Members</a:t>
            </a:r>
            <a:endParaRPr lang="en-CA" dirty="0"/>
          </a:p>
        </p:txBody>
      </p:sp>
      <p:sp>
        <p:nvSpPr>
          <p:cNvPr id="4" name="Content Placeholder 3"/>
          <p:cNvSpPr>
            <a:spLocks noGrp="1"/>
          </p:cNvSpPr>
          <p:nvPr>
            <p:ph sz="half" idx="1"/>
          </p:nvPr>
        </p:nvSpPr>
        <p:spPr/>
        <p:txBody>
          <a:bodyPr>
            <a:normAutofit fontScale="92500"/>
          </a:bodyPr>
          <a:lstStyle/>
          <a:p>
            <a:r>
              <a:rPr lang="en-CA" dirty="0" err="1" smtClean="0"/>
              <a:t>ccNSO</a:t>
            </a:r>
            <a:r>
              <a:rPr lang="en-CA" dirty="0" smtClean="0"/>
              <a:t> Representatives:</a:t>
            </a:r>
          </a:p>
          <a:p>
            <a:pPr lvl="1"/>
            <a:r>
              <a:rPr lang="en-CA" dirty="0" smtClean="0"/>
              <a:t>Fahd Batayneh, .</a:t>
            </a:r>
            <a:r>
              <a:rPr lang="en-CA" dirty="0" err="1" smtClean="0"/>
              <a:t>jo</a:t>
            </a:r>
            <a:endParaRPr lang="en-CA" dirty="0" smtClean="0"/>
          </a:p>
          <a:p>
            <a:pPr lvl="1"/>
            <a:r>
              <a:rPr lang="en-CA" dirty="0" smtClean="0"/>
              <a:t>Chamara Disanayake, .</a:t>
            </a:r>
            <a:r>
              <a:rPr lang="en-CA" dirty="0" err="1" smtClean="0"/>
              <a:t>lk</a:t>
            </a:r>
            <a:endParaRPr lang="en-CA" dirty="0" smtClean="0"/>
          </a:p>
          <a:p>
            <a:pPr lvl="1"/>
            <a:r>
              <a:rPr lang="en-CA" dirty="0" smtClean="0"/>
              <a:t>Chris Disspain, .au (</a:t>
            </a:r>
            <a:r>
              <a:rPr lang="en-CA" dirty="0" err="1" smtClean="0"/>
              <a:t>ccNSO</a:t>
            </a:r>
            <a:r>
              <a:rPr lang="en-CA" dirty="0" smtClean="0"/>
              <a:t> Chair)</a:t>
            </a:r>
          </a:p>
          <a:p>
            <a:pPr lvl="1"/>
            <a:r>
              <a:rPr lang="en-CA" dirty="0" smtClean="0"/>
              <a:t>Andrei Kolesnikov, .</a:t>
            </a:r>
            <a:r>
              <a:rPr lang="en-CA" dirty="0" err="1" smtClean="0"/>
              <a:t>ru</a:t>
            </a:r>
            <a:endParaRPr lang="en-CA" dirty="0" smtClean="0"/>
          </a:p>
          <a:p>
            <a:pPr lvl="1"/>
            <a:r>
              <a:rPr lang="en-CA" dirty="0" smtClean="0"/>
              <a:t>Young-</a:t>
            </a:r>
            <a:r>
              <a:rPr lang="en-CA" dirty="0" err="1" smtClean="0"/>
              <a:t>Eum</a:t>
            </a:r>
            <a:r>
              <a:rPr lang="en-CA" dirty="0" smtClean="0"/>
              <a:t> Lee, .</a:t>
            </a:r>
            <a:r>
              <a:rPr lang="en-CA" dirty="0" err="1" smtClean="0"/>
              <a:t>kr</a:t>
            </a:r>
            <a:r>
              <a:rPr lang="en-CA" dirty="0" smtClean="0"/>
              <a:t> (</a:t>
            </a:r>
            <a:r>
              <a:rPr lang="en-CA" dirty="0" err="1" smtClean="0"/>
              <a:t>ccNSO</a:t>
            </a:r>
            <a:r>
              <a:rPr lang="en-CA" dirty="0" smtClean="0"/>
              <a:t> Vice-Chair)</a:t>
            </a:r>
          </a:p>
          <a:p>
            <a:pPr lvl="1"/>
            <a:r>
              <a:rPr lang="en-CA" dirty="0" smtClean="0"/>
              <a:t>Doron Shikmoni, .</a:t>
            </a:r>
            <a:r>
              <a:rPr lang="en-CA" dirty="0" err="1" smtClean="0"/>
              <a:t>il</a:t>
            </a:r>
            <a:endParaRPr lang="en-CA" dirty="0" smtClean="0"/>
          </a:p>
          <a:p>
            <a:pPr lvl="1"/>
            <a:r>
              <a:rPr lang="en-CA" dirty="0" smtClean="0"/>
              <a:t>Jian Zhang, </a:t>
            </a:r>
            <a:r>
              <a:rPr lang="en-CA" dirty="0" err="1" smtClean="0"/>
              <a:t>NomCom</a:t>
            </a:r>
            <a:r>
              <a:rPr lang="en-CA" dirty="0" smtClean="0"/>
              <a:t> Appointee, Co-Chair</a:t>
            </a:r>
          </a:p>
          <a:p>
            <a:endParaRPr lang="en-CA" dirty="0"/>
          </a:p>
        </p:txBody>
      </p:sp>
      <p:sp>
        <p:nvSpPr>
          <p:cNvPr id="5" name="Content Placeholder 4"/>
          <p:cNvSpPr>
            <a:spLocks noGrp="1"/>
          </p:cNvSpPr>
          <p:nvPr>
            <p:ph sz="half" idx="2"/>
          </p:nvPr>
        </p:nvSpPr>
        <p:spPr>
          <a:xfrm>
            <a:off x="4572000" y="1600200"/>
            <a:ext cx="4114800" cy="4525963"/>
          </a:xfrm>
        </p:spPr>
        <p:txBody>
          <a:bodyPr>
            <a:normAutofit fontScale="92500"/>
          </a:bodyPr>
          <a:lstStyle/>
          <a:p>
            <a:r>
              <a:rPr lang="en-CA" dirty="0" smtClean="0"/>
              <a:t>GNSO Representatives:</a:t>
            </a:r>
          </a:p>
          <a:p>
            <a:pPr lvl="1"/>
            <a:r>
              <a:rPr lang="en-CA" dirty="0" smtClean="0"/>
              <a:t>Edmon Chung, Co-Chair (</a:t>
            </a:r>
            <a:r>
              <a:rPr lang="en-CA" dirty="0" err="1" smtClean="0"/>
              <a:t>RySG</a:t>
            </a:r>
            <a:r>
              <a:rPr lang="en-CA" dirty="0" smtClean="0"/>
              <a:t>)</a:t>
            </a:r>
          </a:p>
          <a:p>
            <a:pPr lvl="1"/>
            <a:r>
              <a:rPr lang="en-CA" dirty="0" smtClean="0"/>
              <a:t>Terry Davis (</a:t>
            </a:r>
            <a:r>
              <a:rPr lang="en-CA" dirty="0" err="1" smtClean="0"/>
              <a:t>NomCom</a:t>
            </a:r>
            <a:r>
              <a:rPr lang="en-CA" dirty="0" smtClean="0"/>
              <a:t> Appointee)</a:t>
            </a:r>
          </a:p>
          <a:p>
            <a:pPr lvl="1"/>
            <a:r>
              <a:rPr lang="en-CA" dirty="0" smtClean="0"/>
              <a:t>Stéphane van Gelder (</a:t>
            </a:r>
            <a:r>
              <a:rPr lang="en-CA" dirty="0" err="1" smtClean="0"/>
              <a:t>RrSG</a:t>
            </a:r>
            <a:r>
              <a:rPr lang="en-CA" dirty="0" smtClean="0"/>
              <a:t>)</a:t>
            </a:r>
          </a:p>
          <a:p>
            <a:pPr lvl="1"/>
            <a:r>
              <a:rPr lang="en-CA" dirty="0" smtClean="0"/>
              <a:t>June Seo (</a:t>
            </a:r>
            <a:r>
              <a:rPr lang="en-CA" dirty="0" err="1" smtClean="0"/>
              <a:t>RySG</a:t>
            </a:r>
            <a:r>
              <a:rPr lang="en-CA" dirty="0" smtClean="0"/>
              <a:t>)</a:t>
            </a:r>
          </a:p>
          <a:p>
            <a:pPr lvl="1"/>
            <a:r>
              <a:rPr lang="en-CA" dirty="0" smtClean="0"/>
              <a:t>Rafik Dammak (NCSG) Non Commercial Stakeholder Group, Technical/Research</a:t>
            </a:r>
          </a:p>
          <a:p>
            <a:pPr lvl="1"/>
            <a:r>
              <a:rPr lang="en-CA" dirty="0" smtClean="0"/>
              <a:t>Karen Anne Hayne (CSG)</a:t>
            </a:r>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Update</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Initial Report (version 0.3) being drafted:</a:t>
            </a:r>
          </a:p>
          <a:p>
            <a:pPr lvl="1"/>
            <a:r>
              <a:rPr lang="en-CA" u="sng" dirty="0" smtClean="0">
                <a:hlinkClick r:id="rId2"/>
              </a:rPr>
              <a:t>https://st.icann.org/data/workspaces/jig/attachments/joint_ccnso_gnso_idn_working_group:20101011160729-0-13292/original/JIG-IDN-Variant-InitialReport-0.3.pdf</a:t>
            </a:r>
            <a:endParaRPr lang="en-CA" dirty="0" smtClean="0"/>
          </a:p>
          <a:p>
            <a:r>
              <a:rPr lang="en-CA" dirty="0" smtClean="0"/>
              <a:t>Work suspended in consideration of Staff work plan (as per the Board resolution on October 18:</a:t>
            </a:r>
          </a:p>
          <a:p>
            <a:pPr lvl="1"/>
            <a:r>
              <a:rPr lang="en-CA" u="sng" dirty="0" smtClean="0">
                <a:hlinkClick r:id="rId3"/>
              </a:rPr>
              <a:t>http://www.icann.org/en/minutes/resolutions-25sep10-en.htm#2.5</a:t>
            </a:r>
            <a:endParaRPr lang="en-CA" dirty="0" smtClean="0"/>
          </a:p>
          <a:p>
            <a:r>
              <a:rPr lang="en-CA" dirty="0" smtClean="0"/>
              <a:t>Work to be restarted after update from Staff regarding the work plan to be discussed here in Cartagena</a:t>
            </a:r>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IESG Statement on IDN</a:t>
            </a:r>
          </a:p>
          <a:p>
            <a:pPr lvl="1"/>
            <a:r>
              <a:rPr lang="en-CA" u="sng" dirty="0" smtClean="0">
                <a:hlinkClick r:id="rId2"/>
              </a:rPr>
              <a:t>http://www.ietf.org/iesg/statement/idn.html</a:t>
            </a:r>
            <a:endParaRPr lang="en-CA" u="sng" dirty="0" smtClean="0"/>
          </a:p>
          <a:p>
            <a:r>
              <a:rPr lang="en-US" dirty="0" smtClean="0"/>
              <a:t>JET IDN Guidelines</a:t>
            </a:r>
          </a:p>
          <a:p>
            <a:pPr lvl="1"/>
            <a:r>
              <a:rPr lang="en-US" u="sng" dirty="0" smtClean="0">
                <a:hlinkClick r:id="rId3"/>
              </a:rPr>
              <a:t>http://www.ietf.org/rfc/rfc3743.txt</a:t>
            </a:r>
            <a:endParaRPr lang="en-US" u="sng" dirty="0" smtClean="0"/>
          </a:p>
          <a:p>
            <a:r>
              <a:rPr lang="en-US" dirty="0" smtClean="0"/>
              <a:t>CDNC Guidelines</a:t>
            </a:r>
          </a:p>
          <a:p>
            <a:pPr lvl="1"/>
            <a:r>
              <a:rPr lang="en-US" u="sng" dirty="0" smtClean="0">
                <a:hlinkClick r:id="rId4"/>
              </a:rPr>
              <a:t>http://www.ietf.org/rfc/rfc4713.txt</a:t>
            </a:r>
            <a:endParaRPr lang="en-US" u="sng" dirty="0" smtClean="0"/>
          </a:p>
          <a:p>
            <a:r>
              <a:rPr lang="en-US" dirty="0" smtClean="0"/>
              <a:t>Arabic Language in Internet Domains</a:t>
            </a:r>
          </a:p>
          <a:p>
            <a:pPr lvl="1"/>
            <a:r>
              <a:rPr lang="en-US" u="sng" dirty="0" smtClean="0">
                <a:hlinkClick r:id="rId5"/>
              </a:rPr>
              <a:t>http://www.ietf.org/rfc/rfc5564.txt</a:t>
            </a:r>
            <a:endParaRPr lang="en-US" u="sng" dirty="0" smtClean="0"/>
          </a:p>
          <a:p>
            <a:r>
              <a:rPr lang="en-US" dirty="0" smtClean="0"/>
              <a:t>ICANN IDN Guidelines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a:t>
            </a:r>
            <a:endParaRPr lang="en-CA"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GNSO IDN WG Final Outcomes Report</a:t>
            </a:r>
          </a:p>
          <a:p>
            <a:pPr lvl="1"/>
            <a:r>
              <a:rPr lang="en-CA" dirty="0" smtClean="0"/>
              <a:t>4.1.4. One String per new IDN </a:t>
            </a:r>
            <a:r>
              <a:rPr lang="en-CA" dirty="0" err="1" smtClean="0"/>
              <a:t>gTLD</a:t>
            </a:r>
            <a:r>
              <a:rPr lang="en-CA" dirty="0" smtClean="0"/>
              <a:t>:</a:t>
            </a:r>
          </a:p>
          <a:p>
            <a:pPr lvl="2"/>
            <a:r>
              <a:rPr lang="en-CA" dirty="0" smtClean="0"/>
              <a:t>Agreement that the approach of the New </a:t>
            </a:r>
            <a:r>
              <a:rPr lang="en-CA" dirty="0" err="1" smtClean="0"/>
              <a:t>gTLD</a:t>
            </a:r>
            <a:r>
              <a:rPr lang="en-CA" dirty="0" smtClean="0"/>
              <a:t> PDP with one string for each new IDN </a:t>
            </a:r>
            <a:r>
              <a:rPr lang="en-CA" dirty="0" err="1" smtClean="0"/>
              <a:t>gTLD</a:t>
            </a:r>
            <a:r>
              <a:rPr lang="en-CA" dirty="0" smtClean="0"/>
              <a:t> application is relevant, except in the rare cases when there is a need to cover script-specific character variants of an IDN </a:t>
            </a:r>
            <a:r>
              <a:rPr lang="en-CA" dirty="0" err="1" smtClean="0"/>
              <a:t>gTLD</a:t>
            </a:r>
            <a:r>
              <a:rPr lang="en-CA" dirty="0" smtClean="0"/>
              <a:t> string.</a:t>
            </a:r>
          </a:p>
          <a:p>
            <a:pPr lvl="1"/>
            <a:r>
              <a:rPr lang="en-CA" dirty="0" smtClean="0"/>
              <a:t>4.1.8. Suggested Approach towards Aliasing:</a:t>
            </a:r>
          </a:p>
          <a:p>
            <a:pPr lvl="2"/>
            <a:r>
              <a:rPr lang="en-CA" dirty="0" smtClean="0"/>
              <a:t>Agreement to address aliasing as a policy issue, rather than in terms of any specific technical mode for implementation of such a feature.</a:t>
            </a:r>
          </a:p>
          <a:p>
            <a:r>
              <a:rPr lang="en-US" dirty="0" smtClean="0"/>
              <a:t>IDNC Final Report</a:t>
            </a:r>
          </a:p>
          <a:p>
            <a:r>
              <a:rPr lang="en-US" dirty="0" smtClean="0"/>
              <a:t>Board Resolution : “.</a:t>
            </a:r>
            <a:r>
              <a:rPr lang="zh-TW" altLang="en-US" dirty="0" smtClean="0"/>
              <a:t>中国</a:t>
            </a:r>
            <a:r>
              <a:rPr lang="en-US" dirty="0" smtClean="0"/>
              <a:t>”, “.</a:t>
            </a:r>
            <a:r>
              <a:rPr lang="zh-TW" altLang="en-US" dirty="0" smtClean="0"/>
              <a:t>中國</a:t>
            </a:r>
            <a:r>
              <a:rPr lang="en-US" dirty="0" smtClean="0"/>
              <a:t>”, “.</a:t>
            </a:r>
            <a:r>
              <a:rPr lang="zh-TW" altLang="en-US" dirty="0" smtClean="0"/>
              <a:t>台湾</a:t>
            </a:r>
            <a:r>
              <a:rPr lang="en-US" dirty="0" smtClean="0"/>
              <a:t>” and “.</a:t>
            </a:r>
            <a:r>
              <a:rPr lang="zh-TW" altLang="en-US" dirty="0" smtClean="0"/>
              <a:t>台灣</a:t>
            </a:r>
            <a:r>
              <a:rPr lang="en-US" dirty="0" smtClean="0"/>
              <a:t>”</a:t>
            </a:r>
          </a:p>
          <a:p>
            <a:r>
              <a:rPr lang="en-US" dirty="0" smtClean="0"/>
              <a:t>Board Resolution Sep 2010</a:t>
            </a:r>
          </a:p>
          <a:p>
            <a:pPr lvl="1"/>
            <a:r>
              <a:rPr lang="en-US" dirty="0" smtClean="0"/>
              <a:t>Work plan on IDN Variant</a:t>
            </a:r>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dirty="0" smtClean="0"/>
              <a:t>Policy Aspects Identified</a:t>
            </a:r>
            <a:endParaRPr lang="en-CA" dirty="0"/>
          </a:p>
        </p:txBody>
      </p:sp>
      <p:sp>
        <p:nvSpPr>
          <p:cNvPr id="3" name="Content Placeholder 2"/>
          <p:cNvSpPr>
            <a:spLocks noGrp="1"/>
          </p:cNvSpPr>
          <p:nvPr>
            <p:ph idx="1"/>
          </p:nvPr>
        </p:nvSpPr>
        <p:spPr>
          <a:xfrm>
            <a:off x="457200" y="1052736"/>
            <a:ext cx="8229600" cy="5661248"/>
          </a:xfrm>
        </p:spPr>
        <p:txBody>
          <a:bodyPr>
            <a:normAutofit fontScale="85000" lnSpcReduction="10000"/>
          </a:bodyPr>
          <a:lstStyle/>
          <a:p>
            <a:pPr marL="514350" lvl="0" indent="-514350">
              <a:buFont typeface="+mj-lt"/>
              <a:buAutoNum type="arabicPeriod"/>
            </a:pPr>
            <a:r>
              <a:rPr lang="en-US" dirty="0" smtClean="0"/>
              <a:t>Requirements </a:t>
            </a:r>
            <a:r>
              <a:rPr lang="en-US" dirty="0"/>
              <a:t>for a string to be considered an IDN </a:t>
            </a:r>
            <a:r>
              <a:rPr lang="en-US" dirty="0" smtClean="0"/>
              <a:t>TLD Variant </a:t>
            </a:r>
            <a:r>
              <a:rPr lang="en-US" dirty="0"/>
              <a:t>(of its Primary </a:t>
            </a:r>
            <a:r>
              <a:rPr lang="en-US" dirty="0" smtClean="0"/>
              <a:t>IDN TLD)</a:t>
            </a:r>
          </a:p>
          <a:p>
            <a:pPr marL="914400" lvl="1" indent="-514350"/>
            <a:r>
              <a:rPr lang="en-US" dirty="0" smtClean="0"/>
              <a:t>and </a:t>
            </a:r>
            <a:r>
              <a:rPr lang="en-US" dirty="0"/>
              <a:t>a framework of attributes constituting an IDN Language Policy for producing IDN </a:t>
            </a:r>
            <a:r>
              <a:rPr lang="en-US" dirty="0" smtClean="0"/>
              <a:t>Variants </a:t>
            </a:r>
            <a:endParaRPr lang="en-CA" dirty="0"/>
          </a:p>
          <a:p>
            <a:pPr marL="514350" lvl="0" indent="-514350">
              <a:buFont typeface="+mj-lt"/>
              <a:buAutoNum type="arabicPeriod"/>
            </a:pPr>
            <a:r>
              <a:rPr lang="en-US" dirty="0" smtClean="0"/>
              <a:t>Types </a:t>
            </a:r>
            <a:r>
              <a:rPr lang="en-US" dirty="0"/>
              <a:t>of IDN </a:t>
            </a:r>
            <a:r>
              <a:rPr lang="en-US" dirty="0" smtClean="0"/>
              <a:t>Variants</a:t>
            </a:r>
          </a:p>
          <a:p>
            <a:pPr marL="914400" lvl="1" indent="-514350"/>
            <a:r>
              <a:rPr lang="en-US" dirty="0" smtClean="0"/>
              <a:t>with </a:t>
            </a:r>
            <a:r>
              <a:rPr lang="en-US" dirty="0"/>
              <a:t>respect to their allocation and delegation properties</a:t>
            </a:r>
            <a:endParaRPr lang="en-CA" dirty="0"/>
          </a:p>
          <a:p>
            <a:pPr marL="514350" lvl="0" indent="-514350">
              <a:buFont typeface="+mj-lt"/>
              <a:buAutoNum type="arabicPeriod"/>
            </a:pPr>
            <a:r>
              <a:rPr lang="en-US" dirty="0"/>
              <a:t>Policy operatives corresponding to the types of IDN </a:t>
            </a:r>
            <a:r>
              <a:rPr lang="en-US" dirty="0" smtClean="0"/>
              <a:t>Variants</a:t>
            </a:r>
          </a:p>
          <a:p>
            <a:pPr marL="914400" lvl="1" indent="-514350"/>
            <a:r>
              <a:rPr lang="en-US" dirty="0" smtClean="0"/>
              <a:t>Under what conditions should IDN TLD Variants be included in the root</a:t>
            </a:r>
            <a:endParaRPr lang="en-CA" dirty="0"/>
          </a:p>
          <a:p>
            <a:pPr marL="514350" lvl="0" indent="-514350">
              <a:buFont typeface="+mj-lt"/>
              <a:buAutoNum type="arabicPeriod"/>
            </a:pPr>
            <a:r>
              <a:rPr lang="en-US" dirty="0"/>
              <a:t>Requirements for zones directly managed by a TLD operator of an IDN Variant TLD</a:t>
            </a:r>
            <a:endParaRPr lang="en-CA" dirty="0"/>
          </a:p>
          <a:p>
            <a:pPr marL="514350" indent="-514350">
              <a:buFont typeface="+mj-lt"/>
              <a:buAutoNum type="arabicPeriod"/>
            </a:pPr>
            <a:r>
              <a:rPr lang="en-US" dirty="0"/>
              <a:t>Adding IDN Variant </a:t>
            </a:r>
            <a:r>
              <a:rPr lang="en-US" dirty="0" smtClean="0"/>
              <a:t>TLDs</a:t>
            </a:r>
          </a:p>
          <a:p>
            <a:pPr marL="914400" lvl="1" indent="-514350"/>
            <a:r>
              <a:rPr lang="en-US" dirty="0" smtClean="0"/>
              <a:t>subsequent </a:t>
            </a:r>
            <a:r>
              <a:rPr lang="en-US" dirty="0"/>
              <a:t>to initial delegation of a Primary IDN TLD</a:t>
            </a:r>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a String to be Considered an IDN Variant</a:t>
            </a:r>
            <a:endParaRPr lang="en-CA" dirty="0"/>
          </a:p>
        </p:txBody>
      </p:sp>
      <p:sp>
        <p:nvSpPr>
          <p:cNvPr id="3" name="Content Placeholder 2"/>
          <p:cNvSpPr>
            <a:spLocks noGrp="1"/>
          </p:cNvSpPr>
          <p:nvPr>
            <p:ph idx="1"/>
          </p:nvPr>
        </p:nvSpPr>
        <p:spPr/>
        <p:txBody>
          <a:bodyPr/>
          <a:lstStyle/>
          <a:p>
            <a:pPr lvl="0"/>
            <a:r>
              <a:rPr lang="en-US" dirty="0" smtClean="0"/>
              <a:t>Consistently produced based on a Primary (or Base) IDN along with </a:t>
            </a:r>
            <a:r>
              <a:rPr lang="en-US" b="1" dirty="0" smtClean="0"/>
              <a:t>an appropriate IDN Language Policy</a:t>
            </a:r>
            <a:endParaRPr lang="en-CA" b="1" dirty="0" smtClean="0"/>
          </a:p>
          <a:p>
            <a:r>
              <a:rPr lang="en-US" dirty="0" smtClean="0"/>
              <a:t>Is technically (based on the DNS standards) a different string than the Primary IDN</a:t>
            </a: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to be included in an Appropriate IDN Language Policy</a:t>
            </a:r>
            <a:endParaRPr lang="en-CA"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pPr lvl="0"/>
            <a:r>
              <a:rPr lang="en-US" dirty="0" smtClean="0"/>
              <a:t>A set of character tables (IDN Language Tables):</a:t>
            </a:r>
          </a:p>
          <a:p>
            <a:pPr lvl="1"/>
            <a:r>
              <a:rPr lang="en-US" dirty="0" smtClean="0"/>
              <a:t>Character Inclusion Table</a:t>
            </a:r>
          </a:p>
          <a:p>
            <a:pPr lvl="1"/>
            <a:r>
              <a:rPr lang="en-US" dirty="0" smtClean="0"/>
              <a:t>Character Variant Mapping Table</a:t>
            </a:r>
            <a:endParaRPr lang="en-CA" dirty="0" smtClean="0"/>
          </a:p>
          <a:p>
            <a:pPr lvl="0"/>
            <a:r>
              <a:rPr lang="en-US" dirty="0" smtClean="0"/>
              <a:t>If IDN Variants are to be produced, at least one of  the character tables being a character variant mapping table</a:t>
            </a:r>
            <a:endParaRPr lang="en-CA" dirty="0" smtClean="0"/>
          </a:p>
          <a:p>
            <a:pPr lvl="0"/>
            <a:r>
              <a:rPr lang="en-US" dirty="0" smtClean="0"/>
              <a:t>A set of rules describing how IDN Variants are to be generated from a given Primary IDN</a:t>
            </a:r>
            <a:endParaRPr lang="en-CA" dirty="0" smtClean="0"/>
          </a:p>
          <a:p>
            <a:pPr lvl="0"/>
            <a:r>
              <a:rPr lang="en-US" dirty="0" smtClean="0"/>
              <a:t>A set of rules describing how IDN Variants are to be categorized</a:t>
            </a:r>
            <a:endParaRPr lang="en-CA" dirty="0" smtClean="0"/>
          </a:p>
          <a:p>
            <a:r>
              <a:rPr lang="en-US" dirty="0" smtClean="0"/>
              <a:t>A set of rules describing any allowed or disallowed combination of characters</a:t>
            </a:r>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Properties / Requirement for an Appropriate IDN </a:t>
            </a:r>
            <a:r>
              <a:rPr lang="en-US" dirty="0" err="1" smtClean="0"/>
              <a:t>Langauge</a:t>
            </a:r>
            <a:r>
              <a:rPr lang="en-US" dirty="0" smtClean="0"/>
              <a:t> Policy</a:t>
            </a:r>
            <a:endParaRPr lang="en-CA" dirty="0"/>
          </a:p>
        </p:txBody>
      </p:sp>
      <p:sp>
        <p:nvSpPr>
          <p:cNvPr id="3" name="Content Placeholder 2"/>
          <p:cNvSpPr>
            <a:spLocks noGrp="1"/>
          </p:cNvSpPr>
          <p:nvPr>
            <p:ph idx="1"/>
          </p:nvPr>
        </p:nvSpPr>
        <p:spPr/>
        <p:txBody>
          <a:bodyPr/>
          <a:lstStyle/>
          <a:p>
            <a:pPr lvl="0"/>
            <a:r>
              <a:rPr lang="en-US" dirty="0" smtClean="0"/>
              <a:t>Same set of tables and rules to be applied for second level registrations (or any level the registry provides registrations for)</a:t>
            </a:r>
            <a:endParaRPr lang="en-CA" dirty="0" smtClean="0"/>
          </a:p>
          <a:p>
            <a:r>
              <a:rPr lang="en-US" dirty="0" smtClean="0"/>
              <a:t>Demonstrate due consideration for user cultural and linguistic considerations</a:t>
            </a:r>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Variants</a:t>
            </a:r>
            <a:endParaRPr lang="en-CA" dirty="0"/>
          </a:p>
        </p:txBody>
      </p:sp>
      <p:sp>
        <p:nvSpPr>
          <p:cNvPr id="5" name="Content Placeholder 4"/>
          <p:cNvSpPr>
            <a:spLocks noGrp="1"/>
          </p:cNvSpPr>
          <p:nvPr>
            <p:ph idx="1"/>
          </p:nvPr>
        </p:nvSpPr>
        <p:spPr>
          <a:xfrm>
            <a:off x="457200" y="1340768"/>
            <a:ext cx="8507288" cy="5517232"/>
          </a:xfrm>
        </p:spPr>
        <p:txBody>
          <a:bodyPr>
            <a:normAutofit fontScale="92500" lnSpcReduction="10000"/>
          </a:bodyPr>
          <a:lstStyle/>
          <a:p>
            <a:r>
              <a:rPr lang="en-US" dirty="0" smtClean="0"/>
              <a:t>Categorized based on technicality </a:t>
            </a:r>
            <a:r>
              <a:rPr lang="en-US" i="1" dirty="0" smtClean="0"/>
              <a:t>(whether the IDN is in the zone / activated)</a:t>
            </a:r>
          </a:p>
          <a:p>
            <a:pPr lvl="1"/>
            <a:r>
              <a:rPr lang="en-US" dirty="0" smtClean="0"/>
              <a:t>Zone Variant</a:t>
            </a:r>
          </a:p>
          <a:p>
            <a:pPr lvl="1"/>
            <a:r>
              <a:rPr lang="en-US" dirty="0" smtClean="0"/>
              <a:t>Reserved Variant</a:t>
            </a:r>
          </a:p>
          <a:p>
            <a:r>
              <a:rPr lang="en-US" dirty="0" smtClean="0"/>
              <a:t>Categorized based on policy </a:t>
            </a:r>
            <a:r>
              <a:rPr lang="en-US" i="1" dirty="0" smtClean="0"/>
              <a:t>(allocation / delegation requirements)</a:t>
            </a:r>
            <a:endParaRPr lang="en-CA" dirty="0" smtClean="0"/>
          </a:p>
          <a:p>
            <a:pPr lvl="1"/>
            <a:r>
              <a:rPr lang="en-US" dirty="0" smtClean="0"/>
              <a:t>Preferred Variant – Must be allocated &amp; delegated together with the Primary IDN</a:t>
            </a:r>
          </a:p>
          <a:p>
            <a:pPr lvl="1"/>
            <a:r>
              <a:rPr lang="en-US" dirty="0" smtClean="0"/>
              <a:t>Reserved Variant – Allocated together with the Primary IDN and can be OPTIONALLY delegated</a:t>
            </a:r>
          </a:p>
          <a:p>
            <a:pPr lvl="1"/>
            <a:r>
              <a:rPr lang="en-US" dirty="0" smtClean="0"/>
              <a:t>Blocked Variant – Not allocated and cannot be delegated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dirty="0" smtClean="0"/>
              <a:t>2 Step Evaluation Process</a:t>
            </a:r>
            <a:endParaRPr lang="en-CA" dirty="0"/>
          </a:p>
        </p:txBody>
      </p:sp>
      <p:sp>
        <p:nvSpPr>
          <p:cNvPr id="3" name="Content Placeholder 2"/>
          <p:cNvSpPr>
            <a:spLocks noGrp="1"/>
          </p:cNvSpPr>
          <p:nvPr>
            <p:ph idx="1"/>
          </p:nvPr>
        </p:nvSpPr>
        <p:spPr>
          <a:xfrm>
            <a:off x="457200" y="1124744"/>
            <a:ext cx="8686800" cy="5733256"/>
          </a:xfrm>
        </p:spPr>
        <p:txBody>
          <a:bodyPr>
            <a:normAutofit lnSpcReduction="10000"/>
          </a:bodyPr>
          <a:lstStyle/>
          <a:p>
            <a:pPr marL="514350" indent="-514350">
              <a:buFont typeface="+mj-lt"/>
              <a:buAutoNum type="arabicPeriod"/>
            </a:pPr>
            <a:r>
              <a:rPr lang="en-US" dirty="0" smtClean="0"/>
              <a:t>IDN Language Table (Allocation Evaluation)</a:t>
            </a:r>
          </a:p>
          <a:p>
            <a:pPr lvl="1"/>
            <a:r>
              <a:rPr lang="en-CA" dirty="0" smtClean="0"/>
              <a:t>Based on consistent algorithmic approach</a:t>
            </a:r>
          </a:p>
          <a:p>
            <a:pPr lvl="1"/>
            <a:r>
              <a:rPr lang="en-CA" dirty="0" smtClean="0"/>
              <a:t>Consistent with IDN Variant allocation and delegation policies at the 2nd level (or lower levels for which the TLD offers registrations)</a:t>
            </a:r>
          </a:p>
          <a:p>
            <a:pPr lvl="1"/>
            <a:r>
              <a:rPr lang="en-CA" dirty="0" smtClean="0"/>
              <a:t>Demonstrate broad acceptance from relevant language community</a:t>
            </a:r>
            <a:endParaRPr lang="en-US" dirty="0" smtClean="0"/>
          </a:p>
          <a:p>
            <a:pPr marL="514350" indent="-514350">
              <a:buFont typeface="+mj-lt"/>
              <a:buAutoNum type="arabicPeriod"/>
            </a:pPr>
            <a:r>
              <a:rPr lang="en-US" dirty="0" smtClean="0"/>
              <a:t>Business Considerations (Delegation Evaluation)</a:t>
            </a:r>
          </a:p>
          <a:p>
            <a:pPr lvl="1"/>
            <a:r>
              <a:rPr lang="en-US" dirty="0" smtClean="0"/>
              <a:t>Delegation of Primary IDN TLD</a:t>
            </a:r>
            <a:endParaRPr lang="en-CA" dirty="0" smtClean="0"/>
          </a:p>
          <a:p>
            <a:pPr lvl="1"/>
            <a:r>
              <a:rPr lang="en-US" dirty="0" smtClean="0"/>
              <a:t>Consideration of Preferred IDN Variant TLDs</a:t>
            </a:r>
            <a:endParaRPr lang="en-CA" dirty="0" smtClean="0"/>
          </a:p>
          <a:p>
            <a:pPr lvl="1"/>
            <a:r>
              <a:rPr lang="en-US" dirty="0" smtClean="0"/>
              <a:t>Consideration of Reserved IDN Variant TLDs</a:t>
            </a:r>
            <a:endParaRPr lang="en-CA" dirty="0" smtClean="0"/>
          </a:p>
          <a:p>
            <a:pPr lvl="1"/>
            <a:r>
              <a:rPr lang="en-US" dirty="0" smtClean="0"/>
              <a:t>Consideration of Blocked IDN Variant TLDs</a:t>
            </a:r>
            <a:endParaRPr lang="en-CA"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CA" dirty="0"/>
          </a:p>
        </p:txBody>
      </p:sp>
      <p:sp>
        <p:nvSpPr>
          <p:cNvPr id="3" name="Content Placeholder 2"/>
          <p:cNvSpPr>
            <a:spLocks noGrp="1"/>
          </p:cNvSpPr>
          <p:nvPr>
            <p:ph idx="1"/>
          </p:nvPr>
        </p:nvSpPr>
        <p:spPr/>
        <p:txBody>
          <a:bodyPr>
            <a:normAutofit/>
          </a:bodyPr>
          <a:lstStyle/>
          <a:p>
            <a:r>
              <a:rPr lang="en-US" dirty="0" smtClean="0"/>
              <a:t>Complete Discussion on Policy Aspects to be Considered</a:t>
            </a:r>
          </a:p>
          <a:p>
            <a:r>
              <a:rPr lang="en-US" dirty="0" smtClean="0"/>
              <a:t>Publish Initial Report for Public Comments</a:t>
            </a:r>
          </a:p>
          <a:p>
            <a:pPr lvl="1"/>
            <a:r>
              <a:rPr lang="en-US" dirty="0" smtClean="0"/>
              <a:t>Target: Jan 2011</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Members (cont)</a:t>
            </a:r>
            <a:endParaRPr lang="en-CA" dirty="0"/>
          </a:p>
        </p:txBody>
      </p:sp>
      <p:sp>
        <p:nvSpPr>
          <p:cNvPr id="3" name="Content Placeholder 2"/>
          <p:cNvSpPr>
            <a:spLocks noGrp="1"/>
          </p:cNvSpPr>
          <p:nvPr>
            <p:ph sz="half" idx="1"/>
          </p:nvPr>
        </p:nvSpPr>
        <p:spPr/>
        <p:txBody>
          <a:bodyPr>
            <a:normAutofit fontScale="85000" lnSpcReduction="20000"/>
          </a:bodyPr>
          <a:lstStyle/>
          <a:p>
            <a:r>
              <a:rPr lang="en-CA" dirty="0" smtClean="0"/>
              <a:t>Observers:</a:t>
            </a:r>
          </a:p>
          <a:p>
            <a:pPr lvl="1"/>
            <a:r>
              <a:rPr lang="en-CA" dirty="0" smtClean="0"/>
              <a:t>Avri Doria (NCSG) - Originally an ex-officio member as GNSO Council Chair</a:t>
            </a:r>
          </a:p>
          <a:p>
            <a:pPr lvl="1"/>
            <a:r>
              <a:rPr lang="en-CA" dirty="0" smtClean="0"/>
              <a:t>Chuck Gomes (Ex-Officio)</a:t>
            </a:r>
          </a:p>
          <a:p>
            <a:pPr lvl="1"/>
            <a:r>
              <a:rPr lang="en-CA" dirty="0" smtClean="0"/>
              <a:t>Sarmad Hussain, National University of Computer &amp; Emerging Sciences, Pakistan</a:t>
            </a:r>
          </a:p>
          <a:p>
            <a:pPr lvl="1"/>
            <a:r>
              <a:rPr lang="en-CA" dirty="0" smtClean="0"/>
              <a:t>Erick Iriarte, LACTLD</a:t>
            </a:r>
          </a:p>
          <a:p>
            <a:pPr lvl="1"/>
            <a:r>
              <a:rPr lang="en-CA" dirty="0" smtClean="0"/>
              <a:t>Han Chuan, Lee, .</a:t>
            </a:r>
            <a:r>
              <a:rPr lang="en-CA" dirty="0" err="1" smtClean="0"/>
              <a:t>sg</a:t>
            </a:r>
            <a:endParaRPr lang="en-CA" dirty="0" smtClean="0"/>
          </a:p>
          <a:p>
            <a:pPr lvl="1"/>
            <a:r>
              <a:rPr lang="en-CA" dirty="0" smtClean="0"/>
              <a:t>Yeo Yee Ling, .my</a:t>
            </a:r>
          </a:p>
          <a:p>
            <a:r>
              <a:rPr lang="en-CA" dirty="0" smtClean="0"/>
              <a:t>ICANN Board Member:</a:t>
            </a:r>
          </a:p>
          <a:p>
            <a:pPr lvl="1"/>
            <a:r>
              <a:rPr lang="en-CA" dirty="0" smtClean="0"/>
              <a:t>Ram Mohan - Afilias</a:t>
            </a:r>
          </a:p>
          <a:p>
            <a:endParaRPr lang="en-CA" dirty="0"/>
          </a:p>
        </p:txBody>
      </p:sp>
      <p:sp>
        <p:nvSpPr>
          <p:cNvPr id="4" name="Content Placeholder 3"/>
          <p:cNvSpPr>
            <a:spLocks noGrp="1"/>
          </p:cNvSpPr>
          <p:nvPr>
            <p:ph sz="half" idx="2"/>
          </p:nvPr>
        </p:nvSpPr>
        <p:spPr/>
        <p:txBody>
          <a:bodyPr>
            <a:normAutofit fontScale="85000" lnSpcReduction="20000"/>
          </a:bodyPr>
          <a:lstStyle/>
          <a:p>
            <a:r>
              <a:rPr lang="en-CA" dirty="0" smtClean="0"/>
              <a:t>ICANN Support Staff:</a:t>
            </a:r>
          </a:p>
          <a:p>
            <a:pPr lvl="1"/>
            <a:r>
              <a:rPr lang="en-CA" dirty="0" smtClean="0"/>
              <a:t>Bart Boswinkel</a:t>
            </a:r>
          </a:p>
          <a:p>
            <a:pPr lvl="1"/>
            <a:r>
              <a:rPr lang="en-CA" dirty="0" smtClean="0"/>
              <a:t>Tina Dam</a:t>
            </a:r>
          </a:p>
          <a:p>
            <a:pPr lvl="1"/>
            <a:r>
              <a:rPr lang="en-CA" dirty="0" smtClean="0"/>
              <a:t>Liz Gasster</a:t>
            </a:r>
          </a:p>
          <a:p>
            <a:pPr lvl="1"/>
            <a:r>
              <a:rPr lang="en-CA" dirty="0" smtClean="0"/>
              <a:t>Gisella Gruber-White</a:t>
            </a:r>
          </a:p>
          <a:p>
            <a:pPr lvl="1"/>
            <a:r>
              <a:rPr lang="en-CA" dirty="0" smtClean="0"/>
              <a:t>Robert </a:t>
            </a:r>
            <a:r>
              <a:rPr lang="en-CA" dirty="0" err="1" smtClean="0"/>
              <a:t>Hoggarth</a:t>
            </a:r>
            <a:endParaRPr lang="en-CA" dirty="0" smtClean="0"/>
          </a:p>
          <a:p>
            <a:pPr lvl="1"/>
            <a:r>
              <a:rPr lang="en-CA" dirty="0" smtClean="0"/>
              <a:t>Marika Konings</a:t>
            </a:r>
          </a:p>
          <a:p>
            <a:pPr lvl="1"/>
            <a:r>
              <a:rPr lang="en-CA" dirty="0" smtClean="0"/>
              <a:t>Margie Milam</a:t>
            </a:r>
          </a:p>
          <a:p>
            <a:pPr lvl="1"/>
            <a:r>
              <a:rPr lang="en-CA" dirty="0" err="1" smtClean="0"/>
              <a:t>Olof</a:t>
            </a:r>
            <a:r>
              <a:rPr lang="en-CA" dirty="0" smtClean="0"/>
              <a:t> </a:t>
            </a:r>
            <a:r>
              <a:rPr lang="en-CA" dirty="0" err="1" smtClean="0"/>
              <a:t>Nordling</a:t>
            </a:r>
            <a:endParaRPr lang="en-CA" dirty="0" smtClean="0"/>
          </a:p>
          <a:p>
            <a:pPr lvl="1"/>
            <a:r>
              <a:rPr lang="en-CA" dirty="0" smtClean="0"/>
              <a:t>Kristina </a:t>
            </a:r>
            <a:r>
              <a:rPr lang="en-CA" dirty="0" err="1" smtClean="0"/>
              <a:t>Nordström</a:t>
            </a:r>
            <a:endParaRPr lang="en-CA" dirty="0" smtClean="0"/>
          </a:p>
          <a:p>
            <a:pPr lvl="1"/>
            <a:r>
              <a:rPr lang="en-CA" dirty="0" smtClean="0"/>
              <a:t>David Olive</a:t>
            </a:r>
          </a:p>
          <a:p>
            <a:pPr lvl="1"/>
            <a:r>
              <a:rPr lang="en-CA" dirty="0" smtClean="0"/>
              <a:t>Scott Pinzon</a:t>
            </a:r>
          </a:p>
          <a:p>
            <a:pPr lvl="1"/>
            <a:r>
              <a:rPr lang="en-CA" dirty="0" smtClean="0"/>
              <a:t>Glen de Saint Gery</a:t>
            </a:r>
          </a:p>
          <a:p>
            <a:pPr lvl="1"/>
            <a:r>
              <a:rPr lang="en-CA" dirty="0" smtClean="0"/>
              <a:t>Gabriella Schittek</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JIG Discussions</a:t>
            </a:r>
            <a:endParaRPr lang="en-CA" dirty="0"/>
          </a:p>
        </p:txBody>
      </p:sp>
      <p:sp>
        <p:nvSpPr>
          <p:cNvPr id="3" name="Content Placeholder 2"/>
          <p:cNvSpPr>
            <a:spLocks noGrp="1"/>
          </p:cNvSpPr>
          <p:nvPr>
            <p:ph idx="1"/>
          </p:nvPr>
        </p:nvSpPr>
        <p:spPr>
          <a:xfrm>
            <a:off x="457200" y="1484784"/>
            <a:ext cx="8686800" cy="5040560"/>
          </a:xfrm>
        </p:spPr>
        <p:txBody>
          <a:bodyPr>
            <a:normAutofit/>
          </a:bodyPr>
          <a:lstStyle/>
          <a:p>
            <a:r>
              <a:rPr lang="en-US" dirty="0" smtClean="0"/>
              <a:t>Bi-Weekly Conference Calls (since March 2010)</a:t>
            </a:r>
          </a:p>
          <a:p>
            <a:r>
              <a:rPr lang="en-US" dirty="0" smtClean="0"/>
              <a:t>Issues of Common Interest identified:</a:t>
            </a:r>
            <a:endParaRPr lang="en-CA" dirty="0" smtClean="0"/>
          </a:p>
          <a:p>
            <a:pPr marL="914400" lvl="1" indent="-514350">
              <a:buFont typeface="+mj-lt"/>
              <a:buAutoNum type="arabicPeriod"/>
            </a:pPr>
            <a:r>
              <a:rPr lang="en-CA" dirty="0" smtClean="0"/>
              <a:t>Single Character IDN TLDs</a:t>
            </a:r>
          </a:p>
          <a:p>
            <a:pPr marL="914400" lvl="1" indent="-514350">
              <a:buFont typeface="+mj-lt"/>
              <a:buAutoNum type="arabicPeriod"/>
            </a:pPr>
            <a:r>
              <a:rPr lang="en-CA" dirty="0" smtClean="0"/>
              <a:t>IDN TLD Variants</a:t>
            </a:r>
          </a:p>
          <a:p>
            <a:pPr marL="914400" lvl="1" indent="-514350">
              <a:buFont typeface="+mj-lt"/>
              <a:buAutoNum type="arabicPeriod"/>
            </a:pPr>
            <a:r>
              <a:rPr lang="en-CA" dirty="0" smtClean="0"/>
              <a:t>Universal Acceptance of IDN TLDs</a:t>
            </a:r>
          </a:p>
          <a:p>
            <a:r>
              <a:rPr lang="en-US" dirty="0" smtClean="0"/>
              <a:t>Face to face meeting in Brussels</a:t>
            </a:r>
          </a:p>
          <a:p>
            <a:r>
              <a:rPr lang="en-US" dirty="0" smtClean="0"/>
              <a:t>Cartagena sessions:</a:t>
            </a:r>
          </a:p>
          <a:p>
            <a:pPr lvl="1"/>
            <a:r>
              <a:rPr lang="en-US" dirty="0" smtClean="0"/>
              <a:t>Mon 1700-1800: Single Character IDN TLDs</a:t>
            </a:r>
          </a:p>
          <a:p>
            <a:pPr lvl="1"/>
            <a:r>
              <a:rPr lang="en-US" dirty="0" smtClean="0"/>
              <a:t>Thu 0800-0900: IDN TLD Variants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Single Character IDN TLDs</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update</a:t>
            </a:r>
            <a:endParaRPr lang="en-CA" dirty="0"/>
          </a:p>
        </p:txBody>
      </p:sp>
      <p:sp>
        <p:nvSpPr>
          <p:cNvPr id="3" name="Content Placeholder 2"/>
          <p:cNvSpPr>
            <a:spLocks noGrp="1"/>
          </p:cNvSpPr>
          <p:nvPr>
            <p:ph idx="1"/>
          </p:nvPr>
        </p:nvSpPr>
        <p:spPr>
          <a:xfrm>
            <a:off x="457200" y="1411560"/>
            <a:ext cx="8229600" cy="5257800"/>
          </a:xfrm>
        </p:spPr>
        <p:txBody>
          <a:bodyPr>
            <a:normAutofit fontScale="85000" lnSpcReduction="10000"/>
          </a:bodyPr>
          <a:lstStyle/>
          <a:p>
            <a:r>
              <a:rPr lang="en-CA" dirty="0" smtClean="0"/>
              <a:t>Initial Report completed:</a:t>
            </a:r>
          </a:p>
          <a:p>
            <a:pPr lvl="1"/>
            <a:r>
              <a:rPr lang="en-CA" dirty="0" smtClean="0">
                <a:hlinkClick r:id="rId2"/>
              </a:rPr>
              <a:t>http://ccnso.icann.org/workinggroups/jig-initial-report-26jul10-en.pdf</a:t>
            </a:r>
            <a:endParaRPr lang="en-CA" dirty="0" smtClean="0"/>
          </a:p>
          <a:p>
            <a:r>
              <a:rPr lang="en-CA" dirty="0" smtClean="0"/>
              <a:t>Public Comment period completed:</a:t>
            </a:r>
          </a:p>
          <a:p>
            <a:pPr lvl="1"/>
            <a:r>
              <a:rPr lang="en-CA" dirty="0" smtClean="0">
                <a:hlinkClick r:id="rId3"/>
              </a:rPr>
              <a:t>http://www.icann.org/en/announcements/announcement-2-27jul10-en.htm</a:t>
            </a:r>
            <a:endParaRPr lang="en-CA" dirty="0" smtClean="0"/>
          </a:p>
          <a:p>
            <a:r>
              <a:rPr lang="en-CA" dirty="0" smtClean="0"/>
              <a:t>Staff summary on comments completed:</a:t>
            </a:r>
          </a:p>
          <a:p>
            <a:pPr lvl="1"/>
            <a:r>
              <a:rPr lang="en-CA" dirty="0" smtClean="0">
                <a:hlinkClick r:id="rId4"/>
              </a:rPr>
              <a:t>http://forum.icann.org/lists/jig-initial-report/pdfaul7JXcqaa.pdf</a:t>
            </a:r>
            <a:endParaRPr lang="en-CA" dirty="0" smtClean="0"/>
          </a:p>
          <a:p>
            <a:r>
              <a:rPr lang="en-CA" dirty="0" smtClean="0"/>
              <a:t>Draft Final Report published for public comments:</a:t>
            </a:r>
          </a:p>
          <a:p>
            <a:pPr lvl="1"/>
            <a:r>
              <a:rPr lang="en-CA" dirty="0" smtClean="0">
                <a:hlinkClick r:id="rId5"/>
              </a:rPr>
              <a:t>http://www.icann.org/en/announcements/announcement-04dec10-en.htm</a:t>
            </a:r>
            <a:endParaRPr lang="en-CA" dirty="0" smtClean="0"/>
          </a:p>
          <a:p>
            <a:pPr lvl="1"/>
            <a:r>
              <a:rPr lang="en-US" dirty="0" smtClean="0"/>
              <a:t>Closing: Dec 30, 2010</a:t>
            </a:r>
            <a:endParaRPr lang="en-CA" dirty="0" smtClean="0"/>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Progress Update</a:t>
            </a:r>
            <a:endParaRPr lang="en-CA" dirty="0"/>
          </a:p>
        </p:txBody>
      </p:sp>
      <p:sp>
        <p:nvSpPr>
          <p:cNvPr id="3" name="Content Placeholder 2"/>
          <p:cNvSpPr>
            <a:spLocks noGrp="1"/>
          </p:cNvSpPr>
          <p:nvPr>
            <p:ph idx="1"/>
          </p:nvPr>
        </p:nvSpPr>
        <p:spPr>
          <a:xfrm>
            <a:off x="457200" y="1124744"/>
            <a:ext cx="8229600" cy="5733256"/>
          </a:xfrm>
        </p:spPr>
        <p:txBody>
          <a:bodyPr>
            <a:normAutofit fontScale="92500" lnSpcReduction="10000"/>
          </a:bodyPr>
          <a:lstStyle/>
          <a:p>
            <a:r>
              <a:rPr lang="en-US" dirty="0" smtClean="0"/>
              <a:t>Initial Report for Single Character IDN TLD published for public comments</a:t>
            </a:r>
          </a:p>
          <a:p>
            <a:pPr lvl="1"/>
            <a:r>
              <a:rPr lang="en-US" dirty="0" smtClean="0"/>
              <a:t>Date: </a:t>
            </a:r>
            <a:r>
              <a:rPr lang="en-US" b="1" dirty="0" smtClean="0"/>
              <a:t>July 26, 2010</a:t>
            </a:r>
          </a:p>
          <a:p>
            <a:pPr lvl="2"/>
            <a:r>
              <a:rPr lang="en-US" dirty="0" smtClean="0">
                <a:hlinkClick r:id="rId2"/>
              </a:rPr>
              <a:t>http://ccnso.icann.org/workinggroups/jig-initial-report-26jul10-en.pdf</a:t>
            </a:r>
            <a:endParaRPr lang="en-US" dirty="0" smtClean="0"/>
          </a:p>
          <a:p>
            <a:pPr lvl="1"/>
            <a:r>
              <a:rPr lang="en-US" dirty="0" smtClean="0"/>
              <a:t>Public Comments Closed: </a:t>
            </a:r>
            <a:r>
              <a:rPr lang="en-US" b="1" dirty="0" smtClean="0"/>
              <a:t>Sep 9, 2010</a:t>
            </a:r>
          </a:p>
          <a:p>
            <a:pPr lvl="1"/>
            <a:r>
              <a:rPr lang="en-US" dirty="0" smtClean="0"/>
              <a:t>Staff Summary of Public Comments Posted</a:t>
            </a:r>
          </a:p>
          <a:p>
            <a:pPr lvl="2"/>
            <a:r>
              <a:rPr lang="en-US" dirty="0" smtClean="0">
                <a:hlinkClick r:id="rId3"/>
              </a:rPr>
              <a:t>http://forum.icann.org/lists/jig-initial-report/msg00008.html</a:t>
            </a:r>
            <a:endParaRPr lang="en-US" dirty="0" smtClean="0"/>
          </a:p>
          <a:p>
            <a:r>
              <a:rPr lang="en-US" dirty="0" smtClean="0"/>
              <a:t>Draft Final Report for Single Character IDN TLD</a:t>
            </a:r>
          </a:p>
          <a:p>
            <a:pPr lvl="1"/>
            <a:r>
              <a:rPr lang="en-US" dirty="0" smtClean="0"/>
              <a:t>Published for Public Comments: Dec 4, 2010</a:t>
            </a:r>
          </a:p>
          <a:p>
            <a:pPr lvl="1"/>
            <a:r>
              <a:rPr lang="en-US" dirty="0" smtClean="0"/>
              <a:t>Closing: Dec 30, 2010</a:t>
            </a:r>
          </a:p>
          <a:p>
            <a:pPr lvl="1"/>
            <a:r>
              <a:rPr lang="en-US" dirty="0" smtClean="0">
                <a:hlinkClick r:id="rId4"/>
              </a:rPr>
              <a:t>http://www.icann.org/en/announcements/announcement-04dec10-en.htm</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CA" dirty="0"/>
          </a:p>
        </p:txBody>
      </p:sp>
      <p:sp>
        <p:nvSpPr>
          <p:cNvPr id="3" name="Content Placeholder 2"/>
          <p:cNvSpPr>
            <a:spLocks noGrp="1"/>
          </p:cNvSpPr>
          <p:nvPr>
            <p:ph idx="1"/>
          </p:nvPr>
        </p:nvSpPr>
        <p:spPr>
          <a:xfrm>
            <a:off x="457200" y="1340768"/>
            <a:ext cx="8686800" cy="5517232"/>
          </a:xfrm>
        </p:spPr>
        <p:txBody>
          <a:bodyPr>
            <a:normAutofit fontScale="92500" lnSpcReduction="10000"/>
          </a:bodyPr>
          <a:lstStyle/>
          <a:p>
            <a:r>
              <a:rPr lang="en-CA" dirty="0" smtClean="0"/>
              <a:t>IDN Implementation Working Team Final Report:</a:t>
            </a:r>
          </a:p>
          <a:p>
            <a:pPr lvl="1"/>
            <a:r>
              <a:rPr lang="en-CA" dirty="0" smtClean="0"/>
              <a:t>3.1 The team does not recommend the banning of one-character </a:t>
            </a:r>
            <a:r>
              <a:rPr lang="en-CA" dirty="0" err="1" smtClean="0"/>
              <a:t>gTLDs</a:t>
            </a:r>
            <a:r>
              <a:rPr lang="en-CA" dirty="0" smtClean="0"/>
              <a:t>.</a:t>
            </a:r>
          </a:p>
          <a:p>
            <a:pPr lvl="1"/>
            <a:r>
              <a:rPr lang="en-CA" dirty="0" smtClean="0"/>
              <a:t>3.2 The team recommends that further ramifications of this issue be addressed by policy bodies such as the </a:t>
            </a:r>
            <a:r>
              <a:rPr lang="en-CA" dirty="0" err="1" smtClean="0"/>
              <a:t>ccNSO</a:t>
            </a:r>
            <a:r>
              <a:rPr lang="en-CA" dirty="0" smtClean="0"/>
              <a:t> and GNSO.</a:t>
            </a:r>
          </a:p>
          <a:p>
            <a:pPr lvl="1"/>
            <a:r>
              <a:rPr lang="en-CA" dirty="0" smtClean="0"/>
              <a:t>The team suggests using the term “grapheme cluster” where a combining sequence of a base character and combining mark(s) appears to be a single character, using the definition of an “extended grapheme cluster” from section 3 of Unicode Standard Annex #29</a:t>
            </a:r>
          </a:p>
          <a:p>
            <a:pPr lvl="1"/>
            <a:r>
              <a:rPr lang="en-CA" dirty="0" smtClean="0"/>
              <a:t>There seem to be no technical reasons for restricting one-character IDN TLD labels</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1584</TotalTime>
  <Words>2765</Words>
  <Application>Microsoft Office PowerPoint</Application>
  <PresentationFormat>On-screen Show (4:3)</PresentationFormat>
  <Paragraphs>243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JIG (Joint ccNSO-GNSO IDN Group) Update</vt:lpstr>
      <vt:lpstr>Background of the JIG</vt:lpstr>
      <vt:lpstr>Current Members</vt:lpstr>
      <vt:lpstr>Current Members (cont)</vt:lpstr>
      <vt:lpstr>JIG Discussions</vt:lpstr>
      <vt:lpstr>Single Character IDN TLDs</vt:lpstr>
      <vt:lpstr>Progress update</vt:lpstr>
      <vt:lpstr>Progress Update</vt:lpstr>
      <vt:lpstr>Background</vt:lpstr>
      <vt:lpstr>Background (cont)</vt:lpstr>
      <vt:lpstr>Background (cont)</vt:lpstr>
      <vt:lpstr>Policy Aspects Identified</vt:lpstr>
      <vt:lpstr>Issue 1: Possible confusion with reserved single char ASCII TLD</vt:lpstr>
      <vt:lpstr>Issue 2: Special financial considerations</vt:lpstr>
      <vt:lpstr>Issue 3: Whether due to the relatively smaller pool of possible names that special allocation methods should be considered</vt:lpstr>
      <vt:lpstr>Issue 4: Whether due to the relatively shorter string, it may be easier for users to make mistakes, and that special policies should be considered</vt:lpstr>
      <vt:lpstr>Issue 5: What should be the policy for distinguishing between a Single Character IDN ccTLD and a Single Character IDN gTLD</vt:lpstr>
      <vt:lpstr>Issue 6: Whether special policies are required to address usability of Single Character IDN TLDs given existing application environments</vt:lpstr>
      <vt:lpstr>Staff Summary of Comments</vt:lpstr>
      <vt:lpstr>Considerations of Public Comments</vt:lpstr>
      <vt:lpstr>Considerations of Public Comments</vt:lpstr>
      <vt:lpstr>Considerations of Public Comments</vt:lpstr>
      <vt:lpstr>Considerations of Public Comments</vt:lpstr>
      <vt:lpstr>Considerations of Public Comments</vt:lpstr>
      <vt:lpstr>Considerations of Public Comments</vt:lpstr>
      <vt:lpstr>Implementation Recommendations:</vt:lpstr>
      <vt:lpstr>Editorial Implementation Suggestions </vt:lpstr>
      <vt:lpstr>Next Steps</vt:lpstr>
      <vt:lpstr>IDN Variant TLDs</vt:lpstr>
      <vt:lpstr>Progress Update</vt:lpstr>
      <vt:lpstr>Background</vt:lpstr>
      <vt:lpstr>Background (cont)</vt:lpstr>
      <vt:lpstr>Policy Aspects Identified</vt:lpstr>
      <vt:lpstr>Requirements for a String to be Considered an IDN Variant</vt:lpstr>
      <vt:lpstr>Components to be included in an Appropriate IDN Language Policy</vt:lpstr>
      <vt:lpstr>Properties / Requirement for an Appropriate IDN Langauge Policy</vt:lpstr>
      <vt:lpstr>Types of Variants</vt:lpstr>
      <vt:lpstr>2 Step Evaluation Process</vt:lpstr>
      <vt:lpstr>Next Steps</vt:lpstr>
    </vt:vector>
  </TitlesOfParts>
  <Company>DotAsia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JIG Update</dc:title>
  <dc:creator>Edmon Chung</dc:creator>
  <cp:lastModifiedBy>Edmon Chung</cp:lastModifiedBy>
  <cp:revision>15</cp:revision>
  <dcterms:created xsi:type="dcterms:W3CDTF">2010-10-29T00:16:20Z</dcterms:created>
  <dcterms:modified xsi:type="dcterms:W3CDTF">2010-12-05T19:41:52Z</dcterms:modified>
</cp:coreProperties>
</file>