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79" r:id="rId3"/>
    <p:sldId id="291" r:id="rId4"/>
    <p:sldId id="271" r:id="rId5"/>
    <p:sldId id="267" r:id="rId6"/>
    <p:sldId id="268" r:id="rId7"/>
    <p:sldId id="270" r:id="rId8"/>
    <p:sldId id="272" r:id="rId9"/>
    <p:sldId id="273" r:id="rId10"/>
    <p:sldId id="275" r:id="rId11"/>
    <p:sldId id="289" r:id="rId12"/>
    <p:sldId id="280" r:id="rId13"/>
    <p:sldId id="293" r:id="rId14"/>
    <p:sldId id="281" r:id="rId15"/>
    <p:sldId id="286" r:id="rId16"/>
    <p:sldId id="287" r:id="rId17"/>
    <p:sldId id="288" r:id="rId18"/>
    <p:sldId id="282" r:id="rId19"/>
    <p:sldId id="283" r:id="rId20"/>
    <p:sldId id="290" r:id="rId21"/>
    <p:sldId id="284" r:id="rId22"/>
    <p:sldId id="292" r:id="rId23"/>
    <p:sldId id="278" r:id="rId24"/>
    <p:sldId id="27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9C0113-039B-4382-A614-45F4B56FFA37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8D4A031-38A6-4C68-ABA0-B2BFA4A04029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accent4">
                  <a:lumMod val="75000"/>
                </a:schemeClr>
              </a:solidFill>
              <a:latin typeface="Britannic Bold" pitchFamily="34" charset="0"/>
            </a:rPr>
            <a:t>Service to Public Interest + 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Britannic Bold" pitchFamily="34" charset="0"/>
            </a:rPr>
            <a:t>Financial capability &amp; need </a:t>
          </a:r>
          <a:endParaRPr lang="en-US" sz="2800" b="1" dirty="0">
            <a:solidFill>
              <a:schemeClr val="accent3">
                <a:lumMod val="75000"/>
              </a:schemeClr>
            </a:solidFill>
            <a:latin typeface="Britannic Bold" pitchFamily="34" charset="0"/>
          </a:endParaRPr>
        </a:p>
      </dgm:t>
    </dgm:pt>
    <dgm:pt modelId="{4D5B0658-4FB4-42BD-89B6-9368A78B1CE0}" type="parTrans" cxnId="{0866670A-1BFF-4D73-86DC-1B466723DC77}">
      <dgm:prSet/>
      <dgm:spPr/>
      <dgm:t>
        <a:bodyPr/>
        <a:lstStyle/>
        <a:p>
          <a:endParaRPr lang="en-US"/>
        </a:p>
      </dgm:t>
    </dgm:pt>
    <dgm:pt modelId="{2BB9EAC9-7161-4E51-95EB-AF6A5688B5CD}" type="sibTrans" cxnId="{0866670A-1BFF-4D73-86DC-1B466723DC77}">
      <dgm:prSet/>
      <dgm:spPr/>
      <dgm:t>
        <a:bodyPr/>
        <a:lstStyle/>
        <a:p>
          <a:endParaRPr lang="en-US"/>
        </a:p>
      </dgm:t>
    </dgm:pt>
    <dgm:pt modelId="{B370350B-BEDB-4EA3-AFFE-681E12C08533}">
      <dgm:prSet phldrT="[Text]"/>
      <dgm:spPr>
        <a:solidFill>
          <a:schemeClr val="accent1">
            <a:lumMod val="20000"/>
            <a:lumOff val="80000"/>
            <a:alpha val="5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Operation in an emerging market or nation in a manner that provides genuine local social benefit</a:t>
          </a:r>
          <a:endParaRPr lang="en-US" dirty="0"/>
        </a:p>
      </dgm:t>
    </dgm:pt>
    <dgm:pt modelId="{91B02A1A-7DAA-4805-BD3E-0A02DE549A8A}" type="parTrans" cxnId="{99508E33-CA0D-4AF9-BEC2-D48F2639CABD}">
      <dgm:prSet/>
      <dgm:spPr/>
      <dgm:t>
        <a:bodyPr/>
        <a:lstStyle/>
        <a:p>
          <a:endParaRPr lang="en-US"/>
        </a:p>
      </dgm:t>
    </dgm:pt>
    <dgm:pt modelId="{4D690220-996F-4E1A-96CD-3DA502F1979B}" type="sibTrans" cxnId="{99508E33-CA0D-4AF9-BEC2-D48F2639CABD}">
      <dgm:prSet/>
      <dgm:spPr/>
      <dgm:t>
        <a:bodyPr/>
        <a:lstStyle/>
        <a:p>
          <a:endParaRPr lang="en-US"/>
        </a:p>
      </dgm:t>
    </dgm:pt>
    <dgm:pt modelId="{860E2E33-AA78-4067-96C3-87D8B44BDAB4}">
      <dgm:prSet phldrT="[Text]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Support by and/or for distinct cultural, linguistic and ethnic communities</a:t>
          </a:r>
          <a:r>
            <a:rPr lang="en-GB" dirty="0" smtClean="0"/>
            <a:t> </a:t>
          </a:r>
          <a:endParaRPr lang="en-US" dirty="0"/>
        </a:p>
      </dgm:t>
    </dgm:pt>
    <dgm:pt modelId="{D9B3F6CE-63B5-4C22-8B18-DFB04584AC12}" type="parTrans" cxnId="{A2D1013B-FAD1-41C8-AC86-9BE2D53FE32C}">
      <dgm:prSet/>
      <dgm:spPr/>
      <dgm:t>
        <a:bodyPr/>
        <a:lstStyle/>
        <a:p>
          <a:endParaRPr lang="en-US"/>
        </a:p>
      </dgm:t>
    </dgm:pt>
    <dgm:pt modelId="{09F1B04D-44AD-41A1-98C0-C91FFA31F4A0}" type="sibTrans" cxnId="{A2D1013B-FAD1-41C8-AC86-9BE2D53FE32C}">
      <dgm:prSet/>
      <dgm:spPr/>
      <dgm:t>
        <a:bodyPr/>
        <a:lstStyle/>
        <a:p>
          <a:endParaRPr lang="en-US"/>
        </a:p>
      </dgm:t>
    </dgm:pt>
    <dgm:pt modelId="{F751EBE8-FC8A-4AD0-8244-59503AB66FA2}">
      <dgm:prSet/>
      <dgm:spPr>
        <a:solidFill>
          <a:srgbClr val="ADD9AB">
            <a:alpha val="49804"/>
          </a:srgb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Sponsored by non-profit, civil society and non-governmental organizations in a manner consistent with the organizations' social service mission(s)</a:t>
          </a:r>
          <a:endParaRPr lang="en-US" dirty="0"/>
        </a:p>
      </dgm:t>
    </dgm:pt>
    <dgm:pt modelId="{BB546415-0D6B-4F50-8C77-7375DF4F16F7}" type="parTrans" cxnId="{9BC3D555-3B6A-4CC4-91A2-752C3F95D351}">
      <dgm:prSet/>
      <dgm:spPr/>
      <dgm:t>
        <a:bodyPr/>
        <a:lstStyle/>
        <a:p>
          <a:endParaRPr lang="en-US"/>
        </a:p>
      </dgm:t>
    </dgm:pt>
    <dgm:pt modelId="{B7303BE1-5256-4886-A5AC-79AE188BC8CD}" type="sibTrans" cxnId="{9BC3D555-3B6A-4CC4-91A2-752C3F95D351}">
      <dgm:prSet/>
      <dgm:spPr/>
      <dgm:t>
        <a:bodyPr/>
        <a:lstStyle/>
        <a:p>
          <a:endParaRPr lang="en-US"/>
        </a:p>
      </dgm:t>
    </dgm:pt>
    <dgm:pt modelId="{3E6122C2-2521-49FE-A5B3-7786626BFB31}">
      <dgm:prSet custT="1"/>
      <dgm:spPr>
        <a:solidFill>
          <a:schemeClr val="accent6">
            <a:lumMod val="20000"/>
            <a:lumOff val="80000"/>
            <a:alpha val="5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sz="1400" dirty="0" smtClean="0"/>
            <a:t>Service in an under-served language, the presence of which on the Internet has been limited</a:t>
          </a:r>
          <a:endParaRPr lang="en-US" sz="1400" dirty="0"/>
        </a:p>
      </dgm:t>
    </dgm:pt>
    <dgm:pt modelId="{618C2A9D-307A-413E-AAB9-2CE5F1927026}" type="parTrans" cxnId="{13B7BC8E-BABD-4BCC-BD12-A1CAE6B55A8A}">
      <dgm:prSet/>
      <dgm:spPr/>
      <dgm:t>
        <a:bodyPr/>
        <a:lstStyle/>
        <a:p>
          <a:endParaRPr lang="en-US"/>
        </a:p>
      </dgm:t>
    </dgm:pt>
    <dgm:pt modelId="{51E73227-D564-49DA-B898-AABD8F805210}" type="sibTrans" cxnId="{13B7BC8E-BABD-4BCC-BD12-A1CAE6B55A8A}">
      <dgm:prSet/>
      <dgm:spPr/>
      <dgm:t>
        <a:bodyPr/>
        <a:lstStyle/>
        <a:p>
          <a:endParaRPr lang="en-US"/>
        </a:p>
      </dgm:t>
    </dgm:pt>
    <dgm:pt modelId="{D0C63495-7BBD-492D-A9DC-32412BD6992F}">
      <dgm:prSet/>
      <dgm:spPr>
        <a:solidFill>
          <a:schemeClr val="accent3">
            <a:lumMod val="75000"/>
            <a:alpha val="5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Operated by local entrepreneur, providing demonstrable social benefit in those geographic areas where market constraints make normal business operations more difficult</a:t>
          </a:r>
          <a:endParaRPr lang="en-US" dirty="0"/>
        </a:p>
      </dgm:t>
    </dgm:pt>
    <dgm:pt modelId="{C9FE3697-92B1-43B2-901C-A8F39A4FCB9E}" type="parTrans" cxnId="{B1DB0254-A905-411E-8115-180D730622A0}">
      <dgm:prSet/>
      <dgm:spPr/>
      <dgm:t>
        <a:bodyPr/>
        <a:lstStyle/>
        <a:p>
          <a:endParaRPr lang="en-US"/>
        </a:p>
      </dgm:t>
    </dgm:pt>
    <dgm:pt modelId="{EEE04C65-351C-4CE5-8EA7-4773A5E60671}" type="sibTrans" cxnId="{B1DB0254-A905-411E-8115-180D730622A0}">
      <dgm:prSet/>
      <dgm:spPr/>
      <dgm:t>
        <a:bodyPr/>
        <a:lstStyle/>
        <a:p>
          <a:endParaRPr lang="en-US"/>
        </a:p>
      </dgm:t>
    </dgm:pt>
    <dgm:pt modelId="{9026A842-BD29-4335-8D86-66DC5C807788}" type="pres">
      <dgm:prSet presAssocID="{079C0113-039B-4382-A614-45F4B56FFA3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E68DFE-0A93-453E-928A-FDA98D090CF2}" type="pres">
      <dgm:prSet presAssocID="{079C0113-039B-4382-A614-45F4B56FFA37}" presName="radial" presStyleCnt="0">
        <dgm:presLayoutVars>
          <dgm:animLvl val="ctr"/>
        </dgm:presLayoutVars>
      </dgm:prSet>
      <dgm:spPr/>
    </dgm:pt>
    <dgm:pt modelId="{E6B0AB0D-9735-4C47-920C-0060476AC38F}" type="pres">
      <dgm:prSet presAssocID="{F8D4A031-38A6-4C68-ABA0-B2BFA4A04029}" presName="centerShape" presStyleLbl="vennNode1" presStyleIdx="0" presStyleCnt="6" custScaleY="95610"/>
      <dgm:spPr/>
      <dgm:t>
        <a:bodyPr/>
        <a:lstStyle/>
        <a:p>
          <a:endParaRPr lang="en-US"/>
        </a:p>
      </dgm:t>
    </dgm:pt>
    <dgm:pt modelId="{545EC618-BBEF-4D68-9611-8509FDAD20FE}" type="pres">
      <dgm:prSet presAssocID="{F751EBE8-FC8A-4AD0-8244-59503AB66FA2}" presName="node" presStyleLbl="vennNode1" presStyleIdx="1" presStyleCnt="6" custScaleX="249823" custRadScaleRad="99294" custRadScaleInc="31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33993-3CA8-485B-AFCA-4307C3196F9B}" type="pres">
      <dgm:prSet presAssocID="{B370350B-BEDB-4EA3-AFFE-681E12C08533}" presName="node" presStyleLbl="vennNode1" presStyleIdx="2" presStyleCnt="6" custScaleX="202472" custRadScaleRad="134476" custRadScaleInc="6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EB084-90E1-445D-806E-5F998E7F215C}" type="pres">
      <dgm:prSet presAssocID="{D0C63495-7BBD-492D-A9DC-32412BD6992F}" presName="node" presStyleLbl="vennNode1" presStyleIdx="3" presStyleCnt="6" custScaleX="255514" custScaleY="109973" custRadScaleRad="130180" custRadScaleInc="-18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F94D79-D6BD-4670-AC42-FDB88C26FA6F}" type="pres">
      <dgm:prSet presAssocID="{3E6122C2-2521-49FE-A5B3-7786626BFB31}" presName="node" presStyleLbl="vennNode1" presStyleIdx="4" presStyleCnt="6" custScaleX="194660" custScaleY="78552" custRadScaleRad="124468" custRadScaleInc="332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4B2BA-F214-4CA8-8333-5DF5283650D3}" type="pres">
      <dgm:prSet presAssocID="{860E2E33-AA78-4067-96C3-87D8B44BDAB4}" presName="node" presStyleLbl="vennNode1" presStyleIdx="5" presStyleCnt="6" custScaleX="194090" custScaleY="97691" custRadScaleRad="133388" custRadScaleInc="-7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B7BC8E-BABD-4BCC-BD12-A1CAE6B55A8A}" srcId="{F8D4A031-38A6-4C68-ABA0-B2BFA4A04029}" destId="{3E6122C2-2521-49FE-A5B3-7786626BFB31}" srcOrd="3" destOrd="0" parTransId="{618C2A9D-307A-413E-AAB9-2CE5F1927026}" sibTransId="{51E73227-D564-49DA-B898-AABD8F805210}"/>
    <dgm:cxn modelId="{424B4C7D-F5D0-43E6-BA3E-BAD0CC28E2BE}" type="presOf" srcId="{860E2E33-AA78-4067-96C3-87D8B44BDAB4}" destId="{9334B2BA-F214-4CA8-8333-5DF5283650D3}" srcOrd="0" destOrd="0" presId="urn:microsoft.com/office/officeart/2005/8/layout/radial3"/>
    <dgm:cxn modelId="{B1DB0254-A905-411E-8115-180D730622A0}" srcId="{F8D4A031-38A6-4C68-ABA0-B2BFA4A04029}" destId="{D0C63495-7BBD-492D-A9DC-32412BD6992F}" srcOrd="2" destOrd="0" parTransId="{C9FE3697-92B1-43B2-901C-A8F39A4FCB9E}" sibTransId="{EEE04C65-351C-4CE5-8EA7-4773A5E60671}"/>
    <dgm:cxn modelId="{9BC3D555-3B6A-4CC4-91A2-752C3F95D351}" srcId="{F8D4A031-38A6-4C68-ABA0-B2BFA4A04029}" destId="{F751EBE8-FC8A-4AD0-8244-59503AB66FA2}" srcOrd="0" destOrd="0" parTransId="{BB546415-0D6B-4F50-8C77-7375DF4F16F7}" sibTransId="{B7303BE1-5256-4886-A5AC-79AE188BC8CD}"/>
    <dgm:cxn modelId="{E35C81DB-7105-4F64-95A3-EBA786EAC363}" type="presOf" srcId="{D0C63495-7BBD-492D-A9DC-32412BD6992F}" destId="{7CAEB084-90E1-445D-806E-5F998E7F215C}" srcOrd="0" destOrd="0" presId="urn:microsoft.com/office/officeart/2005/8/layout/radial3"/>
    <dgm:cxn modelId="{0866670A-1BFF-4D73-86DC-1B466723DC77}" srcId="{079C0113-039B-4382-A614-45F4B56FFA37}" destId="{F8D4A031-38A6-4C68-ABA0-B2BFA4A04029}" srcOrd="0" destOrd="0" parTransId="{4D5B0658-4FB4-42BD-89B6-9368A78B1CE0}" sibTransId="{2BB9EAC9-7161-4E51-95EB-AF6A5688B5CD}"/>
    <dgm:cxn modelId="{FBFD3C14-5A68-46AD-AE5A-11240E0058FA}" type="presOf" srcId="{F751EBE8-FC8A-4AD0-8244-59503AB66FA2}" destId="{545EC618-BBEF-4D68-9611-8509FDAD20FE}" srcOrd="0" destOrd="0" presId="urn:microsoft.com/office/officeart/2005/8/layout/radial3"/>
    <dgm:cxn modelId="{99508E33-CA0D-4AF9-BEC2-D48F2639CABD}" srcId="{F8D4A031-38A6-4C68-ABA0-B2BFA4A04029}" destId="{B370350B-BEDB-4EA3-AFFE-681E12C08533}" srcOrd="1" destOrd="0" parTransId="{91B02A1A-7DAA-4805-BD3E-0A02DE549A8A}" sibTransId="{4D690220-996F-4E1A-96CD-3DA502F1979B}"/>
    <dgm:cxn modelId="{A2D1013B-FAD1-41C8-AC86-9BE2D53FE32C}" srcId="{F8D4A031-38A6-4C68-ABA0-B2BFA4A04029}" destId="{860E2E33-AA78-4067-96C3-87D8B44BDAB4}" srcOrd="4" destOrd="0" parTransId="{D9B3F6CE-63B5-4C22-8B18-DFB04584AC12}" sibTransId="{09F1B04D-44AD-41A1-98C0-C91FFA31F4A0}"/>
    <dgm:cxn modelId="{61244293-DB21-4DA2-885C-49FDADC2D279}" type="presOf" srcId="{F8D4A031-38A6-4C68-ABA0-B2BFA4A04029}" destId="{E6B0AB0D-9735-4C47-920C-0060476AC38F}" srcOrd="0" destOrd="0" presId="urn:microsoft.com/office/officeart/2005/8/layout/radial3"/>
    <dgm:cxn modelId="{3D9317BE-B6DC-46D7-88FF-06386E2F7237}" type="presOf" srcId="{079C0113-039B-4382-A614-45F4B56FFA37}" destId="{9026A842-BD29-4335-8D86-66DC5C807788}" srcOrd="0" destOrd="0" presId="urn:microsoft.com/office/officeart/2005/8/layout/radial3"/>
    <dgm:cxn modelId="{D847D967-36EF-40AC-ACF6-11B3FBF11BC0}" type="presOf" srcId="{3E6122C2-2521-49FE-A5B3-7786626BFB31}" destId="{17F94D79-D6BD-4670-AC42-FDB88C26FA6F}" srcOrd="0" destOrd="0" presId="urn:microsoft.com/office/officeart/2005/8/layout/radial3"/>
    <dgm:cxn modelId="{5348181E-E720-40B6-ACCF-8F3B609497C5}" type="presOf" srcId="{B370350B-BEDB-4EA3-AFFE-681E12C08533}" destId="{31233993-3CA8-485B-AFCA-4307C3196F9B}" srcOrd="0" destOrd="0" presId="urn:microsoft.com/office/officeart/2005/8/layout/radial3"/>
    <dgm:cxn modelId="{C8C2F72F-4EB6-46C3-9C4D-1B36E12F110C}" type="presParOf" srcId="{9026A842-BD29-4335-8D86-66DC5C807788}" destId="{DAE68DFE-0A93-453E-928A-FDA98D090CF2}" srcOrd="0" destOrd="0" presId="urn:microsoft.com/office/officeart/2005/8/layout/radial3"/>
    <dgm:cxn modelId="{D33C1A1C-4D14-44F5-8475-9A9A320D8BCA}" type="presParOf" srcId="{DAE68DFE-0A93-453E-928A-FDA98D090CF2}" destId="{E6B0AB0D-9735-4C47-920C-0060476AC38F}" srcOrd="0" destOrd="0" presId="urn:microsoft.com/office/officeart/2005/8/layout/radial3"/>
    <dgm:cxn modelId="{D3D9E7D8-3556-4E1C-BD68-62A80AD099CB}" type="presParOf" srcId="{DAE68DFE-0A93-453E-928A-FDA98D090CF2}" destId="{545EC618-BBEF-4D68-9611-8509FDAD20FE}" srcOrd="1" destOrd="0" presId="urn:microsoft.com/office/officeart/2005/8/layout/radial3"/>
    <dgm:cxn modelId="{619C0873-73C4-44B4-BDA6-88B1ED573716}" type="presParOf" srcId="{DAE68DFE-0A93-453E-928A-FDA98D090CF2}" destId="{31233993-3CA8-485B-AFCA-4307C3196F9B}" srcOrd="2" destOrd="0" presId="urn:microsoft.com/office/officeart/2005/8/layout/radial3"/>
    <dgm:cxn modelId="{078C46E2-B688-4588-8C44-818676D9A6BD}" type="presParOf" srcId="{DAE68DFE-0A93-453E-928A-FDA98D090CF2}" destId="{7CAEB084-90E1-445D-806E-5F998E7F215C}" srcOrd="3" destOrd="0" presId="urn:microsoft.com/office/officeart/2005/8/layout/radial3"/>
    <dgm:cxn modelId="{24E2BF5E-DE91-46ED-8B1A-DEC4C6399C5C}" type="presParOf" srcId="{DAE68DFE-0A93-453E-928A-FDA98D090CF2}" destId="{17F94D79-D6BD-4670-AC42-FDB88C26FA6F}" srcOrd="4" destOrd="0" presId="urn:microsoft.com/office/officeart/2005/8/layout/radial3"/>
    <dgm:cxn modelId="{4A72EDB8-497B-48DB-96B3-C720A6B84754}" type="presParOf" srcId="{DAE68DFE-0A93-453E-928A-FDA98D090CF2}" destId="{9334B2BA-F214-4CA8-8333-5DF5283650D3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0AB0D-9735-4C47-920C-0060476AC38F}">
      <dsp:nvSpPr>
        <dsp:cNvPr id="0" name=""/>
        <dsp:cNvSpPr/>
      </dsp:nvSpPr>
      <dsp:spPr>
        <a:xfrm>
          <a:off x="2763911" y="1429937"/>
          <a:ext cx="3243411" cy="310102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accent4">
                  <a:lumMod val="75000"/>
                </a:schemeClr>
              </a:solidFill>
              <a:latin typeface="Britannic Bold" pitchFamily="34" charset="0"/>
            </a:rPr>
            <a:t>Service to Public Interest + 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Britannic Bold" pitchFamily="34" charset="0"/>
            </a:rPr>
            <a:t>Financial capability &amp; need </a:t>
          </a:r>
          <a:endParaRPr lang="en-US" sz="2800" b="1" kern="1200" dirty="0">
            <a:solidFill>
              <a:schemeClr val="accent3">
                <a:lumMod val="75000"/>
              </a:schemeClr>
            </a:solidFill>
            <a:latin typeface="Britannic Bold" pitchFamily="34" charset="0"/>
          </a:endParaRPr>
        </a:p>
      </dsp:txBody>
      <dsp:txXfrm>
        <a:off x="3238898" y="1884072"/>
        <a:ext cx="2293437" cy="2192755"/>
      </dsp:txXfrm>
    </dsp:sp>
    <dsp:sp modelId="{545EC618-BBEF-4D68-9611-8509FDAD20FE}">
      <dsp:nvSpPr>
        <dsp:cNvPr id="0" name=""/>
        <dsp:cNvSpPr/>
      </dsp:nvSpPr>
      <dsp:spPr>
        <a:xfrm>
          <a:off x="2443645" y="76203"/>
          <a:ext cx="4051393" cy="1621705"/>
        </a:xfrm>
        <a:prstGeom prst="ellipse">
          <a:avLst/>
        </a:prstGeom>
        <a:solidFill>
          <a:srgbClr val="ADD9AB">
            <a:alpha val="49804"/>
          </a:srgb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Sponsored by non-profit, civil society and non-governmental organizations in a manner consistent with the organizations' social service mission(s)</a:t>
          </a:r>
          <a:endParaRPr lang="en-US" sz="1400" kern="1200" dirty="0"/>
        </a:p>
      </dsp:txBody>
      <dsp:txXfrm>
        <a:off x="3036958" y="313696"/>
        <a:ext cx="2864767" cy="1146719"/>
      </dsp:txXfrm>
    </dsp:sp>
    <dsp:sp modelId="{31233993-3CA8-485B-AFCA-4307C3196F9B}">
      <dsp:nvSpPr>
        <dsp:cNvPr id="0" name=""/>
        <dsp:cNvSpPr/>
      </dsp:nvSpPr>
      <dsp:spPr>
        <a:xfrm>
          <a:off x="5502013" y="1503685"/>
          <a:ext cx="3283499" cy="1621705"/>
        </a:xfrm>
        <a:prstGeom prst="ellipse">
          <a:avLst/>
        </a:prstGeom>
        <a:solidFill>
          <a:schemeClr val="accent1">
            <a:lumMod val="20000"/>
            <a:lumOff val="80000"/>
            <a:alpha val="5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Operation in an emerging market or nation in a manner that provides genuine local social benefit</a:t>
          </a:r>
          <a:endParaRPr lang="en-US" sz="1400" kern="1200" dirty="0"/>
        </a:p>
      </dsp:txBody>
      <dsp:txXfrm>
        <a:off x="5982870" y="1741178"/>
        <a:ext cx="2321785" cy="1146719"/>
      </dsp:txXfrm>
    </dsp:sp>
    <dsp:sp modelId="{7CAEB084-90E1-445D-806E-5F998E7F215C}">
      <dsp:nvSpPr>
        <dsp:cNvPr id="0" name=""/>
        <dsp:cNvSpPr/>
      </dsp:nvSpPr>
      <dsp:spPr>
        <a:xfrm>
          <a:off x="4390719" y="3855361"/>
          <a:ext cx="4143685" cy="1783438"/>
        </a:xfrm>
        <a:prstGeom prst="ellipse">
          <a:avLst/>
        </a:prstGeom>
        <a:solidFill>
          <a:schemeClr val="accent3">
            <a:lumMod val="75000"/>
            <a:alpha val="5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Operated by local entrepreneur, providing demonstrable social benefit in those geographic areas where market constraints make normal business operations more difficult</a:t>
          </a:r>
          <a:endParaRPr lang="en-US" sz="1400" kern="1200" dirty="0"/>
        </a:p>
      </dsp:txBody>
      <dsp:txXfrm>
        <a:off x="4997548" y="4116539"/>
        <a:ext cx="2930027" cy="1261082"/>
      </dsp:txXfrm>
    </dsp:sp>
    <dsp:sp modelId="{17F94D79-D6BD-4670-AC42-FDB88C26FA6F}">
      <dsp:nvSpPr>
        <dsp:cNvPr id="0" name=""/>
        <dsp:cNvSpPr/>
      </dsp:nvSpPr>
      <dsp:spPr>
        <a:xfrm>
          <a:off x="533396" y="3657605"/>
          <a:ext cx="3156812" cy="1273882"/>
        </a:xfrm>
        <a:prstGeom prst="ellipse">
          <a:avLst/>
        </a:prstGeom>
        <a:solidFill>
          <a:schemeClr val="accent6">
            <a:lumMod val="20000"/>
            <a:lumOff val="80000"/>
            <a:alpha val="5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Service in an under-served language, the presence of which on the Internet has been limited</a:t>
          </a:r>
          <a:endParaRPr lang="en-US" sz="1400" kern="1200" dirty="0"/>
        </a:p>
      </dsp:txBody>
      <dsp:txXfrm>
        <a:off x="995700" y="3844161"/>
        <a:ext cx="2232204" cy="900770"/>
      </dsp:txXfrm>
    </dsp:sp>
    <dsp:sp modelId="{9334B2BA-F214-4CA8-8333-5DF5283650D3}">
      <dsp:nvSpPr>
        <dsp:cNvPr id="0" name=""/>
        <dsp:cNvSpPr/>
      </dsp:nvSpPr>
      <dsp:spPr>
        <a:xfrm>
          <a:off x="64175" y="1578857"/>
          <a:ext cx="3147568" cy="1584260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Support by and/or for distinct cultural, linguistic and ethnic communities</a:t>
          </a:r>
          <a:r>
            <a:rPr lang="en-GB" sz="1400" kern="1200" dirty="0" smtClean="0"/>
            <a:t> </a:t>
          </a:r>
          <a:endParaRPr lang="en-US" sz="1400" kern="1200" dirty="0"/>
        </a:p>
      </dsp:txBody>
      <dsp:txXfrm>
        <a:off x="525126" y="1810867"/>
        <a:ext cx="2225666" cy="112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7A7A1-5452-4F4A-9A9C-5D93B8662AC6}" type="datetimeFigureOut">
              <a:rPr lang="en-US" smtClean="0"/>
              <a:t>9/18/2011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44DEF-7D98-4843-AFD1-B54A25432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Milestone report – Very specific on the level of support for each of the recommendations. Most have full Consensus</a:t>
            </a:r>
          </a:p>
          <a:p>
            <a:pPr eaLnBrk="1" hangingPunct="1"/>
            <a:r>
              <a:rPr lang="en-US" smtClean="0"/>
              <a:t>Translation into 6 UN Languages coming soon.</a:t>
            </a:r>
          </a:p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C03482-23DF-41A1-8BEF-6695D9B2FF5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Milestone report – Very specific on the level of support for each of the recommendations. Most have full Consensus</a:t>
            </a:r>
          </a:p>
          <a:p>
            <a:pPr eaLnBrk="1" hangingPunct="1"/>
            <a:r>
              <a:rPr lang="en-US" smtClean="0"/>
              <a:t>Translation into 6 UN Languages coming soon.</a:t>
            </a:r>
          </a:p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C03482-23DF-41A1-8BEF-6695D9B2FF5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C74-CAED-49B1-8D70-AF88AD4DE19C}" type="datetime1">
              <a:rPr lang="en-US" smtClean="0"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2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8EE8-C6CF-4553-8FCC-03C3254266A7}" type="datetime1">
              <a:rPr lang="en-US" smtClean="0"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4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9D1-0D98-400F-A225-2E02EC7B3CB0}" type="datetime1">
              <a:rPr lang="en-US" smtClean="0"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6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DB62-FE76-4974-AA9B-7CB67C938A5A}" type="datetime1">
              <a:rPr lang="en-US" smtClean="0"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3C60-9974-4EF8-B52B-F924AF1A483D}" type="datetime1">
              <a:rPr lang="en-US" smtClean="0"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81ED-6991-4663-B741-F625AC5E66C4}" type="datetime1">
              <a:rPr lang="en-US" smtClean="0"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4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4EF0-FD62-4FAD-B2B4-82DCEC8E31F2}" type="datetime1">
              <a:rPr lang="en-US" smtClean="0"/>
              <a:t>9/18/2011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3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30B1-5197-4081-BF72-745CDF80B88E}" type="datetime1">
              <a:rPr lang="en-US" smtClean="0"/>
              <a:t>9/18/2011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3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B52B-644A-4E46-A51F-6CB2854E975C}" type="datetime1">
              <a:rPr lang="en-US" smtClean="0"/>
              <a:t>9/18/2011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3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ADDA-DF55-40B7-819A-37B6D57D252C}" type="datetime1">
              <a:rPr lang="en-US" smtClean="0"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0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D524-82B1-458D-B2AA-9F2AC761B61F}" type="datetime1">
              <a:rPr lang="en-US" smtClean="0"/>
              <a:t>9/18/2011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5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4BA6-CD76-48ED-859A-A5B8071C9216}" type="datetime1">
              <a:rPr lang="en-US" smtClean="0"/>
              <a:t>9/18/2011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nn.org/en/topics/new-gtld-program.htm" TargetMode="External"/><Relationship Id="rId2" Type="http://schemas.openxmlformats.org/officeDocument/2006/relationships/hyperlink" Target="https://community.icann.org/display/jaswg/JAS+Issues+and+Recommendatio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1534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JAS WG Final Report</a:t>
            </a:r>
            <a:br>
              <a:rPr lang="en-US" dirty="0" smtClean="0"/>
            </a:br>
            <a:r>
              <a:rPr lang="en-US" sz="2800" dirty="0" smtClean="0"/>
              <a:t>Supporting Applicants from </a:t>
            </a:r>
            <a:br>
              <a:rPr lang="en-US" sz="2800" dirty="0" smtClean="0"/>
            </a:br>
            <a:r>
              <a:rPr lang="en-US" sz="2800" dirty="0" smtClean="0"/>
              <a:t>Developing Economies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7162800" cy="1752600"/>
          </a:xfrm>
        </p:spPr>
        <p:txBody>
          <a:bodyPr/>
          <a:lstStyle/>
          <a:p>
            <a:r>
              <a:rPr lang="en-US" dirty="0" smtClean="0"/>
              <a:t>September 2011</a:t>
            </a:r>
          </a:p>
          <a:p>
            <a:r>
              <a:rPr lang="en-US" dirty="0" smtClean="0"/>
              <a:t>Presenters: Avri Doria; Alan Greenberg</a:t>
            </a:r>
          </a:p>
        </p:txBody>
      </p:sp>
    </p:spTree>
    <p:extLst>
      <p:ext uri="{BB962C8B-B14F-4D97-AF65-F5344CB8AC3E}">
        <p14:creationId xmlns:p14="http://schemas.microsoft.com/office/powerpoint/2010/main" val="5589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Following Do </a:t>
            </a:r>
            <a:r>
              <a:rPr lang="en-US" u="sng" dirty="0" smtClean="0"/>
              <a:t>NOT</a:t>
            </a:r>
            <a:r>
              <a:rPr lang="en-US" dirty="0" smtClean="0"/>
              <a:t> Receive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89317"/>
            <a:ext cx="8686800" cy="404948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dirty="0"/>
              <a:t>An applicant for a </a:t>
            </a:r>
            <a:r>
              <a:rPr lang="en-US" sz="2400" dirty="0" err="1"/>
              <a:t>gTLD</a:t>
            </a:r>
            <a:r>
              <a:rPr lang="en-US" sz="2400" dirty="0"/>
              <a:t> string that is </a:t>
            </a:r>
            <a:r>
              <a:rPr lang="en-US" sz="2400" dirty="0" smtClean="0"/>
              <a:t>intended </a:t>
            </a:r>
            <a:r>
              <a:rPr lang="en-US" sz="2400" dirty="0"/>
              <a:t>to reference a specific commercial entity (commonly referred to within ICANN as a “dot-brand”);</a:t>
            </a:r>
          </a:p>
          <a:p>
            <a:r>
              <a:rPr lang="en-US" sz="2400" dirty="0"/>
              <a:t>A governmental or </a:t>
            </a:r>
            <a:r>
              <a:rPr lang="en-US" sz="2400" dirty="0" err="1"/>
              <a:t>para-statal</a:t>
            </a:r>
            <a:r>
              <a:rPr lang="en-US" sz="2400" dirty="0"/>
              <a:t> institution (BUT discussion with GAC continuing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 </a:t>
            </a:r>
            <a:r>
              <a:rPr lang="en-US" sz="2400" dirty="0" err="1"/>
              <a:t>gTLD</a:t>
            </a:r>
            <a:r>
              <a:rPr lang="en-US" sz="2400" dirty="0"/>
              <a:t> string that is a geographic name or is based on one;</a:t>
            </a:r>
          </a:p>
          <a:p>
            <a:pPr lvl="0"/>
            <a:r>
              <a:rPr lang="en-US" sz="2400" dirty="0"/>
              <a:t>Affiliated with sponsors or partners that are bankrupt or under bankruptcy protection;</a:t>
            </a:r>
          </a:p>
          <a:p>
            <a:pPr lvl="0"/>
            <a:r>
              <a:rPr lang="en-US" sz="2400" dirty="0"/>
              <a:t>Affiliated with sponsors or partners that are the subject of litigation or criminal investigation;</a:t>
            </a:r>
          </a:p>
          <a:p>
            <a:pPr lvl="0"/>
            <a:r>
              <a:rPr lang="en-US" sz="2400" dirty="0"/>
              <a:t>Incapable of meeting any of the Applicant Guidebook’s due diligence procedures.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 in Public Interest Clarification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Support by and/or for distinct cultural, linguistic or ethnic communities; </a:t>
            </a:r>
          </a:p>
          <a:p>
            <a:pPr lvl="0"/>
            <a:r>
              <a:rPr lang="en-US" dirty="0"/>
              <a:t>Service in an under-served language, the presence of which on the Internet has been limited;</a:t>
            </a:r>
          </a:p>
          <a:p>
            <a:pPr lvl="0"/>
            <a:r>
              <a:rPr lang="en-US" dirty="0"/>
              <a:t>Operation in a developing economy in a manner that provides genuine local social benefit;</a:t>
            </a:r>
          </a:p>
          <a:p>
            <a:pPr lvl="0"/>
            <a:r>
              <a:rPr lang="en-US" dirty="0"/>
              <a:t>Advocated by non-profit, civil society and non-governmental organizations in a manner consistent with the organizations’ social service mission(s); </a:t>
            </a:r>
            <a:r>
              <a:rPr lang="en-US" dirty="0" smtClean="0"/>
              <a:t>and</a:t>
            </a:r>
          </a:p>
          <a:p>
            <a:r>
              <a:rPr lang="en-US" dirty="0"/>
              <a:t>Operation by a local entrepreneur(s), providing demonstrable social benefit in those geographic areas where market constraints make normal business operations more difficult. </a:t>
            </a:r>
          </a:p>
          <a:p>
            <a:pPr lvl="0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6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Primarily, a reduction of the application fee to USD47,000 from </a:t>
            </a:r>
            <a:r>
              <a:rPr lang="en-US" dirty="0" smtClean="0"/>
              <a:t>USD185,000 (as also suggested by GAC and ALAC</a:t>
            </a:r>
            <a:r>
              <a:rPr lang="en-US" dirty="0" smtClean="0"/>
              <a:t>);</a:t>
            </a:r>
          </a:p>
          <a:p>
            <a:pPr lvl="0"/>
            <a:r>
              <a:rPr lang="en-US" dirty="0"/>
              <a:t>The fee reduction is to be separate from the financial support based on the Board allocated $2m</a:t>
            </a:r>
            <a:endParaRPr lang="en-US" dirty="0" smtClean="0"/>
          </a:p>
          <a:p>
            <a:pPr lvl="0"/>
            <a:r>
              <a:rPr lang="en-US" dirty="0" smtClean="0"/>
              <a:t>The staggering of application fees (installment payments);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relaxing or deferring of the upfront costs of the required “continuity instrument”; and</a:t>
            </a:r>
          </a:p>
          <a:p>
            <a:pPr lvl="0"/>
            <a:r>
              <a:rPr lang="en-US" dirty="0"/>
              <a:t>The possible creation of a development fund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3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 </a:t>
            </a:r>
            <a:r>
              <a:rPr lang="en-US" dirty="0" smtClean="0"/>
              <a:t>Reduction </a:t>
            </a:r>
            <a:r>
              <a:rPr lang="en-US" dirty="0"/>
              <a:t>and Cost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GNSO </a:t>
            </a:r>
            <a:r>
              <a:rPr lang="en-US" dirty="0"/>
              <a:t>Implementation Guideline B: "Application fees will be designed to ensure that adequate resources exist to cover the total cost to administer the new </a:t>
            </a:r>
            <a:r>
              <a:rPr lang="en-US" dirty="0" err="1"/>
              <a:t>gTLD</a:t>
            </a:r>
            <a:r>
              <a:rPr lang="en-US" dirty="0"/>
              <a:t> process. Application fees may differ for applicants</a:t>
            </a:r>
            <a:r>
              <a:rPr lang="en-US" dirty="0" smtClean="0"/>
              <a:t>.“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dirty="0" smtClean="0"/>
              <a:t>Report </a:t>
            </a:r>
            <a:r>
              <a:rPr lang="en-US" dirty="0"/>
              <a:t>suggests a number of ways that fee reduction can be funded without the $2m+ and without impacting operational </a:t>
            </a:r>
            <a:r>
              <a:rPr lang="en-US" dirty="0" smtClean="0"/>
              <a:t>cost-recovery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dirty="0" smtClean="0"/>
              <a:t>Depending </a:t>
            </a:r>
            <a:r>
              <a:rPr lang="en-US" dirty="0"/>
              <a:t>on exact number of total new </a:t>
            </a:r>
            <a:r>
              <a:rPr lang="en-US" dirty="0" err="1"/>
              <a:t>gTLD</a:t>
            </a:r>
            <a:r>
              <a:rPr lang="en-US" dirty="0"/>
              <a:t> Applicants and support recipients, return to reserve of sunk costs </a:t>
            </a:r>
            <a:r>
              <a:rPr lang="en-US" b="1" i="1" dirty="0"/>
              <a:t>may</a:t>
            </a:r>
            <a:r>
              <a:rPr lang="en-US" dirty="0"/>
              <a:t> be </a:t>
            </a:r>
            <a:r>
              <a:rPr lang="en-US" dirty="0" smtClean="0"/>
              <a:t>reduced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Financial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The financial support should be funded via various sources, including the USD2 million allocated by the ICANN Board, solicited third parties and auction revenues.</a:t>
            </a:r>
          </a:p>
          <a:p>
            <a:pPr lvl="0"/>
            <a:r>
              <a:rPr lang="en-US" dirty="0"/>
              <a:t>The creation of a foundation to collect and distribute the financial support to Support Recipients should be investigated by a Board-appointed planning committee.</a:t>
            </a:r>
          </a:p>
          <a:p>
            <a:pPr lvl="0"/>
            <a:r>
              <a:rPr lang="en-US" dirty="0"/>
              <a:t>Support Recipients should be required to pay back financial support (not including any fee reductions) received, thereby helping to make the Support Program sustainable.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1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378"/>
            <a:ext cx="8229600" cy="1143000"/>
          </a:xfrm>
        </p:spPr>
        <p:txBody>
          <a:bodyPr/>
          <a:lstStyle/>
          <a:p>
            <a:r>
              <a:rPr lang="en-US" dirty="0" smtClean="0"/>
              <a:t>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4400" dirty="0" smtClean="0"/>
              <a:t>Board set up a planning committee to:</a:t>
            </a:r>
          </a:p>
          <a:p>
            <a:pPr lvl="1"/>
            <a:r>
              <a:rPr lang="en-US" dirty="0"/>
              <a:t>Work with ICANN staff to investigate and understand the legal structures that are available to and required of ICANN, a California 501(c) corporation, for creating a foundation;</a:t>
            </a:r>
          </a:p>
          <a:p>
            <a:pPr lvl="1"/>
            <a:r>
              <a:rPr lang="en-US" dirty="0"/>
              <a:t>Draft a document defining the core responsibilities and activities of the fund or foundation;</a:t>
            </a:r>
          </a:p>
          <a:p>
            <a:pPr lvl="1"/>
            <a:r>
              <a:rPr lang="en-US" dirty="0"/>
              <a:t>Define methods of work for the fund or foundation, including, inter alia, investment guidelines, fundraising and grant making;</a:t>
            </a:r>
          </a:p>
          <a:p>
            <a:pPr lvl="1"/>
            <a:r>
              <a:rPr lang="en-US" dirty="0"/>
              <a:t>Suggest membership for the first board of the foundation and clarify the relationship between ICANN’s corporate structure and the new fund or foundation; and</a:t>
            </a:r>
          </a:p>
          <a:p>
            <a:pPr lvl="1"/>
            <a:r>
              <a:rPr lang="en-GB" dirty="0"/>
              <a:t>Start obtaining pledges of funding for the foundation, to augment the USD2 million already committed by the ICANN Board at its Singapore meeting in Resolution 2011.06.20.01 </a:t>
            </a:r>
            <a:r>
              <a:rPr lang="en-US" dirty="0"/>
              <a:t>  WG members believe that the domicile of any prospective foundation should not be limited to the United States.  There may be useful and valid practical reasons for creating a foundation in other countries or regions.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Budget allocation from ICANN, including the USD2 million already committed by the ICANN Board;</a:t>
            </a:r>
          </a:p>
          <a:p>
            <a:pPr lvl="0"/>
            <a:r>
              <a:rPr lang="en-US" dirty="0"/>
              <a:t>Solicitation of funds to at least match the initial allocation made by the ICANN Board;</a:t>
            </a:r>
          </a:p>
          <a:p>
            <a:pPr lvl="0"/>
            <a:r>
              <a:rPr lang="en-US" dirty="0"/>
              <a:t>Auction proceeds beyond the cost of running the auctions;</a:t>
            </a:r>
          </a:p>
          <a:p>
            <a:pPr lvl="0"/>
            <a:r>
              <a:rPr lang="en-US" dirty="0"/>
              <a:t>Voluntary allocation of funds from </a:t>
            </a:r>
            <a:r>
              <a:rPr lang="en-US" dirty="0" err="1"/>
              <a:t>ccTLDs</a:t>
            </a:r>
            <a:r>
              <a:rPr lang="en-US" dirty="0"/>
              <a:t>;</a:t>
            </a:r>
          </a:p>
          <a:p>
            <a:pPr lvl="0"/>
            <a:r>
              <a:rPr lang="en-US" dirty="0"/>
              <a:t>Voluntary allocations of funds from incumbent </a:t>
            </a:r>
            <a:r>
              <a:rPr lang="en-US" dirty="0" err="1"/>
              <a:t>gTLD</a:t>
            </a:r>
            <a:r>
              <a:rPr lang="en-US" dirty="0"/>
              <a:t> registries and registrars;</a:t>
            </a:r>
          </a:p>
          <a:p>
            <a:pPr lvl="0"/>
            <a:r>
              <a:rPr lang="en-US" dirty="0"/>
              <a:t>External funding sources (e.g., grants from government or other inter-governmental organizations); and</a:t>
            </a:r>
          </a:p>
          <a:p>
            <a:pPr lvl="0"/>
            <a:r>
              <a:rPr lang="en-US" dirty="0"/>
              <a:t>Other sources yet to be </a:t>
            </a:r>
            <a:r>
              <a:rPr lang="en-US" dirty="0" smtClean="0"/>
              <a:t>determined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Application assistance (beyond the JAS WG’s recommended reduction in fees);</a:t>
            </a:r>
          </a:p>
          <a:p>
            <a:pPr lvl="0"/>
            <a:r>
              <a:rPr lang="en-US" dirty="0"/>
              <a:t>The relaxing or deferring of the upfront costs of the required continuity instrument;</a:t>
            </a:r>
          </a:p>
          <a:p>
            <a:pPr lvl="0"/>
            <a:r>
              <a:rPr lang="en-US" dirty="0"/>
              <a:t>The possible creation of a development fund for Support-Approved Candidates; </a:t>
            </a:r>
          </a:p>
          <a:p>
            <a:r>
              <a:rPr lang="en-US" dirty="0"/>
              <a:t>The possible funding of proposals to create regional non-profit Registry Service Providers (RSP) to support multiple applicants for new </a:t>
            </a:r>
            <a:r>
              <a:rPr lang="en-US" dirty="0" err="1"/>
              <a:t>gTLDs</a:t>
            </a:r>
            <a:r>
              <a:rPr lang="en-US" dirty="0"/>
              <a:t> in developing economies</a:t>
            </a:r>
          </a:p>
          <a:p>
            <a:pPr lvl="0"/>
            <a:r>
              <a:rPr lang="en-US" dirty="0" smtClean="0"/>
              <a:t>Overcoming </a:t>
            </a:r>
            <a:r>
              <a:rPr lang="en-US" dirty="0"/>
              <a:t>technical requirement gaps, such as the IPv6 and other technical requirements, that may require technical upgrades not obtainable through the non-financial support offered to Support-Approved Candidates.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Non-Financial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Types of non-financial support should include but not be limited to:</a:t>
            </a:r>
          </a:p>
          <a:p>
            <a:pPr lvl="1"/>
            <a:r>
              <a:rPr lang="en-US" dirty="0"/>
              <a:t>Assistance with the preparation of </a:t>
            </a:r>
            <a:r>
              <a:rPr lang="en-US" dirty="0" err="1"/>
              <a:t>gTLD</a:t>
            </a:r>
            <a:r>
              <a:rPr lang="en-US" dirty="0"/>
              <a:t> applications;</a:t>
            </a:r>
          </a:p>
          <a:p>
            <a:pPr lvl="1"/>
            <a:r>
              <a:rPr lang="en-US" dirty="0"/>
              <a:t>Facilitation of IPv6 compliance;</a:t>
            </a:r>
          </a:p>
          <a:p>
            <a:pPr lvl="1"/>
            <a:r>
              <a:rPr lang="en-US" dirty="0"/>
              <a:t>Consulting and education regarding DNSSEC implementation;</a:t>
            </a:r>
          </a:p>
          <a:p>
            <a:pPr lvl="1"/>
            <a:r>
              <a:rPr lang="en-US" dirty="0"/>
              <a:t>Outreach and education efforts regarding the New </a:t>
            </a:r>
            <a:r>
              <a:rPr lang="en-US" dirty="0" err="1"/>
              <a:t>gTLD</a:t>
            </a:r>
            <a:r>
              <a:rPr lang="en-US" dirty="0"/>
              <a:t> Program;</a:t>
            </a:r>
          </a:p>
          <a:p>
            <a:pPr lvl="1"/>
            <a:r>
              <a:rPr lang="en-US" dirty="0"/>
              <a:t>Logistical, translation and technical support; and</a:t>
            </a:r>
          </a:p>
          <a:p>
            <a:pPr lvl="1"/>
            <a:r>
              <a:rPr lang="en-US" dirty="0"/>
              <a:t>Establishment of Registry Service Providers in regions where none or few exist.</a:t>
            </a:r>
          </a:p>
          <a:p>
            <a:r>
              <a:rPr lang="en-US" dirty="0"/>
              <a:t>ICANN should serve as a facilitator for this non-financial support by providing a clearinghouse function to assist Support-Approved Candidates and third-party donors in finding each other.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Eligibility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The specific support eligibility criteria should include:</a:t>
            </a:r>
          </a:p>
          <a:p>
            <a:pPr lvl="1"/>
            <a:r>
              <a:rPr lang="en-US" dirty="0"/>
              <a:t>A specific service to the public interest</a:t>
            </a:r>
            <a:r>
              <a:rPr lang="en-US" dirty="0" smtClean="0"/>
              <a:t>; </a:t>
            </a:r>
            <a:r>
              <a:rPr lang="en-US" dirty="0"/>
              <a:t>and</a:t>
            </a:r>
          </a:p>
          <a:p>
            <a:pPr lvl="1"/>
            <a:r>
              <a:rPr lang="en-US" dirty="0"/>
              <a:t>Both a level of financial need and of financial capability.</a:t>
            </a:r>
          </a:p>
          <a:p>
            <a:pPr lvl="0"/>
            <a:r>
              <a:rPr lang="en-US" dirty="0"/>
              <a:t>Various criteria should disqualify a Support Candidate, such as the application for a </a:t>
            </a:r>
            <a:r>
              <a:rPr lang="en-US" dirty="0" err="1"/>
              <a:t>gTLD</a:t>
            </a:r>
            <a:r>
              <a:rPr lang="en-US" dirty="0"/>
              <a:t> string that </a:t>
            </a:r>
            <a:r>
              <a:rPr lang="en-US" dirty="0" smtClean="0"/>
              <a:t>is </a:t>
            </a:r>
            <a:r>
              <a:rPr lang="en-US" dirty="0"/>
              <a:t>intended to reference a specific commercial entity (commonly referred to within ICANN as a “dot-brand”). However, applications for community names that may be subject to legal trademark protection are not necessarily disqualified from receiving </a:t>
            </a:r>
            <a:r>
              <a:rPr lang="en-US" dirty="0" smtClean="0"/>
              <a:t>support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Terminology Clarification</a:t>
            </a:r>
          </a:p>
          <a:p>
            <a:r>
              <a:rPr lang="en-US" dirty="0"/>
              <a:t>Why provide support?</a:t>
            </a:r>
          </a:p>
          <a:p>
            <a:r>
              <a:rPr lang="en-US" dirty="0" smtClean="0"/>
              <a:t>Activities timeline</a:t>
            </a:r>
          </a:p>
          <a:p>
            <a:r>
              <a:rPr lang="en-US" dirty="0" smtClean="0"/>
              <a:t>Final Report structure</a:t>
            </a:r>
          </a:p>
          <a:p>
            <a:r>
              <a:rPr lang="en-US" u="sng" dirty="0"/>
              <a:t>Final Report highlights</a:t>
            </a:r>
          </a:p>
          <a:p>
            <a:r>
              <a:rPr lang="en-US" dirty="0" smtClean="0"/>
              <a:t>Next steps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Information/Documentation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All Candidates should be required to provide a self-declaration stating that they are eligible to receive support under the aforementioned </a:t>
            </a:r>
            <a:r>
              <a:rPr lang="en-GB" dirty="0" smtClean="0"/>
              <a:t>criteria;</a:t>
            </a:r>
          </a:p>
          <a:p>
            <a:pPr lvl="0"/>
            <a:r>
              <a:rPr lang="en-US" dirty="0"/>
              <a:t>Annual reports or equivalent;</a:t>
            </a:r>
          </a:p>
          <a:p>
            <a:r>
              <a:rPr lang="en-US" dirty="0"/>
              <a:t>Evidence of any previously funded projects showing degree of success in meeting goals of the </a:t>
            </a:r>
            <a:r>
              <a:rPr lang="en-US" dirty="0" smtClean="0"/>
              <a:t>project;</a:t>
            </a:r>
            <a:endParaRPr lang="en-US" dirty="0"/>
          </a:p>
          <a:p>
            <a:pPr lvl="0"/>
            <a:r>
              <a:rPr lang="en-US" dirty="0" smtClean="0"/>
              <a:t>Financial </a:t>
            </a:r>
            <a:r>
              <a:rPr lang="en-US" dirty="0"/>
              <a:t>reports showing need;</a:t>
            </a:r>
          </a:p>
          <a:p>
            <a:pPr lvl="0"/>
            <a:r>
              <a:rPr lang="en-US" dirty="0"/>
              <a:t>Letters of </a:t>
            </a:r>
            <a:r>
              <a:rPr lang="en-US" dirty="0" smtClean="0"/>
              <a:t>reference </a:t>
            </a:r>
            <a:r>
              <a:rPr lang="en-US" dirty="0"/>
              <a:t>regarding </a:t>
            </a:r>
            <a:r>
              <a:rPr lang="en-US" dirty="0" smtClean="0"/>
              <a:t>candidates </a:t>
            </a:r>
            <a:r>
              <a:rPr lang="en-US" dirty="0"/>
              <a:t>ability to form a sustainable operation; and</a:t>
            </a:r>
          </a:p>
          <a:p>
            <a:pPr lvl="0"/>
            <a:r>
              <a:rPr lang="en-US" dirty="0"/>
              <a:t>Documentation showing evidence of all qualifying circumstances.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1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Support Evaluation Process 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054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400" dirty="0"/>
              <a:t>The SEP should take place before the standard </a:t>
            </a:r>
            <a:r>
              <a:rPr lang="en-US" sz="3400" dirty="0" err="1"/>
              <a:t>gTLD</a:t>
            </a:r>
            <a:r>
              <a:rPr lang="en-US" sz="3400" dirty="0"/>
              <a:t> application review.</a:t>
            </a:r>
          </a:p>
          <a:p>
            <a:pPr lvl="0"/>
            <a:r>
              <a:rPr lang="en-US" sz="3400" dirty="0"/>
              <a:t>Each support application should be evaluated by a Support Application Review Panel (SARP). The SARP should be composed of volunteers from the ICANN community and outside experts, all with knowledge of the existing new </a:t>
            </a:r>
            <a:r>
              <a:rPr lang="en-US" sz="3400" dirty="0" err="1"/>
              <a:t>gTLD</a:t>
            </a:r>
            <a:r>
              <a:rPr lang="en-US" sz="3400" dirty="0"/>
              <a:t> processes, potential gaming patterns and the general needs and capabilities of Support Candidates from developing economies.</a:t>
            </a:r>
          </a:p>
          <a:p>
            <a:pPr lvl="0"/>
            <a:r>
              <a:rPr lang="en-US" sz="3400" dirty="0"/>
              <a:t>When the SARP rejects a Support Candidate, the SARP should explain its reasons. The Support Candidate may then work to improve its application and reapply for support or may apply for a </a:t>
            </a:r>
            <a:r>
              <a:rPr lang="en-US" sz="3400" dirty="0" err="1"/>
              <a:t>gTLD</a:t>
            </a:r>
            <a:r>
              <a:rPr lang="en-US" sz="3400" dirty="0"/>
              <a:t> without support.</a:t>
            </a:r>
          </a:p>
          <a:p>
            <a:pPr lvl="0"/>
            <a:r>
              <a:rPr lang="en-US" sz="3400" dirty="0"/>
              <a:t>Support Candidates are still responsible for paying the USD5,000 </a:t>
            </a:r>
            <a:r>
              <a:rPr lang="en-US" sz="3400" dirty="0" err="1"/>
              <a:t>gTLD</a:t>
            </a:r>
            <a:r>
              <a:rPr lang="en-US" sz="3400" dirty="0"/>
              <a:t> application deposit.</a:t>
            </a:r>
          </a:p>
          <a:p>
            <a:pPr lvl="0"/>
            <a:r>
              <a:rPr lang="en-US" sz="3400" dirty="0"/>
              <a:t>The ICANN Staff should produce a Support Candidate Guide.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6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22</a:t>
            </a:fld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763000" cy="6477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43473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Consideration by GNSO, ALAC and THEN Board</a:t>
            </a:r>
          </a:p>
          <a:p>
            <a:r>
              <a:rPr lang="en-US" dirty="0" smtClean="0"/>
              <a:t>Publication Final </a:t>
            </a:r>
            <a:r>
              <a:rPr lang="en-US" dirty="0"/>
              <a:t>Milestone </a:t>
            </a:r>
            <a:r>
              <a:rPr lang="en-US" dirty="0" smtClean="0"/>
              <a:t>Report for public comment </a:t>
            </a:r>
            <a:r>
              <a:rPr lang="en-US" sz="2400" i="1" dirty="0" smtClean="0"/>
              <a:t>(in 6 UN languages)</a:t>
            </a:r>
          </a:p>
          <a:p>
            <a:r>
              <a:rPr lang="en-US" dirty="0" smtClean="0"/>
              <a:t>ICANN Dakar meeting (Oct 23-28) public session with opportunity for Q&amp;A </a:t>
            </a:r>
            <a:r>
              <a:rPr lang="en-US" sz="2400" i="1" dirty="0" smtClean="0"/>
              <a:t>(session with interpreters Spanish and French)</a:t>
            </a:r>
          </a:p>
          <a:p>
            <a:r>
              <a:rPr lang="en-US" dirty="0" smtClean="0"/>
              <a:t>Publication of MR2 Comment Summary Analysis</a:t>
            </a:r>
          </a:p>
          <a:p>
            <a:r>
              <a:rPr lang="en-US" dirty="0" smtClean="0"/>
              <a:t>Implementation by staff based on Board direction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Where to Find More Info…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Wiki: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community.icann.org/display/jaswg/JAS+Issues+and+Recommendations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New </a:t>
            </a:r>
            <a:r>
              <a:rPr lang="en-US" sz="2800" b="1" dirty="0" err="1" smtClean="0">
                <a:solidFill>
                  <a:srgbClr val="C00000"/>
                </a:solidFill>
              </a:rPr>
              <a:t>gTLD</a:t>
            </a:r>
            <a:r>
              <a:rPr lang="en-US" sz="2800" b="1" dirty="0" smtClean="0">
                <a:solidFill>
                  <a:srgbClr val="C00000"/>
                </a:solidFill>
              </a:rPr>
              <a:t> Program:</a:t>
            </a:r>
          </a:p>
          <a:p>
            <a:pPr eaLnBrk="1" hangingPunct="1">
              <a:buNone/>
            </a:pPr>
            <a:r>
              <a:rPr lang="en-US" sz="2000" u="sng" dirty="0" smtClean="0">
                <a:hlinkClick r:id="rId3"/>
              </a:rPr>
              <a:t>http://www.icann.org/en/topics/new-gtld-program.htm</a:t>
            </a: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4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Developing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Economies Support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Program (DESP)</a:t>
            </a:r>
          </a:p>
          <a:p>
            <a:r>
              <a:rPr lang="en-GB" dirty="0" smtClean="0"/>
              <a:t>Support </a:t>
            </a:r>
            <a:r>
              <a:rPr lang="en-GB" dirty="0"/>
              <a:t>Application Review Panel (SARP</a:t>
            </a:r>
            <a:r>
              <a:rPr lang="en-GB" dirty="0" smtClean="0"/>
              <a:t>)</a:t>
            </a:r>
          </a:p>
          <a:p>
            <a:r>
              <a:rPr lang="en-GB" dirty="0" smtClean="0"/>
              <a:t>Support </a:t>
            </a:r>
            <a:r>
              <a:rPr lang="en-GB" dirty="0"/>
              <a:t>Eligibility Criteria</a:t>
            </a:r>
            <a:endParaRPr lang="en-US" dirty="0"/>
          </a:p>
          <a:p>
            <a:r>
              <a:rPr lang="en-GB" dirty="0"/>
              <a:t>Support Evaluation </a:t>
            </a:r>
            <a:r>
              <a:rPr lang="en-GB" dirty="0" smtClean="0"/>
              <a:t>Process</a:t>
            </a:r>
          </a:p>
          <a:p>
            <a:r>
              <a:rPr lang="en-GB" dirty="0">
                <a:solidFill>
                  <a:srgbClr val="C00000"/>
                </a:solidFill>
              </a:rPr>
              <a:t>Support Candidate (SC) 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Support-Approved </a:t>
            </a:r>
            <a:r>
              <a:rPr lang="en-GB" dirty="0">
                <a:solidFill>
                  <a:srgbClr val="C00000"/>
                </a:solidFill>
              </a:rPr>
              <a:t>Candidate (SAC</a:t>
            </a:r>
            <a:r>
              <a:rPr lang="en-GB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GB" dirty="0">
                <a:solidFill>
                  <a:srgbClr val="C00000"/>
                </a:solidFill>
              </a:rPr>
              <a:t>Support Recipient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5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</a:t>
            </a:r>
            <a:r>
              <a:rPr lang="en-US" dirty="0" smtClean="0"/>
              <a:t>Provide New Applicant Support?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Highlights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June 2008 </a:t>
            </a:r>
            <a:r>
              <a:rPr lang="en-US" sz="2400" dirty="0" smtClean="0"/>
              <a:t>- New </a:t>
            </a:r>
            <a:r>
              <a:rPr lang="en-US" sz="2400" dirty="0" err="1"/>
              <a:t>gTLD</a:t>
            </a:r>
            <a:r>
              <a:rPr lang="en-US" sz="2400" dirty="0"/>
              <a:t> Policy IG-N:   </a:t>
            </a:r>
            <a:endParaRPr lang="en-US" sz="2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“</a:t>
            </a:r>
            <a:r>
              <a:rPr lang="en-US" sz="2400" i="1" dirty="0"/>
              <a:t>ICANN may put in place a fee reduction scheme </a:t>
            </a:r>
            <a:endParaRPr lang="en-US" sz="2400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for </a:t>
            </a:r>
            <a:r>
              <a:rPr lang="en-US" sz="2400" i="1" dirty="0" err="1"/>
              <a:t>gTLD</a:t>
            </a:r>
            <a:r>
              <a:rPr lang="en-US" sz="2400" i="1" dirty="0"/>
              <a:t> applicants from economies </a:t>
            </a:r>
            <a:endParaRPr lang="en-US" sz="2400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classified </a:t>
            </a:r>
            <a:r>
              <a:rPr lang="en-US" sz="2400" i="1" dirty="0"/>
              <a:t>by the UN as least developed</a:t>
            </a:r>
            <a:r>
              <a:rPr lang="en-US" sz="2400" i="1" dirty="0" smtClean="0"/>
              <a:t>.”</a:t>
            </a:r>
          </a:p>
          <a:p>
            <a:pPr marL="0" indent="0" algn="ctr">
              <a:buNone/>
            </a:pPr>
            <a:endParaRPr lang="en-US" sz="2400" i="1" dirty="0"/>
          </a:p>
          <a:p>
            <a:r>
              <a:rPr lang="en-US" sz="2400" b="1" dirty="0" smtClean="0"/>
              <a:t>March 2010 </a:t>
            </a:r>
            <a:r>
              <a:rPr lang="en-US" sz="2400" dirty="0" smtClean="0"/>
              <a:t>- Nairobi Board Resolution # 20: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“to develop a sustainable approach to providing  support to applicants requiring assistance in applying for and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operating new </a:t>
            </a:r>
            <a:r>
              <a:rPr lang="en-US" sz="2400" i="1" dirty="0" err="1" smtClean="0"/>
              <a:t>gTLDs</a:t>
            </a:r>
            <a:r>
              <a:rPr lang="en-US" sz="2400" i="1" dirty="0" smtClean="0"/>
              <a:t>”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i="1" dirty="0" smtClean="0"/>
          </a:p>
          <a:p>
            <a:r>
              <a:rPr lang="en-US" sz="2400" b="1" dirty="0" smtClean="0"/>
              <a:t>February 2011 on </a:t>
            </a:r>
            <a:r>
              <a:rPr lang="en-US" sz="2400" dirty="0" smtClean="0"/>
              <a:t>- GAC support on fee reduction (scorecard)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i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JAS WG Activities Timeline </a:t>
            </a:r>
            <a:r>
              <a:rPr lang="en-US" i="1" dirty="0" smtClean="0"/>
              <a:t>2010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52400" y="2733675"/>
            <a:ext cx="8991600" cy="16002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alpha val="32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5364" name="Picture 3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281" y="267970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742461"/>
            <a:ext cx="9290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Mar 13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Board Resolution #20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0623" y="1942200"/>
            <a:ext cx="16764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Apr 1</a:t>
            </a: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GNSO &amp; ALAC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Motion to create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Joint SO/AC WG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5977" y="1527016"/>
            <a:ext cx="99954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Sept 25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Board Resolution #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2.2 – </a:t>
            </a:r>
            <a:r>
              <a:rPr lang="en-US" sz="1400" u="sng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no fee reduction</a:t>
            </a:r>
            <a:endParaRPr lang="en-US" sz="1400" u="sng" dirty="0">
              <a:solidFill>
                <a:schemeClr val="accent6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4461" y="1742462"/>
            <a:ext cx="9715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Oct 28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Board Resolution #12</a:t>
            </a:r>
          </a:p>
        </p:txBody>
      </p:sp>
      <p:pic>
        <p:nvPicPr>
          <p:cNvPr id="15370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2137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1768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08893" y="37999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4" name="TextBox 13"/>
          <p:cNvSpPr txBox="1"/>
          <p:nvPr/>
        </p:nvSpPr>
        <p:spPr>
          <a:xfrm>
            <a:off x="990600" y="4515199"/>
            <a:ext cx="1219200" cy="738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Apr 29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Joint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SO/AC WG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formed</a:t>
            </a:r>
          </a:p>
        </p:txBody>
      </p:sp>
      <p:sp>
        <p:nvSpPr>
          <p:cNvPr id="15374" name="TextBox 14"/>
          <p:cNvSpPr txBox="1">
            <a:spLocks noChangeArrowheads="1"/>
          </p:cNvSpPr>
          <p:nvPr/>
        </p:nvSpPr>
        <p:spPr bwMode="auto">
          <a:xfrm>
            <a:off x="2142775" y="4495800"/>
            <a:ext cx="1752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Jun 14</a:t>
            </a:r>
            <a:r>
              <a:rPr lang="en-US" sz="1400" b="1" dirty="0">
                <a:solidFill>
                  <a:srgbClr val="C00000"/>
                </a:solidFill>
                <a:latin typeface="Calibri" charset="0"/>
              </a:rPr>
              <a:t>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blog </a:t>
            </a:r>
          </a:p>
          <a:p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“Call for Input: Support for </a:t>
            </a:r>
            <a:endParaRPr lang="en-US" sz="1400" i="1" dirty="0" smtClean="0">
              <a:solidFill>
                <a:srgbClr val="C00000"/>
              </a:solidFill>
              <a:latin typeface="Calibri" charset="0"/>
            </a:endParaRPr>
          </a:p>
          <a:p>
            <a:r>
              <a:rPr lang="en-US" sz="1400" i="1" dirty="0" smtClean="0">
                <a:solidFill>
                  <a:srgbClr val="C00000"/>
                </a:solidFill>
                <a:latin typeface="Calibri" charset="0"/>
              </a:rPr>
              <a:t>New </a:t>
            </a:r>
            <a:r>
              <a:rPr lang="en-US" sz="1400" i="1" dirty="0" err="1">
                <a:solidFill>
                  <a:srgbClr val="C00000"/>
                </a:solidFill>
                <a:latin typeface="Calibri" charset="0"/>
              </a:rPr>
              <a:t>gTLD</a:t>
            </a:r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 Applicants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”</a:t>
            </a:r>
            <a:endParaRPr lang="en-US" sz="1400" b="1" dirty="0">
              <a:solidFill>
                <a:srgbClr val="C00000"/>
              </a:solidFill>
              <a:latin typeface="Calibri" charset="0"/>
            </a:endParaRPr>
          </a:p>
        </p:txBody>
      </p:sp>
      <p:pic>
        <p:nvPicPr>
          <p:cNvPr id="16" name="Picture 15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62723" y="3884243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7" name="Picture 16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9780" y="3780501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5377" name="TextBox 17"/>
          <p:cNvSpPr txBox="1">
            <a:spLocks noChangeArrowheads="1"/>
          </p:cNvSpPr>
          <p:nvPr/>
        </p:nvSpPr>
        <p:spPr bwMode="auto">
          <a:xfrm>
            <a:off x="3361975" y="4465725"/>
            <a:ext cx="11810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Jun 16 - Aug 23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posted </a:t>
            </a:r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“Support Snapshot” for </a:t>
            </a:r>
            <a:endParaRPr lang="en-US" sz="1400" i="1" dirty="0" smtClean="0">
              <a:solidFill>
                <a:srgbClr val="C00000"/>
              </a:solidFill>
              <a:latin typeface="Calibri" charset="0"/>
            </a:endParaRPr>
          </a:p>
          <a:p>
            <a:r>
              <a:rPr lang="en-US" sz="1400" i="1" dirty="0" smtClean="0">
                <a:solidFill>
                  <a:srgbClr val="C00000"/>
                </a:solidFill>
                <a:latin typeface="Calibri" charset="0"/>
              </a:rPr>
              <a:t>Public </a:t>
            </a:r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Comment</a:t>
            </a:r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pic>
        <p:nvPicPr>
          <p:cNvPr id="20" name="Picture 19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66775" y="37805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5379" name="TextBox 20"/>
          <p:cNvSpPr txBox="1">
            <a:spLocks noChangeArrowheads="1"/>
          </p:cNvSpPr>
          <p:nvPr/>
        </p:nvSpPr>
        <p:spPr bwMode="auto">
          <a:xfrm>
            <a:off x="3692144" y="1295400"/>
            <a:ext cx="1676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rgbClr val="0D0D0D"/>
                </a:solidFill>
                <a:latin typeface="Calibri" charset="0"/>
              </a:rPr>
              <a:t>Jun 23</a:t>
            </a:r>
            <a:r>
              <a:rPr lang="en-US" sz="1400" b="1" dirty="0">
                <a:solidFill>
                  <a:srgbClr val="0D0D0D"/>
                </a:solidFill>
                <a:latin typeface="Calibri" charset="0"/>
              </a:rPr>
              <a:t>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- ICANN Brussels Meeting </a:t>
            </a:r>
            <a:r>
              <a:rPr lang="en-US" sz="1400" i="1" dirty="0">
                <a:solidFill>
                  <a:srgbClr val="0D0D0D"/>
                </a:solidFill>
                <a:latin typeface="Calibri" charset="0"/>
              </a:rPr>
              <a:t>“</a:t>
            </a:r>
            <a:r>
              <a:rPr lang="en-GB" sz="1400" i="1" dirty="0">
                <a:solidFill>
                  <a:srgbClr val="0D0D0D"/>
                </a:solidFill>
                <a:latin typeface="Calibri" charset="0"/>
              </a:rPr>
              <a:t>Reducing Barriers to New </a:t>
            </a:r>
            <a:r>
              <a:rPr lang="en-GB" sz="1400" i="1" dirty="0" err="1">
                <a:solidFill>
                  <a:srgbClr val="0D0D0D"/>
                </a:solidFill>
                <a:latin typeface="Calibri" charset="0"/>
              </a:rPr>
              <a:t>gTLD</a:t>
            </a:r>
            <a:r>
              <a:rPr lang="en-GB" sz="1400" i="1" dirty="0">
                <a:solidFill>
                  <a:srgbClr val="0D0D0D"/>
                </a:solidFill>
                <a:latin typeface="Calibri" charset="0"/>
              </a:rPr>
              <a:t> Creation in Developing Regions”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pic>
        <p:nvPicPr>
          <p:cNvPr id="22" name="Picture 21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91100" y="3785889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5381" name="Picture 22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3880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2" name="TextBox 23"/>
          <p:cNvSpPr txBox="1">
            <a:spLocks noChangeArrowheads="1"/>
          </p:cNvSpPr>
          <p:nvPr/>
        </p:nvSpPr>
        <p:spPr bwMode="auto">
          <a:xfrm>
            <a:off x="4724400" y="4583017"/>
            <a:ext cx="152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Sep 18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- Excerpt Prepared for Special Meeting of ICANN Board </a:t>
            </a:r>
          </a:p>
        </p:txBody>
      </p:sp>
      <p:sp>
        <p:nvSpPr>
          <p:cNvPr id="15383" name="TextBox 24"/>
          <p:cNvSpPr txBox="1">
            <a:spLocks noChangeArrowheads="1"/>
          </p:cNvSpPr>
          <p:nvPr/>
        </p:nvSpPr>
        <p:spPr bwMode="auto">
          <a:xfrm>
            <a:off x="6507811" y="4465725"/>
            <a:ext cx="1676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Nov 11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– Publications: </a:t>
            </a:r>
          </a:p>
          <a:p>
            <a:pPr>
              <a:buFontTx/>
              <a:buAutoNum type="arabicPeriod"/>
            </a:pP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Milestone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Report,    Addenda; Summary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&amp; Analysis</a:t>
            </a:r>
          </a:p>
          <a:p>
            <a:r>
              <a:rPr lang="en-US" sz="1400" b="1" dirty="0" smtClean="0">
                <a:solidFill>
                  <a:srgbClr val="4F6228"/>
                </a:solidFill>
                <a:latin typeface="Calibri" charset="0"/>
              </a:rPr>
              <a:t>Request </a:t>
            </a:r>
            <a:r>
              <a:rPr lang="en-US" sz="1400" b="1" dirty="0">
                <a:solidFill>
                  <a:srgbClr val="4F6228"/>
                </a:solidFill>
                <a:latin typeface="Calibri" charset="0"/>
              </a:rPr>
              <a:t>for Charter Extension!</a:t>
            </a:r>
          </a:p>
          <a:p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1752600" y="3352800"/>
            <a:ext cx="632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alibri" charset="0"/>
              </a:rPr>
              <a:t>On going bi-weekly conference calls….</a:t>
            </a:r>
          </a:p>
        </p:txBody>
      </p:sp>
      <p:pic>
        <p:nvPicPr>
          <p:cNvPr id="25" name="Picture 24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944" y="38100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26" name="TextBox 25"/>
          <p:cNvSpPr txBox="1"/>
          <p:nvPr/>
        </p:nvSpPr>
        <p:spPr>
          <a:xfrm>
            <a:off x="-38100" y="4572000"/>
            <a:ext cx="14478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Mar 10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GAC Letter to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ICANN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622" y="2679700"/>
            <a:ext cx="1952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7" y="2733675"/>
            <a:ext cx="2016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20"/>
          <p:cNvSpPr txBox="1">
            <a:spLocks noChangeArrowheads="1"/>
          </p:cNvSpPr>
          <p:nvPr/>
        </p:nvSpPr>
        <p:spPr bwMode="auto">
          <a:xfrm>
            <a:off x="7383652" y="1250050"/>
            <a:ext cx="1676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Dec 9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Cartagena Meeting </a:t>
            </a:r>
            <a:r>
              <a:rPr lang="en-US" sz="1400" i="1" dirty="0" smtClean="0">
                <a:solidFill>
                  <a:srgbClr val="0D0D0D"/>
                </a:solidFill>
                <a:latin typeface="Calibri" charset="0"/>
              </a:rPr>
              <a:t>“</a:t>
            </a:r>
            <a:r>
              <a:rPr lang="en-GB" sz="1400" i="1" dirty="0" smtClean="0">
                <a:solidFill>
                  <a:srgbClr val="0D0D0D"/>
                </a:solidFill>
                <a:latin typeface="Calibri" charset="0"/>
              </a:rPr>
              <a:t>Assisting Applicants from Developing Economies”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3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JAS WG Activities Timeline </a:t>
            </a:r>
            <a:r>
              <a:rPr lang="en-US" i="1" dirty="0" smtClean="0"/>
              <a:t>2011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52400" y="2733675"/>
            <a:ext cx="8991600" cy="16002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alpha val="32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5364" name="Picture 3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66700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0523" y="2679662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424" y="3690938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20" name="Picture 19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62429" y="3690938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22" name="Picture 21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0740" y="3690938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5381" name="Picture 22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6388" y="265335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1752600" y="3352800"/>
            <a:ext cx="632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alibri" charset="0"/>
              </a:rPr>
              <a:t>On going bi-weekly conference calls….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259" y="1483799"/>
            <a:ext cx="110012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Dec – Feb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GNSO, ALAC</a:t>
            </a:r>
            <a:endParaRPr lang="en-US" sz="1400" dirty="0">
              <a:solidFill>
                <a:schemeClr val="accent3">
                  <a:lumMod val="75000"/>
                </a:schemeClr>
              </a:solidFill>
              <a:latin typeface="+mn-lt"/>
              <a:cs typeface="Trebuchet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Charter renewal process</a:t>
            </a:r>
            <a:endParaRPr lang="en-US" sz="1400" dirty="0">
              <a:solidFill>
                <a:schemeClr val="accent3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3000" y="1510110"/>
            <a:ext cx="12192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Jan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resume conference calls, election of new chairs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sp>
        <p:nvSpPr>
          <p:cNvPr id="31" name="TextBox 17"/>
          <p:cNvSpPr txBox="1">
            <a:spLocks noChangeArrowheads="1"/>
          </p:cNvSpPr>
          <p:nvPr/>
        </p:nvSpPr>
        <p:spPr bwMode="auto">
          <a:xfrm>
            <a:off x="1919627" y="4406237"/>
            <a:ext cx="155705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Feb - Mar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posted </a:t>
            </a:r>
            <a:r>
              <a:rPr lang="en-US" sz="1400" i="1" dirty="0" smtClean="0">
                <a:solidFill>
                  <a:srgbClr val="C00000"/>
                </a:solidFill>
                <a:latin typeface="Calibri" charset="0"/>
              </a:rPr>
              <a:t>Summary &amp; Analysis Milestone Report 1 (6 UN languages)</a:t>
            </a:r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32" name="TextBox 20"/>
          <p:cNvSpPr txBox="1">
            <a:spLocks noChangeArrowheads="1"/>
          </p:cNvSpPr>
          <p:nvPr/>
        </p:nvSpPr>
        <p:spPr bwMode="auto">
          <a:xfrm>
            <a:off x="2737297" y="1311377"/>
            <a:ext cx="12908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Mar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San Francisco Meeting – no public session only WG meeting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4028107" y="1591520"/>
            <a:ext cx="12881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May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 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Second Milestone Report (MR2)</a:t>
            </a:r>
          </a:p>
        </p:txBody>
      </p:sp>
      <p:sp>
        <p:nvSpPr>
          <p:cNvPr id="34" name="TextBox 20"/>
          <p:cNvSpPr txBox="1">
            <a:spLocks noChangeArrowheads="1"/>
          </p:cNvSpPr>
          <p:nvPr/>
        </p:nvSpPr>
        <p:spPr bwMode="auto">
          <a:xfrm>
            <a:off x="5562600" y="4311194"/>
            <a:ext cx="190500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Jun 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Singapore Meeting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Board resolution on 2 Million seed money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“JAS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WG proposal for support for New </a:t>
            </a:r>
            <a:r>
              <a:rPr lang="en-US" sz="1400" dirty="0" err="1">
                <a:solidFill>
                  <a:srgbClr val="0D0D0D"/>
                </a:solidFill>
                <a:latin typeface="Calibri" charset="0"/>
              </a:rPr>
              <a:t>gTLD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 Applicants from Developing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Countries”</a:t>
            </a:r>
          </a:p>
        </p:txBody>
      </p:sp>
      <p:pic>
        <p:nvPicPr>
          <p:cNvPr id="35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5931" y="265335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17"/>
          <p:cNvSpPr txBox="1">
            <a:spLocks noChangeArrowheads="1"/>
          </p:cNvSpPr>
          <p:nvPr/>
        </p:nvSpPr>
        <p:spPr bwMode="auto">
          <a:xfrm>
            <a:off x="3476685" y="4333875"/>
            <a:ext cx="200971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Jun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Answers sent </a:t>
            </a:r>
            <a:r>
              <a:rPr lang="en-US" sz="1400" b="1" dirty="0">
                <a:solidFill>
                  <a:srgbClr val="C00000"/>
                </a:solidFill>
                <a:latin typeface="Calibri" charset="0"/>
              </a:rPr>
              <a:t>to GNSO, RYC questions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cost </a:t>
            </a:r>
            <a:r>
              <a:rPr lang="en-US" sz="1400" b="1" dirty="0">
                <a:solidFill>
                  <a:srgbClr val="C00000"/>
                </a:solidFill>
                <a:latin typeface="Calibri" charset="0"/>
              </a:rPr>
              <a:t>questions </a:t>
            </a: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sent to staff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GNSO….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GAC/Board/JASWG conference call</a:t>
            </a:r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3400" y="4333875"/>
            <a:ext cx="130697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Feb – on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GAC scorecard addresses applicant support and fee reductions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pic>
        <p:nvPicPr>
          <p:cNvPr id="23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4847" y="2710392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9505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0"/>
          <p:cNvSpPr txBox="1">
            <a:spLocks noChangeArrowheads="1"/>
          </p:cNvSpPr>
          <p:nvPr/>
        </p:nvSpPr>
        <p:spPr bwMode="auto">
          <a:xfrm>
            <a:off x="7170145" y="1699243"/>
            <a:ext cx="14795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Oct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Dakar Meeting</a:t>
            </a:r>
          </a:p>
          <a:p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Public Session (details </a:t>
            </a:r>
            <a:r>
              <a:rPr lang="en-US" sz="1400" dirty="0" err="1" smtClean="0">
                <a:solidFill>
                  <a:srgbClr val="0D0D0D"/>
                </a:solidFill>
                <a:latin typeface="Calibri" charset="0"/>
              </a:rPr>
              <a:t>tbd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)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38" name="TextBox 17"/>
          <p:cNvSpPr txBox="1">
            <a:spLocks noChangeArrowheads="1"/>
          </p:cNvSpPr>
          <p:nvPr/>
        </p:nvSpPr>
        <p:spPr bwMode="auto">
          <a:xfrm>
            <a:off x="5302961" y="1348680"/>
            <a:ext cx="12881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Sep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 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Final Report ready for GNSO, ALAC and board reviews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67372" y="4375217"/>
            <a:ext cx="110012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Sep </a:t>
            </a:r>
            <a:endParaRPr lang="en-US" sz="1400" b="1" u="sng" dirty="0">
              <a:solidFill>
                <a:schemeClr val="accent3">
                  <a:lumMod val="75000"/>
                </a:schemeClr>
              </a:solidFill>
              <a:cs typeface="Trebuchet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Webinar to SOs/ACs</a:t>
            </a:r>
            <a:endParaRPr lang="en-US" sz="1400" dirty="0" smtClean="0">
              <a:solidFill>
                <a:schemeClr val="accent3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pic>
        <p:nvPicPr>
          <p:cNvPr id="40" name="Picture 39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81901" y="3736924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5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Milestone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When should support be provided?</a:t>
            </a:r>
          </a:p>
          <a:p>
            <a:pPr lvl="0"/>
            <a:r>
              <a:rPr lang="en-US" dirty="0"/>
              <a:t>Who should be approved to receive support (Support-Approved Candidate or SAC)?</a:t>
            </a:r>
          </a:p>
          <a:p>
            <a:pPr lvl="0"/>
            <a:r>
              <a:rPr lang="en-US" dirty="0"/>
              <a:t>How should a candidate for support (Support Candidate or SC) be evaluated?</a:t>
            </a:r>
          </a:p>
          <a:p>
            <a:pPr lvl="0"/>
            <a:r>
              <a:rPr lang="en-US" dirty="0"/>
              <a:t>What support specifically should be offered?</a:t>
            </a:r>
          </a:p>
          <a:p>
            <a:pPr lvl="0"/>
            <a:r>
              <a:rPr lang="en-US" dirty="0"/>
              <a:t>How should the overall support process work?</a:t>
            </a:r>
          </a:p>
          <a:p>
            <a:pPr lvl="0"/>
            <a:r>
              <a:rPr lang="en-US" dirty="0"/>
              <a:t>How should the support process relate to the </a:t>
            </a:r>
            <a:r>
              <a:rPr lang="en-US" dirty="0" err="1"/>
              <a:t>gTLD</a:t>
            </a:r>
            <a:r>
              <a:rPr lang="en-US" dirty="0"/>
              <a:t> Applicant Guidebook (AG) process?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8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Should Support be Offered?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102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600" dirty="0" smtClean="0"/>
              <a:t>The </a:t>
            </a:r>
            <a:r>
              <a:rPr lang="en-GB" sz="3600" dirty="0"/>
              <a:t>full array of financial and non-financial support to be </a:t>
            </a: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offered </a:t>
            </a:r>
            <a:r>
              <a:rPr lang="en-GB" sz="3600" dirty="0"/>
              <a:t>to Support-Approved Candidates should be available in the first and all </a:t>
            </a: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subsequent </a:t>
            </a:r>
            <a:r>
              <a:rPr lang="en-GB" sz="3600" dirty="0"/>
              <a:t>rounds of new </a:t>
            </a:r>
            <a:r>
              <a:rPr lang="en-GB" sz="3600" dirty="0" err="1"/>
              <a:t>gTLD</a:t>
            </a:r>
            <a:r>
              <a:rPr lang="en-GB" sz="3600" dirty="0"/>
              <a:t> applications.</a:t>
            </a:r>
            <a:endParaRPr lang="en-US" sz="3600" dirty="0"/>
          </a:p>
          <a:p>
            <a:pPr marL="0" indent="0" algn="ctr">
              <a:buNone/>
            </a:pPr>
            <a:endParaRPr lang="en-US" sz="35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i="1" dirty="0" smtClean="0"/>
              <a:t>Why?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New </a:t>
            </a:r>
            <a:r>
              <a:rPr lang="en-US" sz="2800" dirty="0" err="1"/>
              <a:t>gTLD</a:t>
            </a:r>
            <a:r>
              <a:rPr lang="en-US" sz="2800" dirty="0"/>
              <a:t> Program </a:t>
            </a:r>
            <a:r>
              <a:rPr lang="en-US" sz="2800" dirty="0" smtClean="0"/>
              <a:t>should be </a:t>
            </a:r>
            <a:r>
              <a:rPr lang="en-US" sz="2800" u="sng" dirty="0" smtClean="0"/>
              <a:t>inclusive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With every new </a:t>
            </a:r>
            <a:r>
              <a:rPr lang="en-US" sz="2800" dirty="0" err="1"/>
              <a:t>gTLD</a:t>
            </a:r>
            <a:r>
              <a:rPr lang="en-US" sz="2800" dirty="0"/>
              <a:t> application round, the market competitive disadvantage of under-served communities </a:t>
            </a:r>
            <a:r>
              <a:rPr lang="en-US" sz="2800" dirty="0" smtClean="0"/>
              <a:t>increases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There  is no indication </a:t>
            </a:r>
            <a:r>
              <a:rPr lang="en-US" sz="2800" dirty="0" smtClean="0"/>
              <a:t>when there will be a second round and whether </a:t>
            </a:r>
            <a:r>
              <a:rPr lang="en-US" sz="2800" dirty="0"/>
              <a:t>in subsequent rounds, fees will be </a:t>
            </a:r>
            <a:r>
              <a:rPr lang="en-US" sz="2800" dirty="0" smtClean="0"/>
              <a:t>reduced. In </a:t>
            </a:r>
            <a:r>
              <a:rPr lang="en-US" sz="2800" dirty="0"/>
              <a:t>case there is any reduction, by how </a:t>
            </a:r>
            <a:r>
              <a:rPr lang="en-US" sz="2800" dirty="0" smtClean="0"/>
              <a:t>much</a:t>
            </a:r>
            <a:endParaRPr lang="en-US" sz="2800" dirty="0"/>
          </a:p>
          <a:p>
            <a:pPr>
              <a:spcBef>
                <a:spcPts val="1200"/>
              </a:spcBef>
            </a:pPr>
            <a:r>
              <a:rPr lang="en-US" sz="2800" dirty="0" smtClean="0"/>
              <a:t>There </a:t>
            </a:r>
            <a:r>
              <a:rPr lang="en-US" sz="2800" dirty="0"/>
              <a:t>is built-up demand for new </a:t>
            </a:r>
            <a:r>
              <a:rPr lang="en-US" sz="2800" dirty="0" err="1"/>
              <a:t>gTLDs</a:t>
            </a:r>
            <a:r>
              <a:rPr lang="en-US" sz="2800" dirty="0"/>
              <a:t>, including IDN </a:t>
            </a:r>
            <a:r>
              <a:rPr lang="en-US" sz="2800" dirty="0" err="1" smtClean="0"/>
              <a:t>gTLDs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8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Who </a:t>
            </a:r>
            <a:r>
              <a:rPr lang="en-US" dirty="0" smtClean="0"/>
              <a:t>Qualifies </a:t>
            </a:r>
            <a:r>
              <a:rPr lang="en-US" dirty="0"/>
              <a:t>for </a:t>
            </a:r>
            <a:r>
              <a:rPr lang="en-US" dirty="0" smtClean="0"/>
              <a:t>Support</a:t>
            </a:r>
            <a:r>
              <a:rPr lang="en-US" dirty="0"/>
              <a:t>?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264066"/>
              </p:ext>
            </p:extLst>
          </p:nvPr>
        </p:nvGraphicFramePr>
        <p:xfrm>
          <a:off x="152400" y="1066800"/>
          <a:ext cx="8839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2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1980</Words>
  <Application>Microsoft Office PowerPoint</Application>
  <PresentationFormat>On-screen Show (4:3)</PresentationFormat>
  <Paragraphs>225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JAS WG Final Report Supporting Applicants from  Developing Economies</vt:lpstr>
      <vt:lpstr>Agenda</vt:lpstr>
      <vt:lpstr>Clarification Terminology</vt:lpstr>
      <vt:lpstr>Why Provide New Applicant Support? Highlights</vt:lpstr>
      <vt:lpstr>JAS WG Activities Timeline 2010</vt:lpstr>
      <vt:lpstr>JAS WG Activities Timeline 2011</vt:lpstr>
      <vt:lpstr>Final Milestone Report</vt:lpstr>
      <vt:lpstr>When Should Support be Offered? </vt:lpstr>
      <vt:lpstr>Who Qualifies for Support?  </vt:lpstr>
      <vt:lpstr>The Following Do NOT Receive Support</vt:lpstr>
      <vt:lpstr>Service in Public Interest Clarification</vt:lpstr>
      <vt:lpstr>Fee Considerations</vt:lpstr>
      <vt:lpstr>Fee Reduction and Cost Recovery</vt:lpstr>
      <vt:lpstr>More on Financial Support</vt:lpstr>
      <vt:lpstr>Foundation</vt:lpstr>
      <vt:lpstr>Funding Sources</vt:lpstr>
      <vt:lpstr>Use of Funds</vt:lpstr>
      <vt:lpstr>Non-Financial Support</vt:lpstr>
      <vt:lpstr>Eligibility Requirements</vt:lpstr>
      <vt:lpstr>Information/Documentation Required</vt:lpstr>
      <vt:lpstr>Support Evaluation Process at a Glance</vt:lpstr>
      <vt:lpstr>PowerPoint Presentation</vt:lpstr>
      <vt:lpstr>Next Steps</vt:lpstr>
      <vt:lpstr>Where to Find More Info…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JAS WG Status Update</dc:title>
  <dc:creator>User</dc:creator>
  <cp:lastModifiedBy>User</cp:lastModifiedBy>
  <cp:revision>44</cp:revision>
  <dcterms:created xsi:type="dcterms:W3CDTF">2011-05-17T20:22:42Z</dcterms:created>
  <dcterms:modified xsi:type="dcterms:W3CDTF">2011-09-18T23:41:56Z</dcterms:modified>
</cp:coreProperties>
</file>