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62" r:id="rId5"/>
    <p:sldId id="259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9C0113-039B-4382-A614-45F4B56FFA37}" type="doc">
      <dgm:prSet loTypeId="urn:microsoft.com/office/officeart/2005/8/layout/radial3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8D4A031-38A6-4C68-ABA0-B2BFA4A04029}">
      <dgm:prSet phldrT="[Text]" custT="1"/>
      <dgm:spPr/>
      <dgm:t>
        <a:bodyPr/>
        <a:lstStyle/>
        <a:p>
          <a:r>
            <a:rPr lang="en-US" sz="3600" b="1" dirty="0" smtClean="0">
              <a:solidFill>
                <a:schemeClr val="accent4">
                  <a:lumMod val="75000"/>
                </a:schemeClr>
              </a:solidFill>
              <a:latin typeface="Britannic Bold" pitchFamily="34" charset="0"/>
            </a:rPr>
            <a:t>Need Criteria</a:t>
          </a:r>
          <a:endParaRPr lang="en-US" sz="3600" b="1" dirty="0">
            <a:solidFill>
              <a:schemeClr val="accent4">
                <a:lumMod val="75000"/>
              </a:schemeClr>
            </a:solidFill>
            <a:latin typeface="Britannic Bold" pitchFamily="34" charset="0"/>
          </a:endParaRPr>
        </a:p>
      </dgm:t>
    </dgm:pt>
    <dgm:pt modelId="{4D5B0658-4FB4-42BD-89B6-9368A78B1CE0}" type="parTrans" cxnId="{0866670A-1BFF-4D73-86DC-1B466723DC77}">
      <dgm:prSet/>
      <dgm:spPr/>
      <dgm:t>
        <a:bodyPr/>
        <a:lstStyle/>
        <a:p>
          <a:endParaRPr lang="en-US"/>
        </a:p>
      </dgm:t>
    </dgm:pt>
    <dgm:pt modelId="{2BB9EAC9-7161-4E51-95EB-AF6A5688B5CD}" type="sibTrans" cxnId="{0866670A-1BFF-4D73-86DC-1B466723DC77}">
      <dgm:prSet/>
      <dgm:spPr/>
      <dgm:t>
        <a:bodyPr/>
        <a:lstStyle/>
        <a:p>
          <a:endParaRPr lang="en-US"/>
        </a:p>
      </dgm:t>
    </dgm:pt>
    <dgm:pt modelId="{B370350B-BEDB-4EA3-AFFE-681E12C08533}">
      <dgm:prSet phldrT="[Text]"/>
      <dgm:spPr/>
      <dgm:t>
        <a:bodyPr/>
        <a:lstStyle/>
        <a:p>
          <a:r>
            <a:rPr lang="en-GB" dirty="0" smtClean="0"/>
            <a:t>Applicants located in emerging economies</a:t>
          </a:r>
          <a:endParaRPr lang="en-US" dirty="0"/>
        </a:p>
      </dgm:t>
    </dgm:pt>
    <dgm:pt modelId="{91B02A1A-7DAA-4805-BD3E-0A02DE549A8A}" type="parTrans" cxnId="{99508E33-CA0D-4AF9-BEC2-D48F2639CABD}">
      <dgm:prSet/>
      <dgm:spPr/>
      <dgm:t>
        <a:bodyPr/>
        <a:lstStyle/>
        <a:p>
          <a:endParaRPr lang="en-US"/>
        </a:p>
      </dgm:t>
    </dgm:pt>
    <dgm:pt modelId="{4D690220-996F-4E1A-96CD-3DA502F1979B}" type="sibTrans" cxnId="{99508E33-CA0D-4AF9-BEC2-D48F2639CABD}">
      <dgm:prSet/>
      <dgm:spPr/>
      <dgm:t>
        <a:bodyPr/>
        <a:lstStyle/>
        <a:p>
          <a:endParaRPr lang="en-US"/>
        </a:p>
      </dgm:t>
    </dgm:pt>
    <dgm:pt modelId="{860E2E33-AA78-4067-96C3-87D8B44BDAB4}">
      <dgm:prSet phldrT="[Text]"/>
      <dgm:spPr/>
      <dgm:t>
        <a:bodyPr/>
        <a:lstStyle/>
        <a:p>
          <a:r>
            <a:rPr lang="en-GB" dirty="0" smtClean="0"/>
            <a:t>Community based applications such as cultural, linguistic and ethnic </a:t>
          </a:r>
          <a:endParaRPr lang="en-US" dirty="0"/>
        </a:p>
      </dgm:t>
    </dgm:pt>
    <dgm:pt modelId="{D9B3F6CE-63B5-4C22-8B18-DFB04584AC12}" type="parTrans" cxnId="{A2D1013B-FAD1-41C8-AC86-9BE2D53FE32C}">
      <dgm:prSet/>
      <dgm:spPr/>
      <dgm:t>
        <a:bodyPr/>
        <a:lstStyle/>
        <a:p>
          <a:endParaRPr lang="en-US"/>
        </a:p>
      </dgm:t>
    </dgm:pt>
    <dgm:pt modelId="{09F1B04D-44AD-41A1-98C0-C91FFA31F4A0}" type="sibTrans" cxnId="{A2D1013B-FAD1-41C8-AC86-9BE2D53FE32C}">
      <dgm:prSet/>
      <dgm:spPr/>
      <dgm:t>
        <a:bodyPr/>
        <a:lstStyle/>
        <a:p>
          <a:endParaRPr lang="en-US"/>
        </a:p>
      </dgm:t>
    </dgm:pt>
    <dgm:pt modelId="{F751EBE8-FC8A-4AD0-8244-59503AB66FA2}">
      <dgm:prSet/>
      <dgm:spPr/>
      <dgm:t>
        <a:bodyPr/>
        <a:lstStyle/>
        <a:p>
          <a:r>
            <a:rPr lang="en-GB" dirty="0" smtClean="0"/>
            <a:t>Non-governmental Organizations (NGOs), civil society and not-for-profit organizations</a:t>
          </a:r>
          <a:endParaRPr lang="en-US" dirty="0"/>
        </a:p>
      </dgm:t>
    </dgm:pt>
    <dgm:pt modelId="{BB546415-0D6B-4F50-8C77-7375DF4F16F7}" type="parTrans" cxnId="{9BC3D555-3B6A-4CC4-91A2-752C3F95D351}">
      <dgm:prSet/>
      <dgm:spPr/>
      <dgm:t>
        <a:bodyPr/>
        <a:lstStyle/>
        <a:p>
          <a:endParaRPr lang="en-US"/>
        </a:p>
      </dgm:t>
    </dgm:pt>
    <dgm:pt modelId="{B7303BE1-5256-4886-A5AC-79AE188BC8CD}" type="sibTrans" cxnId="{9BC3D555-3B6A-4CC4-91A2-752C3F95D351}">
      <dgm:prSet/>
      <dgm:spPr/>
      <dgm:t>
        <a:bodyPr/>
        <a:lstStyle/>
        <a:p>
          <a:endParaRPr lang="en-US"/>
        </a:p>
      </dgm:t>
    </dgm:pt>
    <dgm:pt modelId="{3E6122C2-2521-49FE-A5B3-7786626BFB31}">
      <dgm:prSet/>
      <dgm:spPr/>
      <dgm:t>
        <a:bodyPr/>
        <a:lstStyle/>
        <a:p>
          <a:r>
            <a:rPr lang="en-GB" dirty="0" smtClean="0"/>
            <a:t>Applications in languages whose presence on the web is limited</a:t>
          </a:r>
          <a:endParaRPr lang="en-US" dirty="0"/>
        </a:p>
      </dgm:t>
    </dgm:pt>
    <dgm:pt modelId="{618C2A9D-307A-413E-AAB9-2CE5F1927026}" type="parTrans" cxnId="{13B7BC8E-BABD-4BCC-BD12-A1CAE6B55A8A}">
      <dgm:prSet/>
      <dgm:spPr/>
      <dgm:t>
        <a:bodyPr/>
        <a:lstStyle/>
        <a:p>
          <a:endParaRPr lang="en-US"/>
        </a:p>
      </dgm:t>
    </dgm:pt>
    <dgm:pt modelId="{51E73227-D564-49DA-B898-AABD8F805210}" type="sibTrans" cxnId="{13B7BC8E-BABD-4BCC-BD12-A1CAE6B55A8A}">
      <dgm:prSet/>
      <dgm:spPr/>
      <dgm:t>
        <a:bodyPr/>
        <a:lstStyle/>
        <a:p>
          <a:endParaRPr lang="en-US"/>
        </a:p>
      </dgm:t>
    </dgm:pt>
    <dgm:pt modelId="{D0C63495-7BBD-492D-A9DC-32412BD6992F}">
      <dgm:prSet/>
      <dgm:spPr/>
      <dgm:t>
        <a:bodyPr/>
        <a:lstStyle/>
        <a:p>
          <a:r>
            <a:rPr lang="en-GB" dirty="0" smtClean="0"/>
            <a:t>Local entrepreneurs, in those markets where market constraints make normal business operations more difficult</a:t>
          </a:r>
          <a:endParaRPr lang="en-US" dirty="0"/>
        </a:p>
      </dgm:t>
    </dgm:pt>
    <dgm:pt modelId="{C9FE3697-92B1-43B2-901C-A8F39A4FCB9E}" type="parTrans" cxnId="{B1DB0254-A905-411E-8115-180D730622A0}">
      <dgm:prSet/>
      <dgm:spPr/>
      <dgm:t>
        <a:bodyPr/>
        <a:lstStyle/>
        <a:p>
          <a:endParaRPr lang="en-US"/>
        </a:p>
      </dgm:t>
    </dgm:pt>
    <dgm:pt modelId="{EEE04C65-351C-4CE5-8EA7-4773A5E60671}" type="sibTrans" cxnId="{B1DB0254-A905-411E-8115-180D730622A0}">
      <dgm:prSet/>
      <dgm:spPr/>
      <dgm:t>
        <a:bodyPr/>
        <a:lstStyle/>
        <a:p>
          <a:endParaRPr lang="en-US"/>
        </a:p>
      </dgm:t>
    </dgm:pt>
    <dgm:pt modelId="{9026A842-BD29-4335-8D86-66DC5C807788}" type="pres">
      <dgm:prSet presAssocID="{079C0113-039B-4382-A614-45F4B56FFA37}" presName="composite" presStyleCnt="0">
        <dgm:presLayoutVars>
          <dgm:chMax val="1"/>
          <dgm:dir/>
          <dgm:resizeHandles val="exact"/>
        </dgm:presLayoutVars>
      </dgm:prSet>
      <dgm:spPr/>
    </dgm:pt>
    <dgm:pt modelId="{DAE68DFE-0A93-453E-928A-FDA98D090CF2}" type="pres">
      <dgm:prSet presAssocID="{079C0113-039B-4382-A614-45F4B56FFA37}" presName="radial" presStyleCnt="0">
        <dgm:presLayoutVars>
          <dgm:animLvl val="ctr"/>
        </dgm:presLayoutVars>
      </dgm:prSet>
      <dgm:spPr/>
    </dgm:pt>
    <dgm:pt modelId="{E6B0AB0D-9735-4C47-920C-0060476AC38F}" type="pres">
      <dgm:prSet presAssocID="{F8D4A031-38A6-4C68-ABA0-B2BFA4A04029}" presName="centerShape" presStyleLbl="vennNode1" presStyleIdx="0" presStyleCnt="6" custScaleY="95610"/>
      <dgm:spPr/>
    </dgm:pt>
    <dgm:pt modelId="{545EC618-BBEF-4D68-9611-8509FDAD20FE}" type="pres">
      <dgm:prSet presAssocID="{F751EBE8-FC8A-4AD0-8244-59503AB66FA2}" presName="node" presStyleLbl="vennNode1" presStyleIdx="1" presStyleCnt="6" custScaleX="249823" custRadScaleRad="92156" custRadScaleInc="-1646">
        <dgm:presLayoutVars>
          <dgm:bulletEnabled val="1"/>
        </dgm:presLayoutVars>
      </dgm:prSet>
      <dgm:spPr/>
    </dgm:pt>
    <dgm:pt modelId="{31233993-3CA8-485B-AFCA-4307C3196F9B}" type="pres">
      <dgm:prSet presAssocID="{B370350B-BEDB-4EA3-AFFE-681E12C08533}" presName="node" presStyleLbl="vennNode1" presStyleIdx="2" presStyleCnt="6" custScaleX="202472" custRadScaleRad="126430" custRadScaleInc="4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EB084-90E1-445D-806E-5F998E7F215C}" type="pres">
      <dgm:prSet presAssocID="{D0C63495-7BBD-492D-A9DC-32412BD6992F}" presName="node" presStyleLbl="vennNode1" presStyleIdx="3" presStyleCnt="6" custScaleX="298294" custScaleY="109973" custRadScaleRad="120083" custRadScaleInc="-295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F94D79-D6BD-4670-AC42-FDB88C26FA6F}" type="pres">
      <dgm:prSet presAssocID="{3E6122C2-2521-49FE-A5B3-7786626BFB31}" presName="node" presStyleLbl="vennNode1" presStyleIdx="4" presStyleCnt="6" custScaleX="194660" custRadScaleRad="116664" custRadScaleInc="33970">
        <dgm:presLayoutVars>
          <dgm:bulletEnabled val="1"/>
        </dgm:presLayoutVars>
      </dgm:prSet>
      <dgm:spPr/>
    </dgm:pt>
    <dgm:pt modelId="{9334B2BA-F214-4CA8-8333-5DF5283650D3}" type="pres">
      <dgm:prSet presAssocID="{860E2E33-AA78-4067-96C3-87D8B44BDAB4}" presName="node" presStyleLbl="vennNode1" presStyleIdx="5" presStyleCnt="6" custScaleX="194090" custScaleY="97691" custRadScaleRad="126440" custRadScaleInc="-66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EA5731-81D5-46E9-ABCA-F1649B8D9168}" type="presOf" srcId="{860E2E33-AA78-4067-96C3-87D8B44BDAB4}" destId="{9334B2BA-F214-4CA8-8333-5DF5283650D3}" srcOrd="0" destOrd="0" presId="urn:microsoft.com/office/officeart/2005/8/layout/radial3"/>
    <dgm:cxn modelId="{B77EDFCB-04D4-4B4E-BEC8-9A2D8310456D}" type="presOf" srcId="{B370350B-BEDB-4EA3-AFFE-681E12C08533}" destId="{31233993-3CA8-485B-AFCA-4307C3196F9B}" srcOrd="0" destOrd="0" presId="urn:microsoft.com/office/officeart/2005/8/layout/radial3"/>
    <dgm:cxn modelId="{0866670A-1BFF-4D73-86DC-1B466723DC77}" srcId="{079C0113-039B-4382-A614-45F4B56FFA37}" destId="{F8D4A031-38A6-4C68-ABA0-B2BFA4A04029}" srcOrd="0" destOrd="0" parTransId="{4D5B0658-4FB4-42BD-89B6-9368A78B1CE0}" sibTransId="{2BB9EAC9-7161-4E51-95EB-AF6A5688B5CD}"/>
    <dgm:cxn modelId="{D8373717-7FDC-4E6E-A6F7-FECE3358F467}" type="presOf" srcId="{079C0113-039B-4382-A614-45F4B56FFA37}" destId="{9026A842-BD29-4335-8D86-66DC5C807788}" srcOrd="0" destOrd="0" presId="urn:microsoft.com/office/officeart/2005/8/layout/radial3"/>
    <dgm:cxn modelId="{29EC9F03-83A2-43A1-8CEF-DAE6C668D79E}" type="presOf" srcId="{F751EBE8-FC8A-4AD0-8244-59503AB66FA2}" destId="{545EC618-BBEF-4D68-9611-8509FDAD20FE}" srcOrd="0" destOrd="0" presId="urn:microsoft.com/office/officeart/2005/8/layout/radial3"/>
    <dgm:cxn modelId="{B1DB0254-A905-411E-8115-180D730622A0}" srcId="{F8D4A031-38A6-4C68-ABA0-B2BFA4A04029}" destId="{D0C63495-7BBD-492D-A9DC-32412BD6992F}" srcOrd="2" destOrd="0" parTransId="{C9FE3697-92B1-43B2-901C-A8F39A4FCB9E}" sibTransId="{EEE04C65-351C-4CE5-8EA7-4773A5E60671}"/>
    <dgm:cxn modelId="{30576571-565A-441E-9096-735FFF363BE7}" type="presOf" srcId="{3E6122C2-2521-49FE-A5B3-7786626BFB31}" destId="{17F94D79-D6BD-4670-AC42-FDB88C26FA6F}" srcOrd="0" destOrd="0" presId="urn:microsoft.com/office/officeart/2005/8/layout/radial3"/>
    <dgm:cxn modelId="{13B7BC8E-BABD-4BCC-BD12-A1CAE6B55A8A}" srcId="{F8D4A031-38A6-4C68-ABA0-B2BFA4A04029}" destId="{3E6122C2-2521-49FE-A5B3-7786626BFB31}" srcOrd="3" destOrd="0" parTransId="{618C2A9D-307A-413E-AAB9-2CE5F1927026}" sibTransId="{51E73227-D564-49DA-B898-AABD8F805210}"/>
    <dgm:cxn modelId="{99508E33-CA0D-4AF9-BEC2-D48F2639CABD}" srcId="{F8D4A031-38A6-4C68-ABA0-B2BFA4A04029}" destId="{B370350B-BEDB-4EA3-AFFE-681E12C08533}" srcOrd="1" destOrd="0" parTransId="{91B02A1A-7DAA-4805-BD3E-0A02DE549A8A}" sibTransId="{4D690220-996F-4E1A-96CD-3DA502F1979B}"/>
    <dgm:cxn modelId="{D3BE2C70-F2A9-4B8E-BD1F-2DF0B4D2BF3C}" type="presOf" srcId="{D0C63495-7BBD-492D-A9DC-32412BD6992F}" destId="{7CAEB084-90E1-445D-806E-5F998E7F215C}" srcOrd="0" destOrd="0" presId="urn:microsoft.com/office/officeart/2005/8/layout/radial3"/>
    <dgm:cxn modelId="{A2D1013B-FAD1-41C8-AC86-9BE2D53FE32C}" srcId="{F8D4A031-38A6-4C68-ABA0-B2BFA4A04029}" destId="{860E2E33-AA78-4067-96C3-87D8B44BDAB4}" srcOrd="4" destOrd="0" parTransId="{D9B3F6CE-63B5-4C22-8B18-DFB04584AC12}" sibTransId="{09F1B04D-44AD-41A1-98C0-C91FFA31F4A0}"/>
    <dgm:cxn modelId="{1B72FF8C-EDAE-48E7-A4DC-FCB694A91A42}" type="presOf" srcId="{F8D4A031-38A6-4C68-ABA0-B2BFA4A04029}" destId="{E6B0AB0D-9735-4C47-920C-0060476AC38F}" srcOrd="0" destOrd="0" presId="urn:microsoft.com/office/officeart/2005/8/layout/radial3"/>
    <dgm:cxn modelId="{9BC3D555-3B6A-4CC4-91A2-752C3F95D351}" srcId="{F8D4A031-38A6-4C68-ABA0-B2BFA4A04029}" destId="{F751EBE8-FC8A-4AD0-8244-59503AB66FA2}" srcOrd="0" destOrd="0" parTransId="{BB546415-0D6B-4F50-8C77-7375DF4F16F7}" sibTransId="{B7303BE1-5256-4886-A5AC-79AE188BC8CD}"/>
    <dgm:cxn modelId="{BD2B44CA-5453-444B-B591-E8015E1E54E8}" type="presParOf" srcId="{9026A842-BD29-4335-8D86-66DC5C807788}" destId="{DAE68DFE-0A93-453E-928A-FDA98D090CF2}" srcOrd="0" destOrd="0" presId="urn:microsoft.com/office/officeart/2005/8/layout/radial3"/>
    <dgm:cxn modelId="{1C14A830-42D7-4070-BDB5-8B2E974BACAA}" type="presParOf" srcId="{DAE68DFE-0A93-453E-928A-FDA98D090CF2}" destId="{E6B0AB0D-9735-4C47-920C-0060476AC38F}" srcOrd="0" destOrd="0" presId="urn:microsoft.com/office/officeart/2005/8/layout/radial3"/>
    <dgm:cxn modelId="{6B8BD80B-453C-4560-91D3-005B07D4072D}" type="presParOf" srcId="{DAE68DFE-0A93-453E-928A-FDA98D090CF2}" destId="{545EC618-BBEF-4D68-9611-8509FDAD20FE}" srcOrd="1" destOrd="0" presId="urn:microsoft.com/office/officeart/2005/8/layout/radial3"/>
    <dgm:cxn modelId="{403F46A6-3CC3-46FD-847D-FC5E24838AC0}" type="presParOf" srcId="{DAE68DFE-0A93-453E-928A-FDA98D090CF2}" destId="{31233993-3CA8-485B-AFCA-4307C3196F9B}" srcOrd="2" destOrd="0" presId="urn:microsoft.com/office/officeart/2005/8/layout/radial3"/>
    <dgm:cxn modelId="{98F72554-53A1-4914-9109-792FFE021A0C}" type="presParOf" srcId="{DAE68DFE-0A93-453E-928A-FDA98D090CF2}" destId="{7CAEB084-90E1-445D-806E-5F998E7F215C}" srcOrd="3" destOrd="0" presId="urn:microsoft.com/office/officeart/2005/8/layout/radial3"/>
    <dgm:cxn modelId="{4D7F4E4A-BB5F-46E0-9814-9D9C53789EFD}" type="presParOf" srcId="{DAE68DFE-0A93-453E-928A-FDA98D090CF2}" destId="{17F94D79-D6BD-4670-AC42-FDB88C26FA6F}" srcOrd="4" destOrd="0" presId="urn:microsoft.com/office/officeart/2005/8/layout/radial3"/>
    <dgm:cxn modelId="{A430D04D-2385-47E0-BAC1-3C0E84BED748}" type="presParOf" srcId="{DAE68DFE-0A93-453E-928A-FDA98D090CF2}" destId="{9334B2BA-F214-4CA8-8333-5DF5283650D3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F9A741-39CA-4CCA-9B3F-8A052B15BBDE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A298B354-C948-474F-9EA5-9AC0D8B9302B}">
      <dgm:prSet phldrT="[Text]"/>
      <dgm:spPr/>
      <dgm:t>
        <a:bodyPr/>
        <a:lstStyle/>
        <a:p>
          <a:r>
            <a:rPr lang="en-US" dirty="0" smtClean="0"/>
            <a:t>Cost Reduction Support</a:t>
          </a:r>
          <a:endParaRPr lang="en-US" dirty="0"/>
        </a:p>
      </dgm:t>
    </dgm:pt>
    <dgm:pt modelId="{82A07392-9788-4362-8E31-A3987B8ECC05}" type="parTrans" cxnId="{F7A08826-4C72-46EC-A171-921E634D8345}">
      <dgm:prSet/>
      <dgm:spPr/>
      <dgm:t>
        <a:bodyPr/>
        <a:lstStyle/>
        <a:p>
          <a:endParaRPr lang="en-US"/>
        </a:p>
      </dgm:t>
    </dgm:pt>
    <dgm:pt modelId="{EA5F1B55-FA7F-4EE0-94C3-F1D0F112EB8E}" type="sibTrans" cxnId="{F7A08826-4C72-46EC-A171-921E634D8345}">
      <dgm:prSet/>
      <dgm:spPr/>
      <dgm:t>
        <a:bodyPr/>
        <a:lstStyle/>
        <a:p>
          <a:endParaRPr lang="en-US"/>
        </a:p>
      </dgm:t>
    </dgm:pt>
    <dgm:pt modelId="{DD94CC1D-A0FD-4201-B6B3-D1718454B06C}">
      <dgm:prSet phldrT="[Text]"/>
      <dgm:spPr/>
      <dgm:t>
        <a:bodyPr/>
        <a:lstStyle/>
        <a:p>
          <a:r>
            <a:rPr lang="en-GB" dirty="0" smtClean="0"/>
            <a:t>Sponsorship and other funding support</a:t>
          </a:r>
          <a:endParaRPr lang="en-US" dirty="0"/>
        </a:p>
      </dgm:t>
    </dgm:pt>
    <dgm:pt modelId="{FCBC382C-E352-4A38-96DB-1FB9A4983858}" type="parTrans" cxnId="{8947F51A-649E-446A-A842-25706A6065DA}">
      <dgm:prSet/>
      <dgm:spPr/>
      <dgm:t>
        <a:bodyPr/>
        <a:lstStyle/>
        <a:p>
          <a:endParaRPr lang="en-US"/>
        </a:p>
      </dgm:t>
    </dgm:pt>
    <dgm:pt modelId="{6A0EF949-C8C1-4045-8BF2-FABD026DA17D}" type="sibTrans" cxnId="{8947F51A-649E-446A-A842-25706A6065DA}">
      <dgm:prSet/>
      <dgm:spPr/>
      <dgm:t>
        <a:bodyPr/>
        <a:lstStyle/>
        <a:p>
          <a:endParaRPr lang="en-US"/>
        </a:p>
      </dgm:t>
    </dgm:pt>
    <dgm:pt modelId="{61772DF1-7C4D-484D-A582-196594678106}">
      <dgm:prSet/>
      <dgm:spPr/>
      <dgm:t>
        <a:bodyPr/>
        <a:lstStyle/>
        <a:p>
          <a:r>
            <a:rPr lang="en-GB" dirty="0" smtClean="0"/>
            <a:t>Modifications to the financial continued operation instrument obligation</a:t>
          </a:r>
          <a:endParaRPr lang="en-US" dirty="0"/>
        </a:p>
      </dgm:t>
    </dgm:pt>
    <dgm:pt modelId="{69A6A580-8777-4408-99EE-51B00CD62522}" type="parTrans" cxnId="{82C404C6-5F91-4B89-98E6-4BA3611C9910}">
      <dgm:prSet/>
      <dgm:spPr/>
      <dgm:t>
        <a:bodyPr/>
        <a:lstStyle/>
        <a:p>
          <a:endParaRPr lang="en-US"/>
        </a:p>
      </dgm:t>
    </dgm:pt>
    <dgm:pt modelId="{FC352B04-E576-48CE-B57B-E05D84FBABCC}" type="sibTrans" cxnId="{82C404C6-5F91-4B89-98E6-4BA3611C9910}">
      <dgm:prSet/>
      <dgm:spPr/>
      <dgm:t>
        <a:bodyPr/>
        <a:lstStyle/>
        <a:p>
          <a:endParaRPr lang="en-US"/>
        </a:p>
      </dgm:t>
    </dgm:pt>
    <dgm:pt modelId="{41EFA555-4230-4905-8C71-BFA3DC82D947}">
      <dgm:prSet/>
      <dgm:spPr/>
      <dgm:t>
        <a:bodyPr/>
        <a:lstStyle/>
        <a:p>
          <a:r>
            <a:rPr lang="en-GB" smtClean="0"/>
            <a:t>Logistical support</a:t>
          </a:r>
          <a:endParaRPr lang="en-US"/>
        </a:p>
      </dgm:t>
    </dgm:pt>
    <dgm:pt modelId="{BCB5674B-9FB6-429C-8689-0D9A18086163}" type="parTrans" cxnId="{9861322D-6CCB-4B70-BAB8-2B1B9D9D50D6}">
      <dgm:prSet/>
      <dgm:spPr/>
      <dgm:t>
        <a:bodyPr/>
        <a:lstStyle/>
        <a:p>
          <a:endParaRPr lang="en-US"/>
        </a:p>
      </dgm:t>
    </dgm:pt>
    <dgm:pt modelId="{899E1FED-38BC-4594-A079-39FD84BCABF0}" type="sibTrans" cxnId="{9861322D-6CCB-4B70-BAB8-2B1B9D9D50D6}">
      <dgm:prSet/>
      <dgm:spPr/>
      <dgm:t>
        <a:bodyPr/>
        <a:lstStyle/>
        <a:p>
          <a:endParaRPr lang="en-US"/>
        </a:p>
      </dgm:t>
    </dgm:pt>
    <dgm:pt modelId="{9437E551-43EE-4DC8-B2D0-68200B9904AE}">
      <dgm:prSet/>
      <dgm:spPr/>
      <dgm:t>
        <a:bodyPr/>
        <a:lstStyle/>
        <a:p>
          <a:pPr>
            <a:spcAft>
              <a:spcPts val="0"/>
            </a:spcAft>
          </a:pPr>
          <a:r>
            <a:rPr lang="en-GB" dirty="0" smtClean="0"/>
            <a:t>Technical support for applicants in operating or qualifying </a:t>
          </a:r>
        </a:p>
        <a:p>
          <a:pPr>
            <a:spcAft>
              <a:spcPts val="0"/>
            </a:spcAft>
          </a:pPr>
          <a:r>
            <a:rPr lang="en-GB" dirty="0" smtClean="0"/>
            <a:t>to operate a </a:t>
          </a:r>
          <a:r>
            <a:rPr lang="en-GB" dirty="0" err="1" smtClean="0"/>
            <a:t>gTLD</a:t>
          </a:r>
          <a:endParaRPr lang="en-US" dirty="0"/>
        </a:p>
      </dgm:t>
    </dgm:pt>
    <dgm:pt modelId="{E0892C7D-52D7-42E6-B59D-70D89AF6D286}" type="parTrans" cxnId="{2F4537B0-B0D6-4281-97EB-ED919340BA93}">
      <dgm:prSet/>
      <dgm:spPr/>
      <dgm:t>
        <a:bodyPr/>
        <a:lstStyle/>
        <a:p>
          <a:endParaRPr lang="en-US"/>
        </a:p>
      </dgm:t>
    </dgm:pt>
    <dgm:pt modelId="{E7BC199B-4DA4-4F91-B446-D2DA46B152DC}" type="sibTrans" cxnId="{2F4537B0-B0D6-4281-97EB-ED919340BA93}">
      <dgm:prSet/>
      <dgm:spPr/>
      <dgm:t>
        <a:bodyPr/>
        <a:lstStyle/>
        <a:p>
          <a:endParaRPr lang="en-US"/>
        </a:p>
      </dgm:t>
    </dgm:pt>
    <dgm:pt modelId="{FEB4F464-162E-4B11-9E33-C8F38E5DA783}">
      <dgm:prSet/>
      <dgm:spPr/>
      <dgm:t>
        <a:bodyPr/>
        <a:lstStyle/>
        <a:p>
          <a:r>
            <a:rPr lang="en-GB" smtClean="0"/>
            <a:t>Exception to the rules requiring separation of the Registry and Registrar function</a:t>
          </a:r>
          <a:endParaRPr lang="en-US"/>
        </a:p>
      </dgm:t>
    </dgm:pt>
    <dgm:pt modelId="{E7502B61-CBEE-423F-9834-9149A43E8EB6}" type="parTrans" cxnId="{A67433A2-3E66-432D-BA10-B9C053132C44}">
      <dgm:prSet/>
      <dgm:spPr/>
      <dgm:t>
        <a:bodyPr/>
        <a:lstStyle/>
        <a:p>
          <a:endParaRPr lang="en-US"/>
        </a:p>
      </dgm:t>
    </dgm:pt>
    <dgm:pt modelId="{61E06061-D9F6-4278-AA9A-B09DFF260AB9}" type="sibTrans" cxnId="{A67433A2-3E66-432D-BA10-B9C053132C44}">
      <dgm:prSet/>
      <dgm:spPr/>
      <dgm:t>
        <a:bodyPr/>
        <a:lstStyle/>
        <a:p>
          <a:endParaRPr lang="en-US"/>
        </a:p>
      </dgm:t>
    </dgm:pt>
    <dgm:pt modelId="{8D2A2877-5A42-477E-B941-DD344F678045}" type="pres">
      <dgm:prSet presAssocID="{7FF9A741-39CA-4CCA-9B3F-8A052B15BBDE}" presName="diagram" presStyleCnt="0">
        <dgm:presLayoutVars>
          <dgm:dir/>
          <dgm:resizeHandles val="exact"/>
        </dgm:presLayoutVars>
      </dgm:prSet>
      <dgm:spPr/>
    </dgm:pt>
    <dgm:pt modelId="{901415F6-5074-4F4C-B0C9-84DAAEFEF93E}" type="pres">
      <dgm:prSet presAssocID="{A298B354-C948-474F-9EA5-9AC0D8B9302B}" presName="node" presStyleLbl="node1" presStyleIdx="0" presStyleCnt="6" custLinFactNeighborY="-11878">
        <dgm:presLayoutVars>
          <dgm:bulletEnabled val="1"/>
        </dgm:presLayoutVars>
      </dgm:prSet>
      <dgm:spPr/>
    </dgm:pt>
    <dgm:pt modelId="{98E5120B-8281-4189-AB58-DDC89C269441}" type="pres">
      <dgm:prSet presAssocID="{EA5F1B55-FA7F-4EE0-94C3-F1D0F112EB8E}" presName="sibTrans" presStyleCnt="0"/>
      <dgm:spPr/>
    </dgm:pt>
    <dgm:pt modelId="{A3B8E6FA-65DA-48CE-9267-555CB0063D89}" type="pres">
      <dgm:prSet presAssocID="{DD94CC1D-A0FD-4201-B6B3-D1718454B06C}" presName="node" presStyleLbl="node1" presStyleIdx="1" presStyleCnt="6" custLinFactNeighborX="-286" custLinFactNeighborY="-11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57F9B-34A7-43D8-95E7-E7D05F9FA9FE}" type="pres">
      <dgm:prSet presAssocID="{6A0EF949-C8C1-4045-8BF2-FABD026DA17D}" presName="sibTrans" presStyleCnt="0"/>
      <dgm:spPr/>
    </dgm:pt>
    <dgm:pt modelId="{1B72406B-37A9-4E9B-98D7-B1BF62C4B653}" type="pres">
      <dgm:prSet presAssocID="{41EFA555-4230-4905-8C71-BFA3DC82D947}" presName="node" presStyleLbl="node1" presStyleIdx="2" presStyleCnt="6" custLinFactX="-100000" custLinFactY="25265" custLinFactNeighborX="-116952" custLinFactNeighborY="100000">
        <dgm:presLayoutVars>
          <dgm:bulletEnabled val="1"/>
        </dgm:presLayoutVars>
      </dgm:prSet>
      <dgm:spPr/>
    </dgm:pt>
    <dgm:pt modelId="{0476300D-45D5-43A5-AF67-759AE3974F82}" type="pres">
      <dgm:prSet presAssocID="{899E1FED-38BC-4594-A079-39FD84BCABF0}" presName="sibTrans" presStyleCnt="0"/>
      <dgm:spPr/>
    </dgm:pt>
    <dgm:pt modelId="{9C80E1BC-4899-4E05-888C-0EFEAEEE8BB4}" type="pres">
      <dgm:prSet presAssocID="{61772DF1-7C4D-484D-A582-196594678106}" presName="node" presStyleLbl="node1" presStyleIdx="3" presStyleCnt="6" custLinFactX="100000" custLinFactY="-28545" custLinFactNeighborX="119429" custLinFactNeighborY="-100000">
        <dgm:presLayoutVars>
          <dgm:bulletEnabled val="1"/>
        </dgm:presLayoutVars>
      </dgm:prSet>
      <dgm:spPr/>
    </dgm:pt>
    <dgm:pt modelId="{37FE959C-A754-4C3A-B32A-A4F583117464}" type="pres">
      <dgm:prSet presAssocID="{FC352B04-E576-48CE-B57B-E05D84FBABCC}" presName="sibTrans" presStyleCnt="0"/>
      <dgm:spPr/>
    </dgm:pt>
    <dgm:pt modelId="{20C415BC-DA00-44F8-826F-C737E9F7FC2F}" type="pres">
      <dgm:prSet presAssocID="{9437E551-43EE-4DC8-B2D0-68200B9904AE}" presName="node" presStyleLbl="node1" presStyleIdx="4" presStyleCnt="6" custLinFactNeighborX="-3333" custLinFactNeighborY="8598">
        <dgm:presLayoutVars>
          <dgm:bulletEnabled val="1"/>
        </dgm:presLayoutVars>
      </dgm:prSet>
      <dgm:spPr/>
    </dgm:pt>
    <dgm:pt modelId="{1BDFAE27-4C6A-4745-98B9-419C0057D76D}" type="pres">
      <dgm:prSet presAssocID="{E7BC199B-4DA4-4F91-B446-D2DA46B152DC}" presName="sibTrans" presStyleCnt="0"/>
      <dgm:spPr/>
    </dgm:pt>
    <dgm:pt modelId="{5EC540BB-E9C0-40A7-BE28-DDCCDFF9FFAA}" type="pres">
      <dgm:prSet presAssocID="{FEB4F464-162E-4B11-9E33-C8F38E5DA783}" presName="node" presStyleLbl="node1" presStyleIdx="5" presStyleCnt="6" custLinFactNeighborX="-3619" custLinFactNeighborY="8598">
        <dgm:presLayoutVars>
          <dgm:bulletEnabled val="1"/>
        </dgm:presLayoutVars>
      </dgm:prSet>
      <dgm:spPr/>
    </dgm:pt>
  </dgm:ptLst>
  <dgm:cxnLst>
    <dgm:cxn modelId="{13AA3ECD-D57B-4FC3-9C5B-8C583812B2D7}" type="presOf" srcId="{FEB4F464-162E-4B11-9E33-C8F38E5DA783}" destId="{5EC540BB-E9C0-40A7-BE28-DDCCDFF9FFAA}" srcOrd="0" destOrd="0" presId="urn:microsoft.com/office/officeart/2005/8/layout/default"/>
    <dgm:cxn modelId="{1E6512BA-8C29-43D5-B9CC-EAC01142037A}" type="presOf" srcId="{41EFA555-4230-4905-8C71-BFA3DC82D947}" destId="{1B72406B-37A9-4E9B-98D7-B1BF62C4B653}" srcOrd="0" destOrd="0" presId="urn:microsoft.com/office/officeart/2005/8/layout/default"/>
    <dgm:cxn modelId="{F7A08826-4C72-46EC-A171-921E634D8345}" srcId="{7FF9A741-39CA-4CCA-9B3F-8A052B15BBDE}" destId="{A298B354-C948-474F-9EA5-9AC0D8B9302B}" srcOrd="0" destOrd="0" parTransId="{82A07392-9788-4362-8E31-A3987B8ECC05}" sibTransId="{EA5F1B55-FA7F-4EE0-94C3-F1D0F112EB8E}"/>
    <dgm:cxn modelId="{7D702E27-63DF-4B83-9B29-9CD1EFB3DBFB}" type="presOf" srcId="{61772DF1-7C4D-484D-A582-196594678106}" destId="{9C80E1BC-4899-4E05-888C-0EFEAEEE8BB4}" srcOrd="0" destOrd="0" presId="urn:microsoft.com/office/officeart/2005/8/layout/default"/>
    <dgm:cxn modelId="{53D523F4-D3F3-4A26-8AE3-73B5730144A2}" type="presOf" srcId="{A298B354-C948-474F-9EA5-9AC0D8B9302B}" destId="{901415F6-5074-4F4C-B0C9-84DAAEFEF93E}" srcOrd="0" destOrd="0" presId="urn:microsoft.com/office/officeart/2005/8/layout/default"/>
    <dgm:cxn modelId="{8482223B-71ED-4F00-8A85-86C1449BAD79}" type="presOf" srcId="{7FF9A741-39CA-4CCA-9B3F-8A052B15BBDE}" destId="{8D2A2877-5A42-477E-B941-DD344F678045}" srcOrd="0" destOrd="0" presId="urn:microsoft.com/office/officeart/2005/8/layout/default"/>
    <dgm:cxn modelId="{A67433A2-3E66-432D-BA10-B9C053132C44}" srcId="{7FF9A741-39CA-4CCA-9B3F-8A052B15BBDE}" destId="{FEB4F464-162E-4B11-9E33-C8F38E5DA783}" srcOrd="5" destOrd="0" parTransId="{E7502B61-CBEE-423F-9834-9149A43E8EB6}" sibTransId="{61E06061-D9F6-4278-AA9A-B09DFF260AB9}"/>
    <dgm:cxn modelId="{8947F51A-649E-446A-A842-25706A6065DA}" srcId="{7FF9A741-39CA-4CCA-9B3F-8A052B15BBDE}" destId="{DD94CC1D-A0FD-4201-B6B3-D1718454B06C}" srcOrd="1" destOrd="0" parTransId="{FCBC382C-E352-4A38-96DB-1FB9A4983858}" sibTransId="{6A0EF949-C8C1-4045-8BF2-FABD026DA17D}"/>
    <dgm:cxn modelId="{9861322D-6CCB-4B70-BAB8-2B1B9D9D50D6}" srcId="{7FF9A741-39CA-4CCA-9B3F-8A052B15BBDE}" destId="{41EFA555-4230-4905-8C71-BFA3DC82D947}" srcOrd="2" destOrd="0" parTransId="{BCB5674B-9FB6-429C-8689-0D9A18086163}" sibTransId="{899E1FED-38BC-4594-A079-39FD84BCABF0}"/>
    <dgm:cxn modelId="{2F4537B0-B0D6-4281-97EB-ED919340BA93}" srcId="{7FF9A741-39CA-4CCA-9B3F-8A052B15BBDE}" destId="{9437E551-43EE-4DC8-B2D0-68200B9904AE}" srcOrd="4" destOrd="0" parTransId="{E0892C7D-52D7-42E6-B59D-70D89AF6D286}" sibTransId="{E7BC199B-4DA4-4F91-B446-D2DA46B152DC}"/>
    <dgm:cxn modelId="{03936C9B-F261-4877-9789-399D58773C56}" type="presOf" srcId="{DD94CC1D-A0FD-4201-B6B3-D1718454B06C}" destId="{A3B8E6FA-65DA-48CE-9267-555CB0063D89}" srcOrd="0" destOrd="0" presId="urn:microsoft.com/office/officeart/2005/8/layout/default"/>
    <dgm:cxn modelId="{6E3F89B4-9DAF-446E-A2C2-EC6DB6097E61}" type="presOf" srcId="{9437E551-43EE-4DC8-B2D0-68200B9904AE}" destId="{20C415BC-DA00-44F8-826F-C737E9F7FC2F}" srcOrd="0" destOrd="0" presId="urn:microsoft.com/office/officeart/2005/8/layout/default"/>
    <dgm:cxn modelId="{82C404C6-5F91-4B89-98E6-4BA3611C9910}" srcId="{7FF9A741-39CA-4CCA-9B3F-8A052B15BBDE}" destId="{61772DF1-7C4D-484D-A582-196594678106}" srcOrd="3" destOrd="0" parTransId="{69A6A580-8777-4408-99EE-51B00CD62522}" sibTransId="{FC352B04-E576-48CE-B57B-E05D84FBABCC}"/>
    <dgm:cxn modelId="{EA2D89EE-DBE1-44B6-8313-D0149D649EEC}" type="presParOf" srcId="{8D2A2877-5A42-477E-B941-DD344F678045}" destId="{901415F6-5074-4F4C-B0C9-84DAAEFEF93E}" srcOrd="0" destOrd="0" presId="urn:microsoft.com/office/officeart/2005/8/layout/default"/>
    <dgm:cxn modelId="{A5CFD541-00A0-4379-AA41-EF67E54B32E9}" type="presParOf" srcId="{8D2A2877-5A42-477E-B941-DD344F678045}" destId="{98E5120B-8281-4189-AB58-DDC89C269441}" srcOrd="1" destOrd="0" presId="urn:microsoft.com/office/officeart/2005/8/layout/default"/>
    <dgm:cxn modelId="{1C5DC8C3-2A6A-49B8-9457-95C0B2648762}" type="presParOf" srcId="{8D2A2877-5A42-477E-B941-DD344F678045}" destId="{A3B8E6FA-65DA-48CE-9267-555CB0063D89}" srcOrd="2" destOrd="0" presId="urn:microsoft.com/office/officeart/2005/8/layout/default"/>
    <dgm:cxn modelId="{32D18CCF-B659-4383-A158-593BF7D3040B}" type="presParOf" srcId="{8D2A2877-5A42-477E-B941-DD344F678045}" destId="{D4E57F9B-34A7-43D8-95E7-E7D05F9FA9FE}" srcOrd="3" destOrd="0" presId="urn:microsoft.com/office/officeart/2005/8/layout/default"/>
    <dgm:cxn modelId="{40F4EF45-12A5-44F5-B515-1F3E45F8157F}" type="presParOf" srcId="{8D2A2877-5A42-477E-B941-DD344F678045}" destId="{1B72406B-37A9-4E9B-98D7-B1BF62C4B653}" srcOrd="4" destOrd="0" presId="urn:microsoft.com/office/officeart/2005/8/layout/default"/>
    <dgm:cxn modelId="{182F7B11-05B3-4B00-B1C2-4B480E05211C}" type="presParOf" srcId="{8D2A2877-5A42-477E-B941-DD344F678045}" destId="{0476300D-45D5-43A5-AF67-759AE3974F82}" srcOrd="5" destOrd="0" presId="urn:microsoft.com/office/officeart/2005/8/layout/default"/>
    <dgm:cxn modelId="{2F8E1ADA-712B-4CE5-89EE-A2C81CA13566}" type="presParOf" srcId="{8D2A2877-5A42-477E-B941-DD344F678045}" destId="{9C80E1BC-4899-4E05-888C-0EFEAEEE8BB4}" srcOrd="6" destOrd="0" presId="urn:microsoft.com/office/officeart/2005/8/layout/default"/>
    <dgm:cxn modelId="{BE5F3417-3F40-48DE-BF9A-76DD17E60B54}" type="presParOf" srcId="{8D2A2877-5A42-477E-B941-DD344F678045}" destId="{37FE959C-A754-4C3A-B32A-A4F583117464}" srcOrd="7" destOrd="0" presId="urn:microsoft.com/office/officeart/2005/8/layout/default"/>
    <dgm:cxn modelId="{CE28A471-D85D-441E-A3D5-06021FE64CE8}" type="presParOf" srcId="{8D2A2877-5A42-477E-B941-DD344F678045}" destId="{20C415BC-DA00-44F8-826F-C737E9F7FC2F}" srcOrd="8" destOrd="0" presId="urn:microsoft.com/office/officeart/2005/8/layout/default"/>
    <dgm:cxn modelId="{798431E5-DFB0-4FC9-8700-35CD0B2CF86D}" type="presParOf" srcId="{8D2A2877-5A42-477E-B941-DD344F678045}" destId="{1BDFAE27-4C6A-4745-98B9-419C0057D76D}" srcOrd="9" destOrd="0" presId="urn:microsoft.com/office/officeart/2005/8/layout/default"/>
    <dgm:cxn modelId="{45776DCF-EBB1-475A-A274-A3AD674198E6}" type="presParOf" srcId="{8D2A2877-5A42-477E-B941-DD344F678045}" destId="{5EC540BB-E9C0-40A7-BE28-DDCCDFF9FFA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0AB0D-9735-4C47-920C-0060476AC38F}">
      <dsp:nvSpPr>
        <dsp:cNvPr id="0" name=""/>
        <dsp:cNvSpPr/>
      </dsp:nvSpPr>
      <dsp:spPr>
        <a:xfrm>
          <a:off x="2736223" y="1449261"/>
          <a:ext cx="3287241" cy="314293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accent4">
                  <a:lumMod val="75000"/>
                </a:schemeClr>
              </a:solidFill>
              <a:latin typeface="Britannic Bold" pitchFamily="34" charset="0"/>
            </a:rPr>
            <a:t>Need Criteria</a:t>
          </a:r>
          <a:endParaRPr lang="en-US" sz="3600" b="1" kern="1200" dirty="0">
            <a:solidFill>
              <a:schemeClr val="accent4">
                <a:lumMod val="75000"/>
              </a:schemeClr>
            </a:solidFill>
            <a:latin typeface="Britannic Bold" pitchFamily="34" charset="0"/>
          </a:endParaRPr>
        </a:p>
      </dsp:txBody>
      <dsp:txXfrm>
        <a:off x="2736223" y="1449261"/>
        <a:ext cx="3287241" cy="3142931"/>
      </dsp:txXfrm>
    </dsp:sp>
    <dsp:sp modelId="{545EC618-BBEF-4D68-9611-8509FDAD20FE}">
      <dsp:nvSpPr>
        <dsp:cNvPr id="0" name=""/>
        <dsp:cNvSpPr/>
      </dsp:nvSpPr>
      <dsp:spPr>
        <a:xfrm>
          <a:off x="2286012" y="228603"/>
          <a:ext cx="4106142" cy="1643620"/>
        </a:xfrm>
        <a:prstGeom prst="ellipse">
          <a:avLst/>
        </a:prstGeom>
        <a:solidFill>
          <a:schemeClr val="accent3">
            <a:alpha val="50000"/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Non-governmental Organizations (NGOs), civil society and not-for-profit organizations</a:t>
          </a:r>
          <a:endParaRPr lang="en-US" sz="1900" kern="1200" dirty="0"/>
        </a:p>
      </dsp:txBody>
      <dsp:txXfrm>
        <a:off x="2286012" y="228603"/>
        <a:ext cx="4106142" cy="1643620"/>
      </dsp:txXfrm>
    </dsp:sp>
    <dsp:sp modelId="{31233993-3CA8-485B-AFCA-4307C3196F9B}">
      <dsp:nvSpPr>
        <dsp:cNvPr id="0" name=""/>
        <dsp:cNvSpPr/>
      </dsp:nvSpPr>
      <dsp:spPr>
        <a:xfrm>
          <a:off x="5333991" y="1524005"/>
          <a:ext cx="3327871" cy="1643620"/>
        </a:xfrm>
        <a:prstGeom prst="ellipse">
          <a:avLst/>
        </a:prstGeom>
        <a:solidFill>
          <a:schemeClr val="accent3">
            <a:alpha val="50000"/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Applicants located in emerging economies</a:t>
          </a:r>
          <a:endParaRPr lang="en-US" sz="1900" kern="1200" dirty="0"/>
        </a:p>
      </dsp:txBody>
      <dsp:txXfrm>
        <a:off x="5333991" y="1524005"/>
        <a:ext cx="3327871" cy="1643620"/>
      </dsp:txXfrm>
    </dsp:sp>
    <dsp:sp modelId="{7CAEB084-90E1-445D-806E-5F998E7F215C}">
      <dsp:nvSpPr>
        <dsp:cNvPr id="0" name=""/>
        <dsp:cNvSpPr/>
      </dsp:nvSpPr>
      <dsp:spPr>
        <a:xfrm>
          <a:off x="3936378" y="3505198"/>
          <a:ext cx="4902821" cy="1807538"/>
        </a:xfrm>
        <a:prstGeom prst="ellipse">
          <a:avLst/>
        </a:prstGeom>
        <a:solidFill>
          <a:schemeClr val="accent3">
            <a:alpha val="50000"/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Local entrepreneurs, in those markets where market constraints make normal business operations more difficult</a:t>
          </a:r>
          <a:endParaRPr lang="en-US" sz="1900" kern="1200" dirty="0"/>
        </a:p>
      </dsp:txBody>
      <dsp:txXfrm>
        <a:off x="3936378" y="3505198"/>
        <a:ext cx="4902821" cy="1807538"/>
      </dsp:txXfrm>
    </dsp:sp>
    <dsp:sp modelId="{17F94D79-D6BD-4670-AC42-FDB88C26FA6F}">
      <dsp:nvSpPr>
        <dsp:cNvPr id="0" name=""/>
        <dsp:cNvSpPr/>
      </dsp:nvSpPr>
      <dsp:spPr>
        <a:xfrm>
          <a:off x="609608" y="3429007"/>
          <a:ext cx="3199471" cy="1643620"/>
        </a:xfrm>
        <a:prstGeom prst="ellipse">
          <a:avLst/>
        </a:prstGeom>
        <a:solidFill>
          <a:schemeClr val="accent3">
            <a:alpha val="50000"/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Applications in languages whose presence on the web is limited</a:t>
          </a:r>
          <a:endParaRPr lang="en-US" sz="1900" kern="1200" dirty="0"/>
        </a:p>
      </dsp:txBody>
      <dsp:txXfrm>
        <a:off x="609608" y="3429007"/>
        <a:ext cx="3199471" cy="1643620"/>
      </dsp:txXfrm>
    </dsp:sp>
    <dsp:sp modelId="{9334B2BA-F214-4CA8-8333-5DF5283650D3}">
      <dsp:nvSpPr>
        <dsp:cNvPr id="0" name=""/>
        <dsp:cNvSpPr/>
      </dsp:nvSpPr>
      <dsp:spPr>
        <a:xfrm>
          <a:off x="152401" y="1600202"/>
          <a:ext cx="3190103" cy="1605669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Community based applications such as cultural, linguistic and ethnic </a:t>
          </a:r>
          <a:endParaRPr lang="en-US" sz="1900" kern="1200" dirty="0"/>
        </a:p>
      </dsp:txBody>
      <dsp:txXfrm>
        <a:off x="152401" y="1600202"/>
        <a:ext cx="3190103" cy="16056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1415F6-5074-4F4C-B0C9-84DAAEFEF93E}">
      <dsp:nvSpPr>
        <dsp:cNvPr id="0" name=""/>
        <dsp:cNvSpPr/>
      </dsp:nvSpPr>
      <dsp:spPr>
        <a:xfrm>
          <a:off x="0" y="425152"/>
          <a:ext cx="2738437" cy="1643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Cost Reduction Support</a:t>
          </a:r>
          <a:endParaRPr lang="en-US" sz="2100" kern="1200" dirty="0"/>
        </a:p>
      </dsp:txBody>
      <dsp:txXfrm>
        <a:off x="0" y="425152"/>
        <a:ext cx="2738437" cy="1643062"/>
      </dsp:txXfrm>
    </dsp:sp>
    <dsp:sp modelId="{A3B8E6FA-65DA-48CE-9267-555CB0063D89}">
      <dsp:nvSpPr>
        <dsp:cNvPr id="0" name=""/>
        <dsp:cNvSpPr/>
      </dsp:nvSpPr>
      <dsp:spPr>
        <a:xfrm>
          <a:off x="3004449" y="425152"/>
          <a:ext cx="2738437" cy="1643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Sponsorship and other funding support</a:t>
          </a:r>
          <a:endParaRPr lang="en-US" sz="2100" kern="1200" dirty="0"/>
        </a:p>
      </dsp:txBody>
      <dsp:txXfrm>
        <a:off x="3004449" y="425152"/>
        <a:ext cx="2738437" cy="1643062"/>
      </dsp:txXfrm>
    </dsp:sp>
    <dsp:sp modelId="{1B72406B-37A9-4E9B-98D7-B1BF62C4B653}">
      <dsp:nvSpPr>
        <dsp:cNvPr id="0" name=""/>
        <dsp:cNvSpPr/>
      </dsp:nvSpPr>
      <dsp:spPr>
        <a:xfrm>
          <a:off x="83467" y="2678497"/>
          <a:ext cx="2738437" cy="1643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Logistical support</a:t>
          </a:r>
          <a:endParaRPr lang="en-US" sz="2100" kern="1200"/>
        </a:p>
      </dsp:txBody>
      <dsp:txXfrm>
        <a:off x="83467" y="2678497"/>
        <a:ext cx="2738437" cy="1643062"/>
      </dsp:txXfrm>
    </dsp:sp>
    <dsp:sp modelId="{9C80E1BC-4899-4E05-888C-0EFEAEEE8BB4}">
      <dsp:nvSpPr>
        <dsp:cNvPr id="0" name=""/>
        <dsp:cNvSpPr/>
      </dsp:nvSpPr>
      <dsp:spPr>
        <a:xfrm>
          <a:off x="6008926" y="425147"/>
          <a:ext cx="2738437" cy="1643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Modifications to the financial continued operation instrument obligation</a:t>
          </a:r>
          <a:endParaRPr lang="en-US" sz="2100" kern="1200" dirty="0"/>
        </a:p>
      </dsp:txBody>
      <dsp:txXfrm>
        <a:off x="6008926" y="425147"/>
        <a:ext cx="2738437" cy="1643062"/>
      </dsp:txXfrm>
    </dsp:sp>
    <dsp:sp modelId="{20C415BC-DA00-44F8-826F-C737E9F7FC2F}">
      <dsp:nvSpPr>
        <dsp:cNvPr id="0" name=""/>
        <dsp:cNvSpPr/>
      </dsp:nvSpPr>
      <dsp:spPr>
        <a:xfrm>
          <a:off x="2921009" y="2678492"/>
          <a:ext cx="2738437" cy="1643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2100" kern="1200" dirty="0" smtClean="0"/>
            <a:t>Technical support for applicants in operating or qualifying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GB" sz="2100" kern="1200" dirty="0" smtClean="0"/>
            <a:t>to operate a </a:t>
          </a:r>
          <a:r>
            <a:rPr lang="en-GB" sz="2100" kern="1200" dirty="0" err="1" smtClean="0"/>
            <a:t>gTLD</a:t>
          </a:r>
          <a:endParaRPr lang="en-US" sz="2100" kern="1200" dirty="0"/>
        </a:p>
      </dsp:txBody>
      <dsp:txXfrm>
        <a:off x="2921009" y="2678492"/>
        <a:ext cx="2738437" cy="1643062"/>
      </dsp:txXfrm>
    </dsp:sp>
    <dsp:sp modelId="{5EC540BB-E9C0-40A7-BE28-DDCCDFF9FFAA}">
      <dsp:nvSpPr>
        <dsp:cNvPr id="0" name=""/>
        <dsp:cNvSpPr/>
      </dsp:nvSpPr>
      <dsp:spPr>
        <a:xfrm>
          <a:off x="5925458" y="2678492"/>
          <a:ext cx="2738437" cy="16430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smtClean="0"/>
            <a:t>Exception to the rules requiring separation of the Registry and Registrar function</a:t>
          </a:r>
          <a:endParaRPr lang="en-US" sz="2100" kern="1200"/>
        </a:p>
      </dsp:txBody>
      <dsp:txXfrm>
        <a:off x="5925458" y="2678492"/>
        <a:ext cx="2738437" cy="1643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BA23B-2822-4CD3-AD8A-A9E80CE2B42F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40B71-EE5F-4A20-BF62-F5A380732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74753-2579-4F68-811D-99327BD6F441}" type="datetimeFigureOut">
              <a:rPr lang="en-US" smtClean="0"/>
              <a:t>11/11/2010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E967A-AD73-45B0-A56A-07AC7D4E89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nn.org/en/topics/new-gtld-program.htm" TargetMode="External"/><Relationship Id="rId2" Type="http://schemas.openxmlformats.org/officeDocument/2006/relationships/hyperlink" Target="https://st.icann.org/so-ac-new-gtld-wg/index.cg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Joint SO/AC </a:t>
            </a:r>
            <a:r>
              <a:rPr lang="en-US" b="1" dirty="0" smtClean="0"/>
              <a:t>Working Group</a:t>
            </a:r>
            <a:br>
              <a:rPr lang="en-US" b="1" dirty="0" smtClean="0"/>
            </a:br>
            <a:r>
              <a:rPr lang="en-US" b="1" dirty="0" smtClean="0"/>
              <a:t>Applicant Support</a:t>
            </a:r>
            <a:br>
              <a:rPr lang="en-US" b="1" dirty="0" smtClean="0"/>
            </a:br>
            <a:r>
              <a:rPr lang="en-US" b="1" dirty="0" smtClean="0"/>
              <a:t>New </a:t>
            </a:r>
            <a:r>
              <a:rPr lang="en-US" b="1" dirty="0" err="1" smtClean="0"/>
              <a:t>gTLD</a:t>
            </a:r>
            <a:r>
              <a:rPr lang="en-US" b="1" dirty="0" smtClean="0"/>
              <a:t> Program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6400800" cy="1752600"/>
          </a:xfrm>
        </p:spPr>
        <p:txBody>
          <a:bodyPr/>
          <a:lstStyle/>
          <a:p>
            <a:r>
              <a:rPr lang="en-US" dirty="0" smtClean="0"/>
              <a:t>Status Update for </a:t>
            </a:r>
          </a:p>
          <a:p>
            <a:r>
              <a:rPr lang="en-US" dirty="0" smtClean="0"/>
              <a:t>ICANN Meeting Cartagena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JAS WG Activities Timeline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152400" y="2743200"/>
            <a:ext cx="8991600" cy="1600200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alpha val="32000"/>
                </a:schemeClr>
              </a:gs>
              <a:gs pos="50000">
                <a:srgbClr val="9CB86E"/>
              </a:gs>
              <a:gs pos="100000">
                <a:srgbClr val="156B1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971800"/>
            <a:ext cx="194820" cy="60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514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Mar 13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Board Resolution #20</a:t>
            </a:r>
            <a:endParaRPr lang="en-US" sz="1400" dirty="0">
              <a:solidFill>
                <a:schemeClr val="accent6">
                  <a:lumMod val="75000"/>
                </a:schemeClr>
              </a:solidFill>
              <a:cs typeface="Trebuchet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16764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chemeClr val="accent3">
                    <a:lumMod val="75000"/>
                  </a:schemeClr>
                </a:solidFill>
                <a:cs typeface="Trebuchet MS"/>
              </a:rPr>
              <a:t>Apr 1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cs typeface="Trebuchet MS"/>
              </a:rPr>
              <a:t>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cs typeface="Trebuchet MS"/>
              </a:rPr>
              <a:t>GNSO </a:t>
            </a:r>
          </a:p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cs typeface="Trebuchet MS"/>
              </a:rPr>
              <a:t>Motion to create </a:t>
            </a:r>
          </a:p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cs typeface="Trebuchet MS"/>
              </a:rPr>
              <a:t>Joint SO/AC WG</a:t>
            </a:r>
            <a:endParaRPr lang="en-US" sz="1400" dirty="0">
              <a:solidFill>
                <a:schemeClr val="accent3">
                  <a:lumMod val="75000"/>
                </a:schemeClr>
              </a:solidFill>
              <a:cs typeface="Trebuchet MS"/>
            </a:endParaRPr>
          </a:p>
        </p:txBody>
      </p:sp>
      <p:pic>
        <p:nvPicPr>
          <p:cNvPr id="8" name="Picture 7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438400"/>
            <a:ext cx="236220" cy="7391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0" y="2209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Sept 25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Board Resolution #2.2</a:t>
            </a:r>
            <a:endParaRPr lang="en-US" sz="1400" dirty="0">
              <a:solidFill>
                <a:schemeClr val="accent6">
                  <a:lumMod val="75000"/>
                </a:schemeClr>
              </a:solidFill>
              <a:cs typeface="Trebuchet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0" y="2209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Oct 28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cs typeface="Trebuchet MS"/>
              </a:rPr>
              <a:t>Board Resolution #12</a:t>
            </a:r>
            <a:endParaRPr lang="en-US" sz="1400" dirty="0">
              <a:solidFill>
                <a:schemeClr val="accent6">
                  <a:lumMod val="75000"/>
                </a:schemeClr>
              </a:solidFill>
              <a:cs typeface="Trebuchet MS"/>
            </a:endParaRPr>
          </a:p>
        </p:txBody>
      </p:sp>
      <p:pic>
        <p:nvPicPr>
          <p:cNvPr id="11" name="Picture 10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2743200"/>
            <a:ext cx="194820" cy="609600"/>
          </a:xfrm>
          <a:prstGeom prst="rect">
            <a:avLst/>
          </a:prstGeom>
        </p:spPr>
      </p:pic>
      <p:pic>
        <p:nvPicPr>
          <p:cNvPr id="12" name="Picture 11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2743200"/>
            <a:ext cx="194820" cy="609600"/>
          </a:xfrm>
          <a:prstGeom prst="rect">
            <a:avLst/>
          </a:prstGeom>
        </p:spPr>
      </p:pic>
      <p:pic>
        <p:nvPicPr>
          <p:cNvPr id="13" name="Picture 12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3810000"/>
            <a:ext cx="228600" cy="715299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sp>
        <p:nvSpPr>
          <p:cNvPr id="14" name="TextBox 13"/>
          <p:cNvSpPr txBox="1"/>
          <p:nvPr/>
        </p:nvSpPr>
        <p:spPr>
          <a:xfrm>
            <a:off x="914400" y="4495800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Apr 29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Joint 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SO/AC WG 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formed</a:t>
            </a:r>
            <a:endParaRPr lang="en-US" sz="1400" dirty="0">
              <a:solidFill>
                <a:schemeClr val="accent1">
                  <a:lumMod val="75000"/>
                </a:schemeClr>
              </a:solidFill>
              <a:cs typeface="Trebuchet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1200" y="4572000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rgbClr val="C00000"/>
                </a:solidFill>
                <a:cs typeface="Trebuchet MS"/>
              </a:rPr>
              <a:t>Jun 14</a:t>
            </a:r>
            <a:r>
              <a:rPr lang="en-US" sz="1400" b="1" dirty="0" smtClean="0">
                <a:solidFill>
                  <a:srgbClr val="C00000"/>
                </a:solidFill>
                <a:cs typeface="Trebuchet MS"/>
              </a:rPr>
              <a:t> </a:t>
            </a:r>
            <a:r>
              <a:rPr lang="en-US" sz="1400" dirty="0">
                <a:solidFill>
                  <a:srgbClr val="C00000"/>
                </a:solidFill>
              </a:rPr>
              <a:t>blog </a:t>
            </a:r>
            <a:endParaRPr lang="en-US" sz="1400" dirty="0" smtClean="0">
              <a:solidFill>
                <a:srgbClr val="C00000"/>
              </a:solidFill>
            </a:endParaRPr>
          </a:p>
          <a:p>
            <a:r>
              <a:rPr lang="en-US" sz="1400" i="1" dirty="0" smtClean="0">
                <a:solidFill>
                  <a:srgbClr val="C00000"/>
                </a:solidFill>
              </a:rPr>
              <a:t>“</a:t>
            </a:r>
            <a:r>
              <a:rPr lang="en-US" sz="1400" i="1" dirty="0">
                <a:solidFill>
                  <a:srgbClr val="C00000"/>
                </a:solidFill>
              </a:rPr>
              <a:t>Call for Input: Support for New </a:t>
            </a:r>
            <a:r>
              <a:rPr lang="en-US" sz="1400" i="1" dirty="0" err="1">
                <a:solidFill>
                  <a:srgbClr val="C00000"/>
                </a:solidFill>
              </a:rPr>
              <a:t>gTLD</a:t>
            </a:r>
            <a:r>
              <a:rPr lang="en-US" sz="1400" i="1" dirty="0">
                <a:solidFill>
                  <a:srgbClr val="C00000"/>
                </a:solidFill>
              </a:rPr>
              <a:t> Applicants</a:t>
            </a:r>
            <a:r>
              <a:rPr lang="en-US" sz="1400" dirty="0">
                <a:solidFill>
                  <a:srgbClr val="C00000"/>
                </a:solidFill>
              </a:rPr>
              <a:t>”</a:t>
            </a:r>
            <a:endParaRPr lang="en-US" sz="1400" b="1" dirty="0">
              <a:solidFill>
                <a:srgbClr val="C00000"/>
              </a:solidFill>
              <a:cs typeface="Trebuchet MS"/>
            </a:endParaRPr>
          </a:p>
        </p:txBody>
      </p:sp>
      <p:pic>
        <p:nvPicPr>
          <p:cNvPr id="16" name="Picture 15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3810000"/>
            <a:ext cx="228600" cy="715299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pic>
        <p:nvPicPr>
          <p:cNvPr id="17" name="Picture 16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3810000"/>
            <a:ext cx="228600" cy="715299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sp>
        <p:nvSpPr>
          <p:cNvPr id="18" name="TextBox 17"/>
          <p:cNvSpPr txBox="1"/>
          <p:nvPr/>
        </p:nvSpPr>
        <p:spPr>
          <a:xfrm>
            <a:off x="3352800" y="4495800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rgbClr val="C00000"/>
                </a:solidFill>
              </a:rPr>
              <a:t>Jun </a:t>
            </a:r>
            <a:r>
              <a:rPr lang="en-US" sz="1400" b="1" u="sng" dirty="0">
                <a:solidFill>
                  <a:srgbClr val="C00000"/>
                </a:solidFill>
              </a:rPr>
              <a:t>16 </a:t>
            </a:r>
            <a:r>
              <a:rPr lang="en-US" sz="1400" b="1" u="sng" dirty="0" smtClean="0">
                <a:solidFill>
                  <a:srgbClr val="C00000"/>
                </a:solidFill>
              </a:rPr>
              <a:t>- </a:t>
            </a:r>
            <a:r>
              <a:rPr lang="en-US" sz="1400" b="1" u="sng" dirty="0">
                <a:solidFill>
                  <a:srgbClr val="C00000"/>
                </a:solidFill>
              </a:rPr>
              <a:t>Aug 23 </a:t>
            </a:r>
            <a:r>
              <a:rPr lang="en-US" sz="1400" dirty="0" smtClean="0">
                <a:solidFill>
                  <a:srgbClr val="C00000"/>
                </a:solidFill>
              </a:rPr>
              <a:t>posted </a:t>
            </a:r>
            <a:r>
              <a:rPr lang="en-US" sz="1400" i="1" dirty="0" smtClean="0">
                <a:solidFill>
                  <a:srgbClr val="C00000"/>
                </a:solidFill>
              </a:rPr>
              <a:t>“Support </a:t>
            </a:r>
            <a:r>
              <a:rPr lang="en-US" sz="1400" i="1" dirty="0">
                <a:solidFill>
                  <a:srgbClr val="C00000"/>
                </a:solidFill>
              </a:rPr>
              <a:t>Snapshot</a:t>
            </a:r>
            <a:r>
              <a:rPr lang="en-US" sz="1400" i="1" dirty="0" smtClean="0">
                <a:solidFill>
                  <a:srgbClr val="C00000"/>
                </a:solidFill>
              </a:rPr>
              <a:t>” for Public Comment</a:t>
            </a:r>
            <a:endParaRPr lang="en-US" sz="1400" dirty="0">
              <a:solidFill>
                <a:srgbClr val="C00000"/>
              </a:solidFill>
            </a:endParaRPr>
          </a:p>
        </p:txBody>
      </p:sp>
      <p:pic>
        <p:nvPicPr>
          <p:cNvPr id="20" name="Picture 19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3810000"/>
            <a:ext cx="228600" cy="715299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sp>
        <p:nvSpPr>
          <p:cNvPr id="21" name="TextBox 20"/>
          <p:cNvSpPr txBox="1"/>
          <p:nvPr/>
        </p:nvSpPr>
        <p:spPr>
          <a:xfrm>
            <a:off x="3352800" y="1295400"/>
            <a:ext cx="167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Jun </a:t>
            </a:r>
            <a:r>
              <a:rPr lang="en-US" sz="1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23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ICANN Brussels Meeting </a:t>
            </a:r>
            <a:r>
              <a:rPr lang="en-US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GB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Reducing Barriers to New </a:t>
            </a:r>
            <a:r>
              <a:rPr lang="en-GB" sz="1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gTLD</a:t>
            </a:r>
            <a:r>
              <a:rPr lang="en-GB" sz="1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Creation in Developing Regions”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2" name="Picture 21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810000"/>
            <a:ext cx="228600" cy="715299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pic>
        <p:nvPicPr>
          <p:cNvPr id="23" name="Picture 22" descr="timeline-mark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2743200"/>
            <a:ext cx="194820" cy="6096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181600" y="4572000"/>
            <a:ext cx="152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rgbClr val="C00000"/>
                </a:solidFill>
              </a:rPr>
              <a:t>Sep </a:t>
            </a:r>
            <a:r>
              <a:rPr lang="en-US" sz="1400" b="1" u="sng" dirty="0">
                <a:solidFill>
                  <a:srgbClr val="C00000"/>
                </a:solidFill>
              </a:rPr>
              <a:t>18 </a:t>
            </a:r>
            <a:r>
              <a:rPr lang="en-US" sz="1400" dirty="0">
                <a:solidFill>
                  <a:srgbClr val="C00000"/>
                </a:solidFill>
              </a:rPr>
              <a:t>- Excerpt Prepared for Special Meeting of ICANN Board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81800" y="4495800"/>
            <a:ext cx="2209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solidFill>
                  <a:srgbClr val="C00000"/>
                </a:solidFill>
              </a:rPr>
              <a:t>Nov 11 </a:t>
            </a:r>
            <a:r>
              <a:rPr lang="en-US" sz="1400" dirty="0" smtClean="0">
                <a:solidFill>
                  <a:srgbClr val="C00000"/>
                </a:solidFill>
              </a:rPr>
              <a:t>– Publications: </a:t>
            </a:r>
          </a:p>
          <a:p>
            <a:pPr marL="342900" indent="-342900">
              <a:buAutoNum type="arabicPeriod"/>
            </a:pPr>
            <a:r>
              <a:rPr lang="en-US" sz="1400" dirty="0" smtClean="0">
                <a:solidFill>
                  <a:srgbClr val="C00000"/>
                </a:solidFill>
              </a:rPr>
              <a:t>Milestone Report +   </a:t>
            </a:r>
          </a:p>
          <a:p>
            <a:pPr marL="342900" indent="-342900"/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smtClean="0">
                <a:solidFill>
                  <a:srgbClr val="C00000"/>
                </a:solidFill>
              </a:rPr>
              <a:t>        Addenda;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2. Summary &amp; Analysis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Request for Charter Extension!</a:t>
            </a:r>
          </a:p>
          <a:p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52600" y="3352800"/>
            <a:ext cx="632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On going bi-weekly conference calls….</a:t>
            </a:r>
            <a:endParaRPr lang="en-US" sz="1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Who Should Receive Support?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" y="990600"/>
          <a:ext cx="88392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 Receive Support?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.brand category</a:t>
            </a:r>
          </a:p>
          <a:p>
            <a:r>
              <a:rPr lang="en-US" dirty="0" smtClean="0"/>
              <a:t>Geographic names</a:t>
            </a:r>
          </a:p>
          <a:p>
            <a:r>
              <a:rPr lang="en-GB" dirty="0" smtClean="0"/>
              <a:t>Purely </a:t>
            </a:r>
            <a:r>
              <a:rPr lang="en-GB" dirty="0"/>
              <a:t>Governmental or </a:t>
            </a:r>
            <a:r>
              <a:rPr lang="en-GB" dirty="0" smtClean="0"/>
              <a:t>Para-</a:t>
            </a:r>
            <a:r>
              <a:rPr lang="en-GB" dirty="0" err="1" smtClean="0"/>
              <a:t>statal</a:t>
            </a:r>
            <a:r>
              <a:rPr lang="en-GB" dirty="0" smtClean="0"/>
              <a:t> applicants</a:t>
            </a:r>
          </a:p>
          <a:p>
            <a:r>
              <a:rPr lang="en-GB" dirty="0"/>
              <a:t>B</a:t>
            </a:r>
            <a:r>
              <a:rPr lang="en-GB" dirty="0" smtClean="0"/>
              <a:t>usiness </a:t>
            </a:r>
            <a:r>
              <a:rPr lang="en-GB" dirty="0"/>
              <a:t>models </a:t>
            </a:r>
            <a:r>
              <a:rPr lang="en-GB" dirty="0" smtClean="0"/>
              <a:t>that fail to </a:t>
            </a:r>
            <a:r>
              <a:rPr lang="en-GB" dirty="0"/>
              <a:t>demonstrate sustainability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 of Support to be Offered</a:t>
            </a:r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228600" y="1600200"/>
          <a:ext cx="8763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Self-Financing Responsibility</a:t>
            </a:r>
            <a:r>
              <a:rPr lang="en-GB" i="1" dirty="0"/>
              <a:t> </a:t>
            </a:r>
            <a:endParaRPr lang="en-GB" i="1" dirty="0" smtClean="0"/>
          </a:p>
          <a:p>
            <a:r>
              <a:rPr lang="en-GB" dirty="0"/>
              <a:t>Sunset Period </a:t>
            </a:r>
            <a:r>
              <a:rPr lang="en-GB" dirty="0" smtClean="0"/>
              <a:t>– 5 years?</a:t>
            </a:r>
          </a:p>
          <a:p>
            <a:r>
              <a:rPr lang="en-GB" dirty="0" smtClean="0"/>
              <a:t>Transparency</a:t>
            </a:r>
          </a:p>
          <a:p>
            <a:r>
              <a:rPr lang="en-GB" i="1" dirty="0"/>
              <a:t>Limited Government Support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/>
              <a:t>Repayment in success </a:t>
            </a:r>
            <a:r>
              <a:rPr lang="en-GB" dirty="0" smtClean="0"/>
              <a:t>cases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WG Charter renewal to continue work</a:t>
            </a:r>
          </a:p>
          <a:p>
            <a:r>
              <a:rPr lang="en-US" sz="2800" dirty="0"/>
              <a:t>Establish </a:t>
            </a:r>
            <a:r>
              <a:rPr lang="en-US" sz="2800" dirty="0" smtClean="0"/>
              <a:t>criteria </a:t>
            </a:r>
            <a:r>
              <a:rPr lang="en-US" sz="2800" dirty="0"/>
              <a:t>for financial need </a:t>
            </a:r>
            <a:r>
              <a:rPr lang="en-US" sz="2800" dirty="0" smtClean="0"/>
              <a:t>+ method to demonstrate </a:t>
            </a:r>
            <a:r>
              <a:rPr lang="en-US" sz="2800" dirty="0"/>
              <a:t>that </a:t>
            </a:r>
            <a:r>
              <a:rPr lang="en-US" sz="2800" dirty="0" smtClean="0"/>
              <a:t>need</a:t>
            </a:r>
            <a:endParaRPr lang="en-US" sz="2800" dirty="0"/>
          </a:p>
          <a:p>
            <a:r>
              <a:rPr lang="en-US" sz="2800" dirty="0"/>
              <a:t>Definition of </a:t>
            </a:r>
            <a:r>
              <a:rPr lang="en-US" sz="2800" dirty="0" smtClean="0"/>
              <a:t>mechanisms</a:t>
            </a:r>
          </a:p>
          <a:p>
            <a:r>
              <a:rPr lang="en-US" sz="2800" dirty="0" smtClean="0"/>
              <a:t>Establish </a:t>
            </a:r>
            <a:r>
              <a:rPr lang="en-US" sz="2800" dirty="0"/>
              <a:t>relationships </a:t>
            </a:r>
            <a:r>
              <a:rPr lang="en-US" sz="2800" dirty="0" smtClean="0"/>
              <a:t>with </a:t>
            </a:r>
            <a:r>
              <a:rPr lang="en-US" sz="2800" dirty="0"/>
              <a:t>donor(s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Establish a </a:t>
            </a:r>
            <a:r>
              <a:rPr lang="en-US" sz="2800" dirty="0"/>
              <a:t>framework for managing any auction income beyond costs for  future rounds and ongoing </a:t>
            </a:r>
            <a:r>
              <a:rPr lang="en-US" sz="2800" dirty="0" smtClean="0"/>
              <a:t>assistance</a:t>
            </a:r>
          </a:p>
          <a:p>
            <a:r>
              <a:rPr lang="en-US" sz="2800" dirty="0"/>
              <a:t>Methods for coordinating the assistance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Next Steps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GB" sz="2800" dirty="0"/>
              <a:t>Discuss and establish methods for coordinating any assistance volunteered by providers </a:t>
            </a:r>
            <a:endParaRPr lang="en-GB" sz="2800" dirty="0" smtClean="0"/>
          </a:p>
          <a:p>
            <a:r>
              <a:rPr lang="en-US" sz="2800" dirty="0"/>
              <a:t>Establish methods for coordinating cooperation among qualified applicants, and assistance volunteered by third </a:t>
            </a:r>
            <a:r>
              <a:rPr lang="en-US" sz="2800" dirty="0" smtClean="0"/>
              <a:t>parties</a:t>
            </a:r>
          </a:p>
          <a:p>
            <a:r>
              <a:rPr lang="en-US" sz="2800" dirty="0"/>
              <a:t>Begin the work of fundraising and establishing links to possible donor </a:t>
            </a:r>
            <a:r>
              <a:rPr lang="en-US" sz="2800" dirty="0" smtClean="0"/>
              <a:t>agencies</a:t>
            </a:r>
          </a:p>
          <a:p>
            <a:r>
              <a:rPr lang="en-US" sz="2800" dirty="0"/>
              <a:t>Review the basis of the US$100,000 application base fee to determine its full origin and to determine what percentage of that fee could be waived for applicants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Find More Info…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Milestone Report</a:t>
            </a:r>
            <a:r>
              <a:rPr lang="en-US" sz="2800" dirty="0" smtClean="0"/>
              <a:t>:______</a:t>
            </a:r>
          </a:p>
          <a:p>
            <a:pPr lvl="0"/>
            <a:r>
              <a:rPr lang="en-US" sz="2800" b="1" dirty="0"/>
              <a:t>Wiki:</a:t>
            </a:r>
            <a:r>
              <a:rPr lang="en-US" sz="2800" dirty="0"/>
              <a:t> </a:t>
            </a:r>
            <a:r>
              <a:rPr lang="en-US" sz="2800" dirty="0">
                <a:hlinkClick r:id="rId2"/>
              </a:rPr>
              <a:t>https://st.icann.org/so-ac-new-gtld-wg/index.cgi</a:t>
            </a:r>
            <a:endParaRPr lang="en-US" sz="2800" dirty="0"/>
          </a:p>
          <a:p>
            <a:r>
              <a:rPr lang="en-US" sz="2800" b="1" dirty="0"/>
              <a:t>New </a:t>
            </a:r>
            <a:r>
              <a:rPr lang="en-US" sz="2800" b="1" dirty="0" err="1"/>
              <a:t>gTLD</a:t>
            </a:r>
            <a:r>
              <a:rPr lang="en-US" sz="2800" b="1" dirty="0"/>
              <a:t> Program: </a:t>
            </a:r>
            <a:r>
              <a:rPr lang="en-US" sz="2800" u="sng" dirty="0">
                <a:hlinkClick r:id="rId3"/>
              </a:rPr>
              <a:t>http://www.icann.org/en/topics/new-gtld-program.htm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413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Joint SO/AC Working Group Applicant Support New gTLD Program</vt:lpstr>
      <vt:lpstr>JAS WG Activities Timeline</vt:lpstr>
      <vt:lpstr>Who Should Receive Support?</vt:lpstr>
      <vt:lpstr>Who Should NOT Receive Support?</vt:lpstr>
      <vt:lpstr>Kind of Support to be Offered</vt:lpstr>
      <vt:lpstr>Guiding Principles</vt:lpstr>
      <vt:lpstr>Next Steps</vt:lpstr>
      <vt:lpstr>Next Steps cont..</vt:lpstr>
      <vt:lpstr>Where to Find More Info…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KV</dc:creator>
  <cp:lastModifiedBy>KV</cp:lastModifiedBy>
  <cp:revision>17</cp:revision>
  <dcterms:created xsi:type="dcterms:W3CDTF">2010-11-11T23:54:04Z</dcterms:created>
  <dcterms:modified xsi:type="dcterms:W3CDTF">2010-11-12T01:18:20Z</dcterms:modified>
</cp:coreProperties>
</file>