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9" r:id="rId3"/>
    <p:sldId id="271" r:id="rId4"/>
    <p:sldId id="267" r:id="rId5"/>
    <p:sldId id="268" r:id="rId6"/>
    <p:sldId id="262" r:id="rId7"/>
    <p:sldId id="269" r:id="rId8"/>
    <p:sldId id="270" r:id="rId9"/>
    <p:sldId id="272" r:id="rId10"/>
    <p:sldId id="273" r:id="rId11"/>
    <p:sldId id="275" r:id="rId12"/>
    <p:sldId id="276" r:id="rId13"/>
    <p:sldId id="277" r:id="rId14"/>
    <p:sldId id="278"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9C0113-039B-4382-A614-45F4B56FFA37}" type="doc">
      <dgm:prSet loTypeId="urn:microsoft.com/office/officeart/2005/8/layout/radial3" loCatId="cycle" qsTypeId="urn:microsoft.com/office/officeart/2005/8/quickstyle/simple1" qsCatId="simple" csTypeId="urn:microsoft.com/office/officeart/2005/8/colors/colorful3" csCatId="colorful" phldr="1"/>
      <dgm:spPr/>
      <dgm:t>
        <a:bodyPr/>
        <a:lstStyle/>
        <a:p>
          <a:endParaRPr lang="en-US"/>
        </a:p>
      </dgm:t>
    </dgm:pt>
    <dgm:pt modelId="{F8D4A031-38A6-4C68-ABA0-B2BFA4A04029}">
      <dgm:prSet phldrT="[Text]" custT="1"/>
      <dgm:spPr/>
      <dgm:t>
        <a:bodyPr/>
        <a:lstStyle/>
        <a:p>
          <a:r>
            <a:rPr lang="en-US" sz="2800" b="1" dirty="0" smtClean="0">
              <a:solidFill>
                <a:schemeClr val="accent4">
                  <a:lumMod val="75000"/>
                </a:schemeClr>
              </a:solidFill>
              <a:latin typeface="Britannic Bold" pitchFamily="34" charset="0"/>
            </a:rPr>
            <a:t>Service to Public Interest + </a:t>
          </a:r>
          <a:r>
            <a:rPr lang="en-US" sz="2800" b="1" dirty="0" smtClean="0">
              <a:solidFill>
                <a:schemeClr val="accent3">
                  <a:lumMod val="75000"/>
                </a:schemeClr>
              </a:solidFill>
              <a:latin typeface="Britannic Bold" pitchFamily="34" charset="0"/>
            </a:rPr>
            <a:t>Financial capability &amp; need </a:t>
          </a:r>
          <a:endParaRPr lang="en-US" sz="2800" b="1" dirty="0">
            <a:solidFill>
              <a:schemeClr val="accent3">
                <a:lumMod val="75000"/>
              </a:schemeClr>
            </a:solidFill>
            <a:latin typeface="Britannic Bold" pitchFamily="34" charset="0"/>
          </a:endParaRPr>
        </a:p>
      </dgm:t>
    </dgm:pt>
    <dgm:pt modelId="{4D5B0658-4FB4-42BD-89B6-9368A78B1CE0}" type="parTrans" cxnId="{0866670A-1BFF-4D73-86DC-1B466723DC77}">
      <dgm:prSet/>
      <dgm:spPr/>
      <dgm:t>
        <a:bodyPr/>
        <a:lstStyle/>
        <a:p>
          <a:endParaRPr lang="en-US"/>
        </a:p>
      </dgm:t>
    </dgm:pt>
    <dgm:pt modelId="{2BB9EAC9-7161-4E51-95EB-AF6A5688B5CD}" type="sibTrans" cxnId="{0866670A-1BFF-4D73-86DC-1B466723DC77}">
      <dgm:prSet/>
      <dgm:spPr/>
      <dgm:t>
        <a:bodyPr/>
        <a:lstStyle/>
        <a:p>
          <a:endParaRPr lang="en-US"/>
        </a:p>
      </dgm:t>
    </dgm:pt>
    <dgm:pt modelId="{B370350B-BEDB-4EA3-AFFE-681E12C08533}">
      <dgm:prSet phldrT="[Text]"/>
      <dgm:spPr>
        <a:solidFill>
          <a:schemeClr val="accent1">
            <a:lumMod val="20000"/>
            <a:lumOff val="80000"/>
            <a:alpha val="50000"/>
          </a:schemeClr>
        </a:solidFill>
        <a:ln>
          <a:solidFill>
            <a:schemeClr val="accent3">
              <a:lumMod val="75000"/>
            </a:schemeClr>
          </a:solidFill>
        </a:ln>
      </dgm:spPr>
      <dgm:t>
        <a:bodyPr/>
        <a:lstStyle/>
        <a:p>
          <a:r>
            <a:rPr lang="en-US" dirty="0" smtClean="0"/>
            <a:t>Operation in an emerging market or nation in a manner that provides genuine local social benefit</a:t>
          </a:r>
          <a:endParaRPr lang="en-US" dirty="0"/>
        </a:p>
      </dgm:t>
    </dgm:pt>
    <dgm:pt modelId="{91B02A1A-7DAA-4805-BD3E-0A02DE549A8A}" type="parTrans" cxnId="{99508E33-CA0D-4AF9-BEC2-D48F2639CABD}">
      <dgm:prSet/>
      <dgm:spPr/>
      <dgm:t>
        <a:bodyPr/>
        <a:lstStyle/>
        <a:p>
          <a:endParaRPr lang="en-US"/>
        </a:p>
      </dgm:t>
    </dgm:pt>
    <dgm:pt modelId="{4D690220-996F-4E1A-96CD-3DA502F1979B}" type="sibTrans" cxnId="{99508E33-CA0D-4AF9-BEC2-D48F2639CABD}">
      <dgm:prSet/>
      <dgm:spPr/>
      <dgm:t>
        <a:bodyPr/>
        <a:lstStyle/>
        <a:p>
          <a:endParaRPr lang="en-US"/>
        </a:p>
      </dgm:t>
    </dgm:pt>
    <dgm:pt modelId="{860E2E33-AA78-4067-96C3-87D8B44BDAB4}">
      <dgm:prSet phldrT="[Text]"/>
      <dgm:spPr>
        <a:ln>
          <a:solidFill>
            <a:schemeClr val="accent3">
              <a:lumMod val="75000"/>
            </a:schemeClr>
          </a:solidFill>
        </a:ln>
      </dgm:spPr>
      <dgm:t>
        <a:bodyPr/>
        <a:lstStyle/>
        <a:p>
          <a:r>
            <a:rPr lang="en-US" dirty="0" smtClean="0"/>
            <a:t>Support by and/or for distinct cultural, linguistic and ethnic communities</a:t>
          </a:r>
          <a:r>
            <a:rPr lang="en-GB" dirty="0" smtClean="0"/>
            <a:t> </a:t>
          </a:r>
          <a:endParaRPr lang="en-US" dirty="0"/>
        </a:p>
      </dgm:t>
    </dgm:pt>
    <dgm:pt modelId="{D9B3F6CE-63B5-4C22-8B18-DFB04584AC12}" type="parTrans" cxnId="{A2D1013B-FAD1-41C8-AC86-9BE2D53FE32C}">
      <dgm:prSet/>
      <dgm:spPr/>
      <dgm:t>
        <a:bodyPr/>
        <a:lstStyle/>
        <a:p>
          <a:endParaRPr lang="en-US"/>
        </a:p>
      </dgm:t>
    </dgm:pt>
    <dgm:pt modelId="{09F1B04D-44AD-41A1-98C0-C91FFA31F4A0}" type="sibTrans" cxnId="{A2D1013B-FAD1-41C8-AC86-9BE2D53FE32C}">
      <dgm:prSet/>
      <dgm:spPr/>
      <dgm:t>
        <a:bodyPr/>
        <a:lstStyle/>
        <a:p>
          <a:endParaRPr lang="en-US"/>
        </a:p>
      </dgm:t>
    </dgm:pt>
    <dgm:pt modelId="{F751EBE8-FC8A-4AD0-8244-59503AB66FA2}">
      <dgm:prSet/>
      <dgm:spPr>
        <a:solidFill>
          <a:srgbClr val="ADD9AB">
            <a:alpha val="49804"/>
          </a:srgbClr>
        </a:solidFill>
        <a:ln>
          <a:solidFill>
            <a:schemeClr val="accent3">
              <a:lumMod val="75000"/>
            </a:schemeClr>
          </a:solidFill>
        </a:ln>
      </dgm:spPr>
      <dgm:t>
        <a:bodyPr/>
        <a:lstStyle/>
        <a:p>
          <a:r>
            <a:rPr lang="en-US" dirty="0" smtClean="0"/>
            <a:t>Sponsored by non-profit, civil society and non-governmental organizations in a manner consistent with the organizations' social service mission(s)</a:t>
          </a:r>
          <a:endParaRPr lang="en-US" dirty="0"/>
        </a:p>
      </dgm:t>
    </dgm:pt>
    <dgm:pt modelId="{BB546415-0D6B-4F50-8C77-7375DF4F16F7}" type="parTrans" cxnId="{9BC3D555-3B6A-4CC4-91A2-752C3F95D351}">
      <dgm:prSet/>
      <dgm:spPr/>
      <dgm:t>
        <a:bodyPr/>
        <a:lstStyle/>
        <a:p>
          <a:endParaRPr lang="en-US"/>
        </a:p>
      </dgm:t>
    </dgm:pt>
    <dgm:pt modelId="{B7303BE1-5256-4886-A5AC-79AE188BC8CD}" type="sibTrans" cxnId="{9BC3D555-3B6A-4CC4-91A2-752C3F95D351}">
      <dgm:prSet/>
      <dgm:spPr/>
      <dgm:t>
        <a:bodyPr/>
        <a:lstStyle/>
        <a:p>
          <a:endParaRPr lang="en-US"/>
        </a:p>
      </dgm:t>
    </dgm:pt>
    <dgm:pt modelId="{3E6122C2-2521-49FE-A5B3-7786626BFB31}">
      <dgm:prSet custT="1"/>
      <dgm:spPr>
        <a:solidFill>
          <a:schemeClr val="accent6">
            <a:lumMod val="20000"/>
            <a:lumOff val="80000"/>
            <a:alpha val="50000"/>
          </a:schemeClr>
        </a:solidFill>
        <a:ln>
          <a:solidFill>
            <a:schemeClr val="accent3">
              <a:lumMod val="75000"/>
            </a:schemeClr>
          </a:solidFill>
        </a:ln>
      </dgm:spPr>
      <dgm:t>
        <a:bodyPr/>
        <a:lstStyle/>
        <a:p>
          <a:r>
            <a:rPr lang="en-US" sz="1800" dirty="0" smtClean="0"/>
            <a:t>Service in an under-served language, the presence of which on the Internet has been limited</a:t>
          </a:r>
          <a:endParaRPr lang="en-US" sz="1800" dirty="0"/>
        </a:p>
      </dgm:t>
    </dgm:pt>
    <dgm:pt modelId="{618C2A9D-307A-413E-AAB9-2CE5F1927026}" type="parTrans" cxnId="{13B7BC8E-BABD-4BCC-BD12-A1CAE6B55A8A}">
      <dgm:prSet/>
      <dgm:spPr/>
      <dgm:t>
        <a:bodyPr/>
        <a:lstStyle/>
        <a:p>
          <a:endParaRPr lang="en-US"/>
        </a:p>
      </dgm:t>
    </dgm:pt>
    <dgm:pt modelId="{51E73227-D564-49DA-B898-AABD8F805210}" type="sibTrans" cxnId="{13B7BC8E-BABD-4BCC-BD12-A1CAE6B55A8A}">
      <dgm:prSet/>
      <dgm:spPr/>
      <dgm:t>
        <a:bodyPr/>
        <a:lstStyle/>
        <a:p>
          <a:endParaRPr lang="en-US"/>
        </a:p>
      </dgm:t>
    </dgm:pt>
    <dgm:pt modelId="{D0C63495-7BBD-492D-A9DC-32412BD6992F}">
      <dgm:prSet/>
      <dgm:spPr>
        <a:solidFill>
          <a:schemeClr val="accent3">
            <a:lumMod val="75000"/>
            <a:alpha val="50000"/>
          </a:schemeClr>
        </a:solidFill>
        <a:ln>
          <a:solidFill>
            <a:schemeClr val="accent3">
              <a:lumMod val="75000"/>
            </a:schemeClr>
          </a:solidFill>
        </a:ln>
      </dgm:spPr>
      <dgm:t>
        <a:bodyPr/>
        <a:lstStyle/>
        <a:p>
          <a:r>
            <a:rPr lang="en-US" dirty="0" smtClean="0"/>
            <a:t>Operated by local entrepreneur, providing demonstrable social benefit in those geographic areas where market constraints make normal business operations more difficult</a:t>
          </a:r>
          <a:endParaRPr lang="en-US" dirty="0"/>
        </a:p>
      </dgm:t>
    </dgm:pt>
    <dgm:pt modelId="{C9FE3697-92B1-43B2-901C-A8F39A4FCB9E}" type="parTrans" cxnId="{B1DB0254-A905-411E-8115-180D730622A0}">
      <dgm:prSet/>
      <dgm:spPr/>
      <dgm:t>
        <a:bodyPr/>
        <a:lstStyle/>
        <a:p>
          <a:endParaRPr lang="en-US"/>
        </a:p>
      </dgm:t>
    </dgm:pt>
    <dgm:pt modelId="{EEE04C65-351C-4CE5-8EA7-4773A5E60671}" type="sibTrans" cxnId="{B1DB0254-A905-411E-8115-180D730622A0}">
      <dgm:prSet/>
      <dgm:spPr/>
      <dgm:t>
        <a:bodyPr/>
        <a:lstStyle/>
        <a:p>
          <a:endParaRPr lang="en-US"/>
        </a:p>
      </dgm:t>
    </dgm:pt>
    <dgm:pt modelId="{9026A842-BD29-4335-8D86-66DC5C807788}" type="pres">
      <dgm:prSet presAssocID="{079C0113-039B-4382-A614-45F4B56FFA37}" presName="composite" presStyleCnt="0">
        <dgm:presLayoutVars>
          <dgm:chMax val="1"/>
          <dgm:dir/>
          <dgm:resizeHandles val="exact"/>
        </dgm:presLayoutVars>
      </dgm:prSet>
      <dgm:spPr/>
      <dgm:t>
        <a:bodyPr/>
        <a:lstStyle/>
        <a:p>
          <a:endParaRPr lang="en-US"/>
        </a:p>
      </dgm:t>
    </dgm:pt>
    <dgm:pt modelId="{DAE68DFE-0A93-453E-928A-FDA98D090CF2}" type="pres">
      <dgm:prSet presAssocID="{079C0113-039B-4382-A614-45F4B56FFA37}" presName="radial" presStyleCnt="0">
        <dgm:presLayoutVars>
          <dgm:animLvl val="ctr"/>
        </dgm:presLayoutVars>
      </dgm:prSet>
      <dgm:spPr/>
    </dgm:pt>
    <dgm:pt modelId="{E6B0AB0D-9735-4C47-920C-0060476AC38F}" type="pres">
      <dgm:prSet presAssocID="{F8D4A031-38A6-4C68-ABA0-B2BFA4A04029}" presName="centerShape" presStyleLbl="vennNode1" presStyleIdx="0" presStyleCnt="6" custScaleY="95610"/>
      <dgm:spPr/>
      <dgm:t>
        <a:bodyPr/>
        <a:lstStyle/>
        <a:p>
          <a:endParaRPr lang="en-US"/>
        </a:p>
      </dgm:t>
    </dgm:pt>
    <dgm:pt modelId="{545EC618-BBEF-4D68-9611-8509FDAD20FE}" type="pres">
      <dgm:prSet presAssocID="{F751EBE8-FC8A-4AD0-8244-59503AB66FA2}" presName="node" presStyleLbl="vennNode1" presStyleIdx="1" presStyleCnt="6" custScaleX="249823" custRadScaleRad="99294" custRadScaleInc="3181">
        <dgm:presLayoutVars>
          <dgm:bulletEnabled val="1"/>
        </dgm:presLayoutVars>
      </dgm:prSet>
      <dgm:spPr/>
      <dgm:t>
        <a:bodyPr/>
        <a:lstStyle/>
        <a:p>
          <a:endParaRPr lang="en-US"/>
        </a:p>
      </dgm:t>
    </dgm:pt>
    <dgm:pt modelId="{31233993-3CA8-485B-AFCA-4307C3196F9B}" type="pres">
      <dgm:prSet presAssocID="{B370350B-BEDB-4EA3-AFFE-681E12C08533}" presName="node" presStyleLbl="vennNode1" presStyleIdx="2" presStyleCnt="6" custScaleX="202472" custRadScaleRad="134476" custRadScaleInc="6148">
        <dgm:presLayoutVars>
          <dgm:bulletEnabled val="1"/>
        </dgm:presLayoutVars>
      </dgm:prSet>
      <dgm:spPr/>
      <dgm:t>
        <a:bodyPr/>
        <a:lstStyle/>
        <a:p>
          <a:endParaRPr lang="en-US"/>
        </a:p>
      </dgm:t>
    </dgm:pt>
    <dgm:pt modelId="{7CAEB084-90E1-445D-806E-5F998E7F215C}" type="pres">
      <dgm:prSet presAssocID="{D0C63495-7BBD-492D-A9DC-32412BD6992F}" presName="node" presStyleLbl="vennNode1" presStyleIdx="3" presStyleCnt="6" custScaleX="298294" custScaleY="109973" custRadScaleRad="134369" custRadScaleInc="-20353">
        <dgm:presLayoutVars>
          <dgm:bulletEnabled val="1"/>
        </dgm:presLayoutVars>
      </dgm:prSet>
      <dgm:spPr/>
      <dgm:t>
        <a:bodyPr/>
        <a:lstStyle/>
        <a:p>
          <a:endParaRPr lang="en-US"/>
        </a:p>
      </dgm:t>
    </dgm:pt>
    <dgm:pt modelId="{17F94D79-D6BD-4670-AC42-FDB88C26FA6F}" type="pres">
      <dgm:prSet presAssocID="{3E6122C2-2521-49FE-A5B3-7786626BFB31}" presName="node" presStyleLbl="vennNode1" presStyleIdx="4" presStyleCnt="6" custScaleX="194660" custRadScaleRad="144811" custRadScaleInc="34651">
        <dgm:presLayoutVars>
          <dgm:bulletEnabled val="1"/>
        </dgm:presLayoutVars>
      </dgm:prSet>
      <dgm:spPr/>
      <dgm:t>
        <a:bodyPr/>
        <a:lstStyle/>
        <a:p>
          <a:endParaRPr lang="en-US"/>
        </a:p>
      </dgm:t>
    </dgm:pt>
    <dgm:pt modelId="{9334B2BA-F214-4CA8-8333-5DF5283650D3}" type="pres">
      <dgm:prSet presAssocID="{860E2E33-AA78-4067-96C3-87D8B44BDAB4}" presName="node" presStyleLbl="vennNode1" presStyleIdx="5" presStyleCnt="6" custScaleX="194090" custScaleY="97691" custRadScaleRad="133388" custRadScaleInc="-7630">
        <dgm:presLayoutVars>
          <dgm:bulletEnabled val="1"/>
        </dgm:presLayoutVars>
      </dgm:prSet>
      <dgm:spPr/>
      <dgm:t>
        <a:bodyPr/>
        <a:lstStyle/>
        <a:p>
          <a:endParaRPr lang="en-US"/>
        </a:p>
      </dgm:t>
    </dgm:pt>
  </dgm:ptLst>
  <dgm:cxnLst>
    <dgm:cxn modelId="{5348181E-E720-40B6-ACCF-8F3B609497C5}" type="presOf" srcId="{B370350B-BEDB-4EA3-AFFE-681E12C08533}" destId="{31233993-3CA8-485B-AFCA-4307C3196F9B}" srcOrd="0" destOrd="0" presId="urn:microsoft.com/office/officeart/2005/8/layout/radial3"/>
    <dgm:cxn modelId="{D847D967-36EF-40AC-ACF6-11B3FBF11BC0}" type="presOf" srcId="{3E6122C2-2521-49FE-A5B3-7786626BFB31}" destId="{17F94D79-D6BD-4670-AC42-FDB88C26FA6F}" srcOrd="0" destOrd="0" presId="urn:microsoft.com/office/officeart/2005/8/layout/radial3"/>
    <dgm:cxn modelId="{424B4C7D-F5D0-43E6-BA3E-BAD0CC28E2BE}" type="presOf" srcId="{860E2E33-AA78-4067-96C3-87D8B44BDAB4}" destId="{9334B2BA-F214-4CA8-8333-5DF5283650D3}" srcOrd="0" destOrd="0" presId="urn:microsoft.com/office/officeart/2005/8/layout/radial3"/>
    <dgm:cxn modelId="{0866670A-1BFF-4D73-86DC-1B466723DC77}" srcId="{079C0113-039B-4382-A614-45F4B56FFA37}" destId="{F8D4A031-38A6-4C68-ABA0-B2BFA4A04029}" srcOrd="0" destOrd="0" parTransId="{4D5B0658-4FB4-42BD-89B6-9368A78B1CE0}" sibTransId="{2BB9EAC9-7161-4E51-95EB-AF6A5688B5CD}"/>
    <dgm:cxn modelId="{FBFD3C14-5A68-46AD-AE5A-11240E0058FA}" type="presOf" srcId="{F751EBE8-FC8A-4AD0-8244-59503AB66FA2}" destId="{545EC618-BBEF-4D68-9611-8509FDAD20FE}" srcOrd="0" destOrd="0" presId="urn:microsoft.com/office/officeart/2005/8/layout/radial3"/>
    <dgm:cxn modelId="{3D9317BE-B6DC-46D7-88FF-06386E2F7237}" type="presOf" srcId="{079C0113-039B-4382-A614-45F4B56FFA37}" destId="{9026A842-BD29-4335-8D86-66DC5C807788}" srcOrd="0" destOrd="0" presId="urn:microsoft.com/office/officeart/2005/8/layout/radial3"/>
    <dgm:cxn modelId="{B1DB0254-A905-411E-8115-180D730622A0}" srcId="{F8D4A031-38A6-4C68-ABA0-B2BFA4A04029}" destId="{D0C63495-7BBD-492D-A9DC-32412BD6992F}" srcOrd="2" destOrd="0" parTransId="{C9FE3697-92B1-43B2-901C-A8F39A4FCB9E}" sibTransId="{EEE04C65-351C-4CE5-8EA7-4773A5E60671}"/>
    <dgm:cxn modelId="{13B7BC8E-BABD-4BCC-BD12-A1CAE6B55A8A}" srcId="{F8D4A031-38A6-4C68-ABA0-B2BFA4A04029}" destId="{3E6122C2-2521-49FE-A5B3-7786626BFB31}" srcOrd="3" destOrd="0" parTransId="{618C2A9D-307A-413E-AAB9-2CE5F1927026}" sibTransId="{51E73227-D564-49DA-B898-AABD8F805210}"/>
    <dgm:cxn modelId="{A2D1013B-FAD1-41C8-AC86-9BE2D53FE32C}" srcId="{F8D4A031-38A6-4C68-ABA0-B2BFA4A04029}" destId="{860E2E33-AA78-4067-96C3-87D8B44BDAB4}" srcOrd="4" destOrd="0" parTransId="{D9B3F6CE-63B5-4C22-8B18-DFB04584AC12}" sibTransId="{09F1B04D-44AD-41A1-98C0-C91FFA31F4A0}"/>
    <dgm:cxn modelId="{99508E33-CA0D-4AF9-BEC2-D48F2639CABD}" srcId="{F8D4A031-38A6-4C68-ABA0-B2BFA4A04029}" destId="{B370350B-BEDB-4EA3-AFFE-681E12C08533}" srcOrd="1" destOrd="0" parTransId="{91B02A1A-7DAA-4805-BD3E-0A02DE549A8A}" sibTransId="{4D690220-996F-4E1A-96CD-3DA502F1979B}"/>
    <dgm:cxn modelId="{9BC3D555-3B6A-4CC4-91A2-752C3F95D351}" srcId="{F8D4A031-38A6-4C68-ABA0-B2BFA4A04029}" destId="{F751EBE8-FC8A-4AD0-8244-59503AB66FA2}" srcOrd="0" destOrd="0" parTransId="{BB546415-0D6B-4F50-8C77-7375DF4F16F7}" sibTransId="{B7303BE1-5256-4886-A5AC-79AE188BC8CD}"/>
    <dgm:cxn modelId="{E35C81DB-7105-4F64-95A3-EBA786EAC363}" type="presOf" srcId="{D0C63495-7BBD-492D-A9DC-32412BD6992F}" destId="{7CAEB084-90E1-445D-806E-5F998E7F215C}" srcOrd="0" destOrd="0" presId="urn:microsoft.com/office/officeart/2005/8/layout/radial3"/>
    <dgm:cxn modelId="{61244293-DB21-4DA2-885C-49FDADC2D279}" type="presOf" srcId="{F8D4A031-38A6-4C68-ABA0-B2BFA4A04029}" destId="{E6B0AB0D-9735-4C47-920C-0060476AC38F}" srcOrd="0" destOrd="0" presId="urn:microsoft.com/office/officeart/2005/8/layout/radial3"/>
    <dgm:cxn modelId="{C8C2F72F-4EB6-46C3-9C4D-1B36E12F110C}" type="presParOf" srcId="{9026A842-BD29-4335-8D86-66DC5C807788}" destId="{DAE68DFE-0A93-453E-928A-FDA98D090CF2}" srcOrd="0" destOrd="0" presId="urn:microsoft.com/office/officeart/2005/8/layout/radial3"/>
    <dgm:cxn modelId="{D33C1A1C-4D14-44F5-8475-9A9A320D8BCA}" type="presParOf" srcId="{DAE68DFE-0A93-453E-928A-FDA98D090CF2}" destId="{E6B0AB0D-9735-4C47-920C-0060476AC38F}" srcOrd="0" destOrd="0" presId="urn:microsoft.com/office/officeart/2005/8/layout/radial3"/>
    <dgm:cxn modelId="{D3D9E7D8-3556-4E1C-BD68-62A80AD099CB}" type="presParOf" srcId="{DAE68DFE-0A93-453E-928A-FDA98D090CF2}" destId="{545EC618-BBEF-4D68-9611-8509FDAD20FE}" srcOrd="1" destOrd="0" presId="urn:microsoft.com/office/officeart/2005/8/layout/radial3"/>
    <dgm:cxn modelId="{619C0873-73C4-44B4-BDA6-88B1ED573716}" type="presParOf" srcId="{DAE68DFE-0A93-453E-928A-FDA98D090CF2}" destId="{31233993-3CA8-485B-AFCA-4307C3196F9B}" srcOrd="2" destOrd="0" presId="urn:microsoft.com/office/officeart/2005/8/layout/radial3"/>
    <dgm:cxn modelId="{078C46E2-B688-4588-8C44-818676D9A6BD}" type="presParOf" srcId="{DAE68DFE-0A93-453E-928A-FDA98D090CF2}" destId="{7CAEB084-90E1-445D-806E-5F998E7F215C}" srcOrd="3" destOrd="0" presId="urn:microsoft.com/office/officeart/2005/8/layout/radial3"/>
    <dgm:cxn modelId="{24E2BF5E-DE91-46ED-8B1A-DEC4C6399C5C}" type="presParOf" srcId="{DAE68DFE-0A93-453E-928A-FDA98D090CF2}" destId="{17F94D79-D6BD-4670-AC42-FDB88C26FA6F}" srcOrd="4" destOrd="0" presId="urn:microsoft.com/office/officeart/2005/8/layout/radial3"/>
    <dgm:cxn modelId="{4A72EDB8-497B-48DB-96B3-C720A6B84754}" type="presParOf" srcId="{DAE68DFE-0A93-453E-928A-FDA98D090CF2}" destId="{9334B2BA-F214-4CA8-8333-5DF5283650D3}"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B0AB0D-9735-4C47-920C-0060476AC38F}">
      <dsp:nvSpPr>
        <dsp:cNvPr id="0" name=""/>
        <dsp:cNvSpPr/>
      </dsp:nvSpPr>
      <dsp:spPr>
        <a:xfrm>
          <a:off x="2758668" y="1429937"/>
          <a:ext cx="3243411" cy="3101025"/>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accent4">
                  <a:lumMod val="75000"/>
                </a:schemeClr>
              </a:solidFill>
              <a:latin typeface="Britannic Bold" pitchFamily="34" charset="0"/>
            </a:rPr>
            <a:t>Service to Public Interest + </a:t>
          </a:r>
          <a:r>
            <a:rPr lang="en-US" sz="2800" b="1" kern="1200" dirty="0" smtClean="0">
              <a:solidFill>
                <a:schemeClr val="accent3">
                  <a:lumMod val="75000"/>
                </a:schemeClr>
              </a:solidFill>
              <a:latin typeface="Britannic Bold" pitchFamily="34" charset="0"/>
            </a:rPr>
            <a:t>Financial capability &amp; need </a:t>
          </a:r>
          <a:endParaRPr lang="en-US" sz="2800" b="1" kern="1200" dirty="0">
            <a:solidFill>
              <a:schemeClr val="accent3">
                <a:lumMod val="75000"/>
              </a:schemeClr>
            </a:solidFill>
            <a:latin typeface="Britannic Bold" pitchFamily="34" charset="0"/>
          </a:endParaRPr>
        </a:p>
      </dsp:txBody>
      <dsp:txXfrm>
        <a:off x="3233655" y="1884072"/>
        <a:ext cx="2293437" cy="2192755"/>
      </dsp:txXfrm>
    </dsp:sp>
    <dsp:sp modelId="{545EC618-BBEF-4D68-9611-8509FDAD20FE}">
      <dsp:nvSpPr>
        <dsp:cNvPr id="0" name=""/>
        <dsp:cNvSpPr/>
      </dsp:nvSpPr>
      <dsp:spPr>
        <a:xfrm>
          <a:off x="2438402" y="76203"/>
          <a:ext cx="4051393" cy="1621705"/>
        </a:xfrm>
        <a:prstGeom prst="ellipse">
          <a:avLst/>
        </a:prstGeom>
        <a:solidFill>
          <a:srgbClr val="ADD9AB">
            <a:alpha val="49804"/>
          </a:srgbClr>
        </a:solidFill>
        <a:ln w="25400"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Sponsored by non-profit, civil society and non-governmental organizations in a manner consistent with the organizations' social service mission(s)</a:t>
          </a:r>
          <a:endParaRPr lang="en-US" sz="1500" kern="1200" dirty="0"/>
        </a:p>
      </dsp:txBody>
      <dsp:txXfrm>
        <a:off x="3031715" y="313696"/>
        <a:ext cx="2864767" cy="1146719"/>
      </dsp:txXfrm>
    </dsp:sp>
    <dsp:sp modelId="{31233993-3CA8-485B-AFCA-4307C3196F9B}">
      <dsp:nvSpPr>
        <dsp:cNvPr id="0" name=""/>
        <dsp:cNvSpPr/>
      </dsp:nvSpPr>
      <dsp:spPr>
        <a:xfrm>
          <a:off x="5496770" y="1503685"/>
          <a:ext cx="3283499" cy="1621705"/>
        </a:xfrm>
        <a:prstGeom prst="ellipse">
          <a:avLst/>
        </a:prstGeom>
        <a:solidFill>
          <a:schemeClr val="accent1">
            <a:lumMod val="20000"/>
            <a:lumOff val="80000"/>
            <a:alpha val="50000"/>
          </a:schemeClr>
        </a:solidFill>
        <a:ln w="25400"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Operation in an emerging market or nation in a manner that provides genuine local social benefit</a:t>
          </a:r>
          <a:endParaRPr lang="en-US" sz="1500" kern="1200" dirty="0"/>
        </a:p>
      </dsp:txBody>
      <dsp:txXfrm>
        <a:off x="5977627" y="1741178"/>
        <a:ext cx="2321785" cy="1146719"/>
      </dsp:txXfrm>
    </dsp:sp>
    <dsp:sp modelId="{7CAEB084-90E1-445D-806E-5F998E7F215C}">
      <dsp:nvSpPr>
        <dsp:cNvPr id="0" name=""/>
        <dsp:cNvSpPr/>
      </dsp:nvSpPr>
      <dsp:spPr>
        <a:xfrm>
          <a:off x="4001749" y="3855361"/>
          <a:ext cx="4837450" cy="1783438"/>
        </a:xfrm>
        <a:prstGeom prst="ellipse">
          <a:avLst/>
        </a:prstGeom>
        <a:solidFill>
          <a:schemeClr val="accent3">
            <a:lumMod val="75000"/>
            <a:alpha val="50000"/>
          </a:schemeClr>
        </a:solidFill>
        <a:ln w="25400"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Operated by local entrepreneur, providing demonstrable social benefit in those geographic areas where market constraints make normal business operations more difficult</a:t>
          </a:r>
          <a:endParaRPr lang="en-US" sz="1500" kern="1200" dirty="0"/>
        </a:p>
      </dsp:txBody>
      <dsp:txXfrm>
        <a:off x="4710177" y="4116539"/>
        <a:ext cx="3420594" cy="1261082"/>
      </dsp:txXfrm>
    </dsp:sp>
    <dsp:sp modelId="{17F94D79-D6BD-4670-AC42-FDB88C26FA6F}">
      <dsp:nvSpPr>
        <dsp:cNvPr id="0" name=""/>
        <dsp:cNvSpPr/>
      </dsp:nvSpPr>
      <dsp:spPr>
        <a:xfrm>
          <a:off x="130929" y="3653305"/>
          <a:ext cx="3156812" cy="1621705"/>
        </a:xfrm>
        <a:prstGeom prst="ellipse">
          <a:avLst/>
        </a:prstGeom>
        <a:solidFill>
          <a:schemeClr val="accent6">
            <a:lumMod val="20000"/>
            <a:lumOff val="80000"/>
            <a:alpha val="50000"/>
          </a:schemeClr>
        </a:solidFill>
        <a:ln w="25400"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Service in an under-served language, the presence of which on the Internet has been limited</a:t>
          </a:r>
          <a:endParaRPr lang="en-US" sz="1800" kern="1200" dirty="0"/>
        </a:p>
      </dsp:txBody>
      <dsp:txXfrm>
        <a:off x="593233" y="3890798"/>
        <a:ext cx="2232204" cy="1146719"/>
      </dsp:txXfrm>
    </dsp:sp>
    <dsp:sp modelId="{9334B2BA-F214-4CA8-8333-5DF5283650D3}">
      <dsp:nvSpPr>
        <dsp:cNvPr id="0" name=""/>
        <dsp:cNvSpPr/>
      </dsp:nvSpPr>
      <dsp:spPr>
        <a:xfrm>
          <a:off x="58932" y="1578857"/>
          <a:ext cx="3147568" cy="1584260"/>
        </a:xfrm>
        <a:prstGeom prst="ellipse">
          <a:avLst/>
        </a:prstGeom>
        <a:solidFill>
          <a:schemeClr val="accent3">
            <a:alpha val="50000"/>
            <a:hueOff val="11250264"/>
            <a:satOff val="-16880"/>
            <a:lumOff val="-2745"/>
            <a:alphaOff val="0"/>
          </a:schemeClr>
        </a:solidFill>
        <a:ln w="25400"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Support by and/or for distinct cultural, linguistic and ethnic communities</a:t>
          </a:r>
          <a:r>
            <a:rPr lang="en-GB" sz="1500" kern="1200" dirty="0" smtClean="0"/>
            <a:t> </a:t>
          </a:r>
          <a:endParaRPr lang="en-US" sz="1500" kern="1200" dirty="0"/>
        </a:p>
      </dsp:txBody>
      <dsp:txXfrm>
        <a:off x="519883" y="1810867"/>
        <a:ext cx="2225666" cy="1120240"/>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F7A7A1-5452-4F4A-9A9C-5D93B8662AC6}" type="datetimeFigureOut">
              <a:rPr lang="en-US" smtClean="0"/>
              <a:t>6/7/2011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F44DEF-7D98-4843-AFD1-B54A25432F0A}" type="slidenum">
              <a:rPr lang="en-US" smtClean="0"/>
              <a:t>‹#›</a:t>
            </a:fld>
            <a:endParaRPr lang="en-US"/>
          </a:p>
        </p:txBody>
      </p:sp>
    </p:spTree>
    <p:extLst>
      <p:ext uri="{BB962C8B-B14F-4D97-AF65-F5344CB8AC3E}">
        <p14:creationId xmlns:p14="http://schemas.microsoft.com/office/powerpoint/2010/main" val="360288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Milestone report – Very specific on the level of support for each of the recommendations. Most have full Consensus</a:t>
            </a:r>
          </a:p>
          <a:p>
            <a:pPr eaLnBrk="1" hangingPunct="1"/>
            <a:r>
              <a:rPr lang="en-US" smtClean="0"/>
              <a:t>Translation into 6 UN Languages coming soon.</a:t>
            </a:r>
          </a:p>
          <a:p>
            <a:pPr eaLnBrk="1" hangingPunct="1"/>
            <a:endParaRPr lang="en-US" smtClean="0"/>
          </a:p>
        </p:txBody>
      </p:sp>
      <p:sp>
        <p:nvSpPr>
          <p:cNvPr id="16388" name="Slide Number Placeholder 3"/>
          <p:cNvSpPr>
            <a:spLocks noGrp="1"/>
          </p:cNvSpPr>
          <p:nvPr>
            <p:ph type="sldNum" sz="quarter" idx="5"/>
          </p:nvPr>
        </p:nvSpPr>
        <p:spPr bwMode="auto">
          <a:noFill/>
          <a:ln>
            <a:miter lim="800000"/>
            <a:headEnd/>
            <a:tailEnd/>
          </a:ln>
        </p:spPr>
        <p:txBody>
          <a:bodyPr/>
          <a:lstStyle/>
          <a:p>
            <a:fld id="{4FC03482-23DF-41A1-8BEF-6695D9B2FF5F}" type="slidenum">
              <a:rPr lang="en-US"/>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Milestone report – Very specific on the level of support for each of the recommendations. Most have full Consensus</a:t>
            </a:r>
          </a:p>
          <a:p>
            <a:pPr eaLnBrk="1" hangingPunct="1"/>
            <a:r>
              <a:rPr lang="en-US" smtClean="0"/>
              <a:t>Translation into 6 UN Languages coming soon.</a:t>
            </a:r>
          </a:p>
          <a:p>
            <a:pPr eaLnBrk="1" hangingPunct="1"/>
            <a:endParaRPr lang="en-US" smtClean="0"/>
          </a:p>
        </p:txBody>
      </p:sp>
      <p:sp>
        <p:nvSpPr>
          <p:cNvPr id="16388" name="Slide Number Placeholder 3"/>
          <p:cNvSpPr>
            <a:spLocks noGrp="1"/>
          </p:cNvSpPr>
          <p:nvPr>
            <p:ph type="sldNum" sz="quarter" idx="5"/>
          </p:nvPr>
        </p:nvSpPr>
        <p:spPr bwMode="auto">
          <a:noFill/>
          <a:ln>
            <a:miter lim="800000"/>
            <a:headEnd/>
            <a:tailEnd/>
          </a:ln>
        </p:spPr>
        <p:txBody>
          <a:bodyPr/>
          <a:lstStyle/>
          <a:p>
            <a:fld id="{4FC03482-23DF-41A1-8BEF-6695D9B2FF5F}" type="slidenum">
              <a:rPr lang="en-US"/>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6FB4EE-E72F-465C-9BBD-80039994C654}" type="datetimeFigureOut">
              <a:rPr lang="en-US" smtClean="0"/>
              <a:t>6/7/2011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2734F-C839-43B3-958C-B837FF8B3834}" type="slidenum">
              <a:rPr lang="en-US" smtClean="0"/>
              <a:t>‹#›</a:t>
            </a:fld>
            <a:endParaRPr lang="en-US"/>
          </a:p>
        </p:txBody>
      </p:sp>
    </p:spTree>
    <p:extLst>
      <p:ext uri="{BB962C8B-B14F-4D97-AF65-F5344CB8AC3E}">
        <p14:creationId xmlns:p14="http://schemas.microsoft.com/office/powerpoint/2010/main" val="4089923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6FB4EE-E72F-465C-9BBD-80039994C654}" type="datetimeFigureOut">
              <a:rPr lang="en-US" smtClean="0"/>
              <a:t>6/7/2011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2734F-C839-43B3-958C-B837FF8B3834}" type="slidenum">
              <a:rPr lang="en-US" smtClean="0"/>
              <a:t>‹#›</a:t>
            </a:fld>
            <a:endParaRPr lang="en-US"/>
          </a:p>
        </p:txBody>
      </p:sp>
    </p:spTree>
    <p:extLst>
      <p:ext uri="{BB962C8B-B14F-4D97-AF65-F5344CB8AC3E}">
        <p14:creationId xmlns:p14="http://schemas.microsoft.com/office/powerpoint/2010/main" val="2050140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6FB4EE-E72F-465C-9BBD-80039994C654}" type="datetimeFigureOut">
              <a:rPr lang="en-US" smtClean="0"/>
              <a:t>6/7/2011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2734F-C839-43B3-958C-B837FF8B3834}" type="slidenum">
              <a:rPr lang="en-US" smtClean="0"/>
              <a:t>‹#›</a:t>
            </a:fld>
            <a:endParaRPr lang="en-US"/>
          </a:p>
        </p:txBody>
      </p:sp>
    </p:spTree>
    <p:extLst>
      <p:ext uri="{BB962C8B-B14F-4D97-AF65-F5344CB8AC3E}">
        <p14:creationId xmlns:p14="http://schemas.microsoft.com/office/powerpoint/2010/main" val="3682661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6FB4EE-E72F-465C-9BBD-80039994C654}" type="datetimeFigureOut">
              <a:rPr lang="en-US" smtClean="0"/>
              <a:t>6/7/2011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2734F-C839-43B3-958C-B837FF8B3834}" type="slidenum">
              <a:rPr lang="en-US" smtClean="0"/>
              <a:t>‹#›</a:t>
            </a:fld>
            <a:endParaRPr lang="en-US"/>
          </a:p>
        </p:txBody>
      </p:sp>
    </p:spTree>
    <p:extLst>
      <p:ext uri="{BB962C8B-B14F-4D97-AF65-F5344CB8AC3E}">
        <p14:creationId xmlns:p14="http://schemas.microsoft.com/office/powerpoint/2010/main" val="240697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6FB4EE-E72F-465C-9BBD-80039994C654}" type="datetimeFigureOut">
              <a:rPr lang="en-US" smtClean="0"/>
              <a:t>6/7/2011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2734F-C839-43B3-958C-B837FF8B3834}" type="slidenum">
              <a:rPr lang="en-US" smtClean="0"/>
              <a:t>‹#›</a:t>
            </a:fld>
            <a:endParaRPr lang="en-US"/>
          </a:p>
        </p:txBody>
      </p:sp>
    </p:spTree>
    <p:extLst>
      <p:ext uri="{BB962C8B-B14F-4D97-AF65-F5344CB8AC3E}">
        <p14:creationId xmlns:p14="http://schemas.microsoft.com/office/powerpoint/2010/main" val="419555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6FB4EE-E72F-465C-9BBD-80039994C654}" type="datetimeFigureOut">
              <a:rPr lang="en-US" smtClean="0"/>
              <a:t>6/7/2011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B2734F-C839-43B3-958C-B837FF8B3834}" type="slidenum">
              <a:rPr lang="en-US" smtClean="0"/>
              <a:t>‹#›</a:t>
            </a:fld>
            <a:endParaRPr lang="en-US"/>
          </a:p>
        </p:txBody>
      </p:sp>
    </p:spTree>
    <p:extLst>
      <p:ext uri="{BB962C8B-B14F-4D97-AF65-F5344CB8AC3E}">
        <p14:creationId xmlns:p14="http://schemas.microsoft.com/office/powerpoint/2010/main" val="1467647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6FB4EE-E72F-465C-9BBD-80039994C654}" type="datetimeFigureOut">
              <a:rPr lang="en-US" smtClean="0"/>
              <a:t>6/7/2011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B2734F-C839-43B3-958C-B837FF8B3834}" type="slidenum">
              <a:rPr lang="en-US" smtClean="0"/>
              <a:t>‹#›</a:t>
            </a:fld>
            <a:endParaRPr lang="en-US"/>
          </a:p>
        </p:txBody>
      </p:sp>
    </p:spTree>
    <p:extLst>
      <p:ext uri="{BB962C8B-B14F-4D97-AF65-F5344CB8AC3E}">
        <p14:creationId xmlns:p14="http://schemas.microsoft.com/office/powerpoint/2010/main" val="531730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6FB4EE-E72F-465C-9BBD-80039994C654}" type="datetimeFigureOut">
              <a:rPr lang="en-US" smtClean="0"/>
              <a:t>6/7/2011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B2734F-C839-43B3-958C-B837FF8B3834}" type="slidenum">
              <a:rPr lang="en-US" smtClean="0"/>
              <a:t>‹#›</a:t>
            </a:fld>
            <a:endParaRPr lang="en-US"/>
          </a:p>
        </p:txBody>
      </p:sp>
    </p:spTree>
    <p:extLst>
      <p:ext uri="{BB962C8B-B14F-4D97-AF65-F5344CB8AC3E}">
        <p14:creationId xmlns:p14="http://schemas.microsoft.com/office/powerpoint/2010/main" val="191693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6FB4EE-E72F-465C-9BBD-80039994C654}" type="datetimeFigureOut">
              <a:rPr lang="en-US" smtClean="0"/>
              <a:t>6/7/2011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B2734F-C839-43B3-958C-B837FF8B3834}" type="slidenum">
              <a:rPr lang="en-US" smtClean="0"/>
              <a:t>‹#›</a:t>
            </a:fld>
            <a:endParaRPr lang="en-US"/>
          </a:p>
        </p:txBody>
      </p:sp>
    </p:spTree>
    <p:extLst>
      <p:ext uri="{BB962C8B-B14F-4D97-AF65-F5344CB8AC3E}">
        <p14:creationId xmlns:p14="http://schemas.microsoft.com/office/powerpoint/2010/main" val="1050538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6FB4EE-E72F-465C-9BBD-80039994C654}" type="datetimeFigureOut">
              <a:rPr lang="en-US" smtClean="0"/>
              <a:t>6/7/2011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B2734F-C839-43B3-958C-B837FF8B3834}" type="slidenum">
              <a:rPr lang="en-US" smtClean="0"/>
              <a:t>‹#›</a:t>
            </a:fld>
            <a:endParaRPr lang="en-US"/>
          </a:p>
        </p:txBody>
      </p:sp>
    </p:spTree>
    <p:extLst>
      <p:ext uri="{BB962C8B-B14F-4D97-AF65-F5344CB8AC3E}">
        <p14:creationId xmlns:p14="http://schemas.microsoft.com/office/powerpoint/2010/main" val="1868402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6FB4EE-E72F-465C-9BBD-80039994C654}" type="datetimeFigureOut">
              <a:rPr lang="en-US" smtClean="0"/>
              <a:t>6/7/2011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B2734F-C839-43B3-958C-B837FF8B3834}" type="slidenum">
              <a:rPr lang="en-US" smtClean="0"/>
              <a:t>‹#›</a:t>
            </a:fld>
            <a:endParaRPr lang="en-US"/>
          </a:p>
        </p:txBody>
      </p:sp>
    </p:spTree>
    <p:extLst>
      <p:ext uri="{BB962C8B-B14F-4D97-AF65-F5344CB8AC3E}">
        <p14:creationId xmlns:p14="http://schemas.microsoft.com/office/powerpoint/2010/main" val="794553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FB4EE-E72F-465C-9BBD-80039994C654}" type="datetimeFigureOut">
              <a:rPr lang="en-US" smtClean="0"/>
              <a:t>6/7/2011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B2734F-C839-43B3-958C-B837FF8B3834}" type="slidenum">
              <a:rPr lang="en-US" smtClean="0"/>
              <a:t>‹#›</a:t>
            </a:fld>
            <a:endParaRPr lang="en-US"/>
          </a:p>
        </p:txBody>
      </p:sp>
    </p:spTree>
    <p:extLst>
      <p:ext uri="{BB962C8B-B14F-4D97-AF65-F5344CB8AC3E}">
        <p14:creationId xmlns:p14="http://schemas.microsoft.com/office/powerpoint/2010/main" val="2563140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community.icann.org/display/jaswg/JAS+Issues+and+Recommendations" TargetMode="External"/><Relationship Id="rId2" Type="http://schemas.openxmlformats.org/officeDocument/2006/relationships/hyperlink" Target="http://www.icann.org/en/topics/new-gtlds/related-en.htm" TargetMode="External"/><Relationship Id="rId1" Type="http://schemas.openxmlformats.org/officeDocument/2006/relationships/slideLayout" Target="../slideLayouts/slideLayout2.xml"/><Relationship Id="rId4" Type="http://schemas.openxmlformats.org/officeDocument/2006/relationships/hyperlink" Target="http://www.icann.org/en/topics/new-gtld-program.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Supporting Applicants from Developing Economies</a:t>
            </a:r>
            <a:endParaRPr lang="en-US" dirty="0"/>
          </a:p>
        </p:txBody>
      </p:sp>
      <p:sp>
        <p:nvSpPr>
          <p:cNvPr id="3" name="Subtitle 2"/>
          <p:cNvSpPr>
            <a:spLocks noGrp="1"/>
          </p:cNvSpPr>
          <p:nvPr>
            <p:ph type="subTitle" idx="1"/>
          </p:nvPr>
        </p:nvSpPr>
        <p:spPr/>
        <p:txBody>
          <a:bodyPr/>
          <a:lstStyle/>
          <a:p>
            <a:r>
              <a:rPr lang="en-US" dirty="0" smtClean="0"/>
              <a:t>June 2011</a:t>
            </a:r>
          </a:p>
          <a:p>
            <a:r>
              <a:rPr lang="en-US" dirty="0" smtClean="0"/>
              <a:t>ICANN Singapore Meeting</a:t>
            </a:r>
            <a:endParaRPr lang="en-US" dirty="0"/>
          </a:p>
        </p:txBody>
      </p:sp>
    </p:spTree>
    <p:extLst>
      <p:ext uri="{BB962C8B-B14F-4D97-AF65-F5344CB8AC3E}">
        <p14:creationId xmlns:p14="http://schemas.microsoft.com/office/powerpoint/2010/main" val="558915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rmAutofit fontScale="90000"/>
          </a:bodyPr>
          <a:lstStyle/>
          <a:p>
            <a:r>
              <a:rPr lang="en-US" b="1" dirty="0"/>
              <a:t>Who qualifies for support? </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9630777"/>
              </p:ext>
            </p:extLst>
          </p:nvPr>
        </p:nvGraphicFramePr>
        <p:xfrm>
          <a:off x="152400" y="1066800"/>
          <a:ext cx="88392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6828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1143000"/>
          </a:xfrm>
        </p:spPr>
        <p:txBody>
          <a:bodyPr>
            <a:normAutofit fontScale="90000"/>
          </a:bodyPr>
          <a:lstStyle/>
          <a:p>
            <a:r>
              <a:rPr lang="en-US" b="1" dirty="0" smtClean="0"/>
              <a:t>The Following Do </a:t>
            </a:r>
            <a:r>
              <a:rPr lang="en-US" b="1" u="sng" dirty="0" smtClean="0"/>
              <a:t>NOT</a:t>
            </a:r>
            <a:r>
              <a:rPr lang="en-US" b="1" dirty="0" smtClean="0"/>
              <a:t> receive Support</a:t>
            </a:r>
            <a:endParaRPr lang="en-US" b="1" dirty="0"/>
          </a:p>
        </p:txBody>
      </p:sp>
      <p:sp>
        <p:nvSpPr>
          <p:cNvPr id="3" name="Content Placeholder 2"/>
          <p:cNvSpPr>
            <a:spLocks noGrp="1"/>
          </p:cNvSpPr>
          <p:nvPr>
            <p:ph idx="1"/>
          </p:nvPr>
        </p:nvSpPr>
        <p:spPr>
          <a:xfrm>
            <a:off x="152400" y="1589317"/>
            <a:ext cx="8686800" cy="4049483"/>
          </a:xfrm>
        </p:spPr>
        <p:txBody>
          <a:bodyPr>
            <a:normAutofit fontScale="92500"/>
          </a:bodyPr>
          <a:lstStyle/>
          <a:p>
            <a:r>
              <a:rPr lang="en-US" sz="2400" dirty="0"/>
              <a:t>From a governmental or </a:t>
            </a:r>
            <a:r>
              <a:rPr lang="en-US" sz="2400" dirty="0" err="1"/>
              <a:t>para-statal</a:t>
            </a:r>
            <a:r>
              <a:rPr lang="en-US" sz="2400" dirty="0"/>
              <a:t> applicant (subject to review, see below)</a:t>
            </a:r>
          </a:p>
          <a:p>
            <a:r>
              <a:rPr lang="en-US" sz="2400" dirty="0"/>
              <a:t>A TLD string explicitly based, and related to, a trademark </a:t>
            </a:r>
            <a:r>
              <a:rPr lang="en-US" sz="2400" dirty="0" smtClean="0"/>
              <a:t>(</a:t>
            </a:r>
            <a:r>
              <a:rPr lang="en-US" sz="2400" dirty="0" err="1" smtClean="0"/>
              <a:t>e.i.</a:t>
            </a:r>
            <a:r>
              <a:rPr lang="en-US" sz="2400" dirty="0" smtClean="0"/>
              <a:t>, </a:t>
            </a:r>
            <a:r>
              <a:rPr lang="en-US" sz="2400" dirty="0"/>
              <a:t>a "dot brand" TLD)</a:t>
            </a:r>
          </a:p>
          <a:p>
            <a:r>
              <a:rPr lang="en-US" sz="2400" dirty="0"/>
              <a:t>A string that is, or is based on, a geographic name</a:t>
            </a:r>
          </a:p>
          <a:p>
            <a:r>
              <a:rPr lang="en-US" sz="2400" dirty="0"/>
              <a:t>Sponsors or partners who are bankrupt or under bankruptcy protection</a:t>
            </a:r>
          </a:p>
          <a:p>
            <a:r>
              <a:rPr lang="en-US" sz="2400" dirty="0"/>
              <a:t>Sponsors or partners who are </a:t>
            </a:r>
            <a:r>
              <a:rPr lang="en-US" sz="2400" dirty="0" smtClean="0"/>
              <a:t>subject </a:t>
            </a:r>
            <a:r>
              <a:rPr lang="en-US" sz="2400" dirty="0"/>
              <a:t>of litigation or criminal investigation</a:t>
            </a:r>
          </a:p>
          <a:p>
            <a:r>
              <a:rPr lang="en-US" sz="2400" dirty="0"/>
              <a:t>Otherwise incapable of meeting any of the Applicant Guidebook's due diligence procedures</a:t>
            </a:r>
          </a:p>
          <a:p>
            <a:endParaRPr lang="en-US" dirty="0"/>
          </a:p>
        </p:txBody>
      </p:sp>
      <p:sp>
        <p:nvSpPr>
          <p:cNvPr id="4" name="TextBox 3"/>
          <p:cNvSpPr txBox="1"/>
          <p:nvPr/>
        </p:nvSpPr>
        <p:spPr>
          <a:xfrm>
            <a:off x="609600" y="5668174"/>
            <a:ext cx="7696200" cy="646331"/>
          </a:xfrm>
          <a:prstGeom prst="rect">
            <a:avLst/>
          </a:prstGeom>
          <a:noFill/>
        </p:spPr>
        <p:txBody>
          <a:bodyPr wrap="square" rtlCol="0">
            <a:spAutoFit/>
          </a:bodyPr>
          <a:lstStyle/>
          <a:p>
            <a:pPr algn="ctr"/>
            <a:r>
              <a:rPr lang="en-US" b="1" dirty="0" smtClean="0">
                <a:solidFill>
                  <a:srgbClr val="C00000"/>
                </a:solidFill>
              </a:rPr>
              <a:t>Applicants </a:t>
            </a:r>
            <a:r>
              <a:rPr lang="en-US" b="1" dirty="0">
                <a:solidFill>
                  <a:srgbClr val="C00000"/>
                </a:solidFill>
              </a:rPr>
              <a:t>will be expected give a self-declaration that </a:t>
            </a:r>
            <a:endParaRPr lang="en-US" b="1" dirty="0" smtClean="0">
              <a:solidFill>
                <a:srgbClr val="C00000"/>
              </a:solidFill>
            </a:endParaRPr>
          </a:p>
          <a:p>
            <a:pPr algn="ctr"/>
            <a:r>
              <a:rPr lang="en-US" b="1" dirty="0" smtClean="0">
                <a:solidFill>
                  <a:srgbClr val="C00000"/>
                </a:solidFill>
              </a:rPr>
              <a:t>they </a:t>
            </a:r>
            <a:r>
              <a:rPr lang="en-US" b="1" dirty="0">
                <a:solidFill>
                  <a:srgbClr val="C00000"/>
                </a:solidFill>
              </a:rPr>
              <a:t>are eligible to receive support under these </a:t>
            </a:r>
            <a:r>
              <a:rPr lang="en-US" b="1" dirty="0" smtClean="0">
                <a:solidFill>
                  <a:srgbClr val="C00000"/>
                </a:solidFill>
              </a:rPr>
              <a:t>criteria</a:t>
            </a:r>
            <a:endParaRPr lang="en-US" dirty="0">
              <a:solidFill>
                <a:srgbClr val="C00000"/>
              </a:solidFill>
            </a:endParaRPr>
          </a:p>
        </p:txBody>
      </p:sp>
    </p:spTree>
    <p:extLst>
      <p:ext uri="{BB962C8B-B14F-4D97-AF65-F5344CB8AC3E}">
        <p14:creationId xmlns:p14="http://schemas.microsoft.com/office/powerpoint/2010/main" val="33056832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219200"/>
          </a:xfrm>
        </p:spPr>
        <p:txBody>
          <a:bodyPr>
            <a:normAutofit fontScale="90000"/>
          </a:bodyPr>
          <a:lstStyle/>
          <a:p>
            <a:r>
              <a:rPr lang="en-US" sz="4000" b="1" dirty="0"/>
              <a:t>What </a:t>
            </a:r>
            <a:r>
              <a:rPr lang="en-US" sz="4000" b="1" dirty="0" smtClean="0"/>
              <a:t>Benefits Qualified Applicants Receive</a:t>
            </a:r>
            <a:r>
              <a:rPr lang="en-US" sz="4000" b="1" dirty="0"/>
              <a:t>?</a:t>
            </a:r>
            <a:r>
              <a:rPr lang="en-US" dirty="0"/>
              <a:t/>
            </a:r>
            <a:br>
              <a:rPr lang="en-US" dirty="0"/>
            </a:br>
            <a:endParaRPr lang="en-US" dirty="0"/>
          </a:p>
        </p:txBody>
      </p:sp>
      <p:sp>
        <p:nvSpPr>
          <p:cNvPr id="3" name="Content Placeholder 2"/>
          <p:cNvSpPr>
            <a:spLocks noGrp="1"/>
          </p:cNvSpPr>
          <p:nvPr>
            <p:ph idx="1"/>
          </p:nvPr>
        </p:nvSpPr>
        <p:spPr>
          <a:xfrm>
            <a:off x="381000" y="1143000"/>
            <a:ext cx="8458200" cy="5410200"/>
          </a:xfrm>
        </p:spPr>
        <p:txBody>
          <a:bodyPr>
            <a:normAutofit fontScale="85000" lnSpcReduction="20000"/>
          </a:bodyPr>
          <a:lstStyle/>
          <a:p>
            <a:r>
              <a:rPr lang="en-US" dirty="0"/>
              <a:t>Financial support/relief from </a:t>
            </a:r>
            <a:r>
              <a:rPr lang="en-US" dirty="0" smtClean="0"/>
              <a:t>ICANN</a:t>
            </a:r>
          </a:p>
          <a:p>
            <a:pPr lvl="1"/>
            <a:r>
              <a:rPr lang="en-US" dirty="0"/>
              <a:t>Cost Reductions</a:t>
            </a:r>
          </a:p>
          <a:p>
            <a:pPr lvl="1"/>
            <a:r>
              <a:rPr lang="en-US" dirty="0"/>
              <a:t>Staggered Fees</a:t>
            </a:r>
          </a:p>
          <a:p>
            <a:pPr lvl="1"/>
            <a:r>
              <a:rPr lang="en-US" dirty="0"/>
              <a:t>Partial refund from any Auction proceeds</a:t>
            </a:r>
          </a:p>
          <a:p>
            <a:r>
              <a:rPr lang="en-US" dirty="0"/>
              <a:t>Non-financial support/relief from ICANN </a:t>
            </a:r>
          </a:p>
          <a:p>
            <a:r>
              <a:rPr lang="en-US" dirty="0"/>
              <a:t>Support from third parties facilitated by </a:t>
            </a:r>
            <a:r>
              <a:rPr lang="en-US" dirty="0" smtClean="0"/>
              <a:t>ICANN</a:t>
            </a:r>
          </a:p>
          <a:p>
            <a:pPr lvl="1"/>
            <a:r>
              <a:rPr lang="en-US" dirty="0"/>
              <a:t>Pool of collected resources and </a:t>
            </a:r>
            <a:r>
              <a:rPr lang="en-US" dirty="0" smtClean="0"/>
              <a:t>assistance</a:t>
            </a:r>
          </a:p>
          <a:p>
            <a:pPr lvl="1"/>
            <a:r>
              <a:rPr lang="en-US" dirty="0"/>
              <a:t>Directory and referral service only for eligible </a:t>
            </a:r>
            <a:r>
              <a:rPr lang="en-US" dirty="0" smtClean="0"/>
              <a:t>applicants</a:t>
            </a:r>
          </a:p>
          <a:p>
            <a:pPr lvl="1"/>
            <a:r>
              <a:rPr lang="en-US" dirty="0"/>
              <a:t>IPv6 Support</a:t>
            </a:r>
          </a:p>
          <a:p>
            <a:r>
              <a:rPr lang="en-US" dirty="0"/>
              <a:t>Financial support distributed by an ICANN originated (Development) </a:t>
            </a:r>
            <a:r>
              <a:rPr lang="en-US" dirty="0" smtClean="0"/>
              <a:t>fund</a:t>
            </a:r>
          </a:p>
          <a:p>
            <a:r>
              <a:rPr lang="en-US" dirty="0"/>
              <a:t>Financial support Distributed by External Funding Agencies</a:t>
            </a:r>
          </a:p>
          <a:p>
            <a:pPr marL="0" indent="0">
              <a:buNone/>
            </a:pPr>
            <a:endParaRPr lang="en-US" dirty="0"/>
          </a:p>
          <a:p>
            <a:endParaRPr lang="en-US" dirty="0"/>
          </a:p>
          <a:p>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01939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905000"/>
          </a:xfrm>
        </p:spPr>
        <p:txBody>
          <a:bodyPr>
            <a:normAutofit fontScale="90000"/>
          </a:bodyPr>
          <a:lstStyle/>
          <a:p>
            <a:r>
              <a:rPr lang="en-US" b="1" dirty="0"/>
              <a:t>Evaluation </a:t>
            </a:r>
            <a:r>
              <a:rPr lang="en-US" b="1" dirty="0" smtClean="0"/>
              <a:t>Process </a:t>
            </a:r>
            <a:r>
              <a:rPr lang="en-US" b="1" dirty="0"/>
              <a:t>and </a:t>
            </a:r>
            <a:r>
              <a:rPr lang="en-US" b="1" dirty="0" smtClean="0"/>
              <a:t>Relationship </a:t>
            </a:r>
            <a:r>
              <a:rPr lang="en-US" b="1" dirty="0"/>
              <a:t>to the </a:t>
            </a:r>
            <a:r>
              <a:rPr lang="en-US" b="1" dirty="0" smtClean="0"/>
              <a:t>Applicant Guidebook</a:t>
            </a:r>
            <a:r>
              <a:rPr lang="en-US" dirty="0"/>
              <a:t/>
            </a:r>
            <a:br>
              <a:rPr lang="en-US" dirty="0"/>
            </a:br>
            <a:endParaRPr lang="en-US" dirty="0"/>
          </a:p>
        </p:txBody>
      </p:sp>
      <p:sp>
        <p:nvSpPr>
          <p:cNvPr id="3" name="Content Placeholder 2"/>
          <p:cNvSpPr>
            <a:spLocks noGrp="1"/>
          </p:cNvSpPr>
          <p:nvPr>
            <p:ph idx="1"/>
          </p:nvPr>
        </p:nvSpPr>
        <p:spPr>
          <a:xfrm>
            <a:off x="457200" y="2362200"/>
            <a:ext cx="8229600" cy="3763963"/>
          </a:xfrm>
        </p:spPr>
        <p:txBody>
          <a:bodyPr/>
          <a:lstStyle/>
          <a:p>
            <a:r>
              <a:rPr lang="en-US" dirty="0" smtClean="0"/>
              <a:t>Parallel process – no/minimum impact to guidebook</a:t>
            </a:r>
          </a:p>
          <a:p>
            <a:r>
              <a:rPr lang="en-US" dirty="0" smtClean="0"/>
              <a:t>Repayment of support based on applicant future financial success</a:t>
            </a:r>
          </a:p>
          <a:p>
            <a:pPr marL="0" indent="0">
              <a:buNone/>
            </a:pPr>
            <a:endParaRPr lang="en-US" dirty="0" smtClean="0"/>
          </a:p>
          <a:p>
            <a:endParaRPr lang="en-US" dirty="0"/>
          </a:p>
        </p:txBody>
      </p:sp>
    </p:spTree>
    <p:extLst>
      <p:ext uri="{BB962C8B-B14F-4D97-AF65-F5344CB8AC3E}">
        <p14:creationId xmlns:p14="http://schemas.microsoft.com/office/powerpoint/2010/main" val="6161086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Next Steps</a:t>
            </a:r>
            <a:endParaRPr lang="en-US" b="1" dirty="0"/>
          </a:p>
        </p:txBody>
      </p:sp>
      <p:sp>
        <p:nvSpPr>
          <p:cNvPr id="3" name="Content Placeholder 2"/>
          <p:cNvSpPr>
            <a:spLocks noGrp="1"/>
          </p:cNvSpPr>
          <p:nvPr>
            <p:ph idx="1"/>
          </p:nvPr>
        </p:nvSpPr>
        <p:spPr/>
        <p:txBody>
          <a:bodyPr/>
          <a:lstStyle/>
          <a:p>
            <a:r>
              <a:rPr lang="en-US" dirty="0" smtClean="0"/>
              <a:t>Publication of MR2 for Public Comment</a:t>
            </a:r>
          </a:p>
          <a:p>
            <a:r>
              <a:rPr lang="en-US" dirty="0" smtClean="0"/>
              <a:t>Development of Final Milestone Report</a:t>
            </a:r>
          </a:p>
          <a:p>
            <a:r>
              <a:rPr lang="en-US" dirty="0" smtClean="0"/>
              <a:t>Board consideration</a:t>
            </a:r>
            <a:endParaRPr lang="en-US" dirty="0"/>
          </a:p>
        </p:txBody>
      </p:sp>
    </p:spTree>
    <p:extLst>
      <p:ext uri="{BB962C8B-B14F-4D97-AF65-F5344CB8AC3E}">
        <p14:creationId xmlns:p14="http://schemas.microsoft.com/office/powerpoint/2010/main" val="23837985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dirty="0" smtClean="0"/>
              <a:t>Where to Find More Info…</a:t>
            </a:r>
          </a:p>
        </p:txBody>
      </p:sp>
      <p:sp>
        <p:nvSpPr>
          <p:cNvPr id="28675" name="Content Placeholder 2"/>
          <p:cNvSpPr>
            <a:spLocks noGrp="1"/>
          </p:cNvSpPr>
          <p:nvPr>
            <p:ph idx="1"/>
          </p:nvPr>
        </p:nvSpPr>
        <p:spPr>
          <a:xfrm>
            <a:off x="304800" y="1371600"/>
            <a:ext cx="8686800" cy="4525963"/>
          </a:xfrm>
        </p:spPr>
        <p:txBody>
          <a:bodyPr>
            <a:normAutofit/>
          </a:bodyPr>
          <a:lstStyle/>
          <a:p>
            <a:pPr eaLnBrk="1" hangingPunct="1"/>
            <a:r>
              <a:rPr lang="en-US" sz="2800" b="1" dirty="0" smtClean="0">
                <a:solidFill>
                  <a:srgbClr val="C00000"/>
                </a:solidFill>
              </a:rPr>
              <a:t>Second Milestone Report (and previous):</a:t>
            </a:r>
            <a:endParaRPr lang="en-US" sz="2800" b="1" dirty="0" smtClean="0">
              <a:solidFill>
                <a:srgbClr val="C00000"/>
              </a:solidFill>
            </a:endParaRPr>
          </a:p>
          <a:p>
            <a:pPr>
              <a:buNone/>
            </a:pPr>
            <a:r>
              <a:rPr lang="en-US" sz="2000" dirty="0">
                <a:hlinkClick r:id="rId2"/>
              </a:rPr>
              <a:t>http://</a:t>
            </a:r>
            <a:r>
              <a:rPr lang="en-US" sz="2000" dirty="0" smtClean="0">
                <a:hlinkClick r:id="rId2"/>
              </a:rPr>
              <a:t>www.icann.org/en/topics/new-gtlds/related-en.htm</a:t>
            </a:r>
            <a:endParaRPr lang="en-US" sz="2000" dirty="0" smtClean="0"/>
          </a:p>
          <a:p>
            <a:pPr>
              <a:buNone/>
            </a:pPr>
            <a:endParaRPr lang="en-US" sz="2800" dirty="0" smtClean="0"/>
          </a:p>
          <a:p>
            <a:pPr eaLnBrk="1" hangingPunct="1"/>
            <a:r>
              <a:rPr lang="en-US" sz="2800" b="1" dirty="0" smtClean="0">
                <a:solidFill>
                  <a:srgbClr val="C00000"/>
                </a:solidFill>
              </a:rPr>
              <a:t>Wiki:</a:t>
            </a:r>
            <a:r>
              <a:rPr lang="en-US" sz="2800" dirty="0" smtClean="0">
                <a:solidFill>
                  <a:srgbClr val="C00000"/>
                </a:solidFill>
              </a:rPr>
              <a:t> </a:t>
            </a:r>
          </a:p>
          <a:p>
            <a:pPr>
              <a:buNone/>
            </a:pPr>
            <a:r>
              <a:rPr lang="en-US" sz="2000" dirty="0">
                <a:hlinkClick r:id="rId3"/>
              </a:rPr>
              <a:t>https://</a:t>
            </a:r>
            <a:r>
              <a:rPr lang="en-US" sz="2000" dirty="0" smtClean="0">
                <a:hlinkClick r:id="rId3"/>
              </a:rPr>
              <a:t>community.icann.org/display/jaswg/JAS+Issues+and+Recommendations</a:t>
            </a:r>
            <a:endParaRPr lang="en-US" sz="2000" dirty="0" smtClean="0"/>
          </a:p>
          <a:p>
            <a:pPr>
              <a:buNone/>
            </a:pPr>
            <a:r>
              <a:rPr lang="en-US" sz="2000" dirty="0" smtClean="0"/>
              <a:t> </a:t>
            </a:r>
            <a:endParaRPr lang="en-US" sz="2000" dirty="0" smtClean="0"/>
          </a:p>
          <a:p>
            <a:pPr eaLnBrk="1" hangingPunct="1"/>
            <a:r>
              <a:rPr lang="en-US" sz="2800" b="1" dirty="0" smtClean="0">
                <a:solidFill>
                  <a:srgbClr val="C00000"/>
                </a:solidFill>
              </a:rPr>
              <a:t>New </a:t>
            </a:r>
            <a:r>
              <a:rPr lang="en-US" sz="2800" b="1" dirty="0" err="1" smtClean="0">
                <a:solidFill>
                  <a:srgbClr val="C00000"/>
                </a:solidFill>
              </a:rPr>
              <a:t>gTLD</a:t>
            </a:r>
            <a:r>
              <a:rPr lang="en-US" sz="2800" b="1" dirty="0" smtClean="0">
                <a:solidFill>
                  <a:srgbClr val="C00000"/>
                </a:solidFill>
              </a:rPr>
              <a:t> Program:</a:t>
            </a:r>
          </a:p>
          <a:p>
            <a:pPr eaLnBrk="1" hangingPunct="1">
              <a:buNone/>
            </a:pPr>
            <a:r>
              <a:rPr lang="en-US" sz="2000" u="sng" dirty="0" smtClean="0">
                <a:hlinkClick r:id="rId4"/>
              </a:rPr>
              <a:t>http://www.icann.org/en/topics/new-gtld-program.htm</a:t>
            </a:r>
            <a:endParaRPr lang="en-US" sz="2000" dirty="0" smtClean="0"/>
          </a:p>
        </p:txBody>
      </p:sp>
    </p:spTree>
    <p:extLst>
      <p:ext uri="{BB962C8B-B14F-4D97-AF65-F5344CB8AC3E}">
        <p14:creationId xmlns:p14="http://schemas.microsoft.com/office/powerpoint/2010/main" val="23361499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lnSpcReduction="10000"/>
          </a:bodyPr>
          <a:lstStyle/>
          <a:p>
            <a:r>
              <a:rPr lang="en-US" dirty="0" smtClean="0"/>
              <a:t>Joint Working Group – JAS WG</a:t>
            </a:r>
          </a:p>
          <a:p>
            <a:r>
              <a:rPr lang="en-US" dirty="0" smtClean="0"/>
              <a:t>Who we are and what we do</a:t>
            </a:r>
          </a:p>
          <a:p>
            <a:r>
              <a:rPr lang="en-US" dirty="0" smtClean="0"/>
              <a:t>Why provide support?</a:t>
            </a:r>
          </a:p>
          <a:p>
            <a:r>
              <a:rPr lang="en-US" dirty="0" smtClean="0"/>
              <a:t>Activities timeline</a:t>
            </a:r>
          </a:p>
          <a:p>
            <a:r>
              <a:rPr lang="en-US" dirty="0" smtClean="0"/>
              <a:t>ALAC/GNSO statements</a:t>
            </a:r>
          </a:p>
          <a:p>
            <a:r>
              <a:rPr lang="en-US" dirty="0" smtClean="0"/>
              <a:t>Second Milestone Report (MR2) structure and proposed recommendation highlights</a:t>
            </a:r>
          </a:p>
          <a:p>
            <a:r>
              <a:rPr lang="en-US" smtClean="0"/>
              <a:t>Next steps</a:t>
            </a:r>
            <a:endParaRPr lang="en-US" dirty="0" smtClean="0"/>
          </a:p>
          <a:p>
            <a:endParaRPr lang="en-US" dirty="0"/>
          </a:p>
        </p:txBody>
      </p:sp>
    </p:spTree>
    <p:extLst>
      <p:ext uri="{BB962C8B-B14F-4D97-AF65-F5344CB8AC3E}">
        <p14:creationId xmlns:p14="http://schemas.microsoft.com/office/powerpoint/2010/main" val="3234602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Why </a:t>
            </a:r>
            <a:r>
              <a:rPr lang="en-US" b="1" dirty="0" smtClean="0"/>
              <a:t>Provide New Applicant Support?</a:t>
            </a:r>
            <a:r>
              <a:rPr lang="en-US" dirty="0" smtClean="0"/>
              <a:t/>
            </a:r>
            <a:br>
              <a:rPr lang="en-US" dirty="0" smtClean="0"/>
            </a:br>
            <a:r>
              <a:rPr lang="en-US" dirty="0" smtClean="0"/>
              <a:t>Highlights</a:t>
            </a:r>
            <a:endParaRPr lang="en-US" dirty="0"/>
          </a:p>
        </p:txBody>
      </p:sp>
      <p:sp>
        <p:nvSpPr>
          <p:cNvPr id="3" name="Content Placeholder 2"/>
          <p:cNvSpPr>
            <a:spLocks noGrp="1"/>
          </p:cNvSpPr>
          <p:nvPr>
            <p:ph idx="1"/>
          </p:nvPr>
        </p:nvSpPr>
        <p:spPr>
          <a:xfrm>
            <a:off x="457200" y="1905000"/>
            <a:ext cx="8229600" cy="4525963"/>
          </a:xfrm>
        </p:spPr>
        <p:txBody>
          <a:bodyPr>
            <a:normAutofit/>
          </a:bodyPr>
          <a:lstStyle/>
          <a:p>
            <a:r>
              <a:rPr lang="en-US" sz="2400" b="1" dirty="0" smtClean="0"/>
              <a:t>June 2008 </a:t>
            </a:r>
            <a:r>
              <a:rPr lang="en-US" sz="2400" dirty="0" smtClean="0"/>
              <a:t>- New </a:t>
            </a:r>
            <a:r>
              <a:rPr lang="en-US" sz="2400" dirty="0" err="1"/>
              <a:t>gTLD</a:t>
            </a:r>
            <a:r>
              <a:rPr lang="en-US" sz="2400" dirty="0"/>
              <a:t> Policy IG-N:   </a:t>
            </a:r>
            <a:endParaRPr lang="en-US" sz="2400" dirty="0" smtClean="0"/>
          </a:p>
          <a:p>
            <a:pPr marL="0" indent="0" algn="ctr">
              <a:spcBef>
                <a:spcPts val="0"/>
              </a:spcBef>
              <a:buNone/>
            </a:pPr>
            <a:r>
              <a:rPr lang="en-US" sz="2400" i="1" dirty="0" smtClean="0"/>
              <a:t>“</a:t>
            </a:r>
            <a:r>
              <a:rPr lang="en-US" sz="2400" i="1" dirty="0"/>
              <a:t>ICANN may put in place a fee reduction scheme for </a:t>
            </a:r>
            <a:r>
              <a:rPr lang="en-US" sz="2400" i="1" dirty="0" err="1"/>
              <a:t>gTLD</a:t>
            </a:r>
            <a:r>
              <a:rPr lang="en-US" sz="2400" i="1" dirty="0"/>
              <a:t> applicants from economies </a:t>
            </a:r>
            <a:endParaRPr lang="en-US" sz="2400" i="1" dirty="0" smtClean="0"/>
          </a:p>
          <a:p>
            <a:pPr marL="0" indent="0" algn="ctr">
              <a:spcBef>
                <a:spcPts val="0"/>
              </a:spcBef>
              <a:buNone/>
            </a:pPr>
            <a:r>
              <a:rPr lang="en-US" sz="2400" i="1" dirty="0" smtClean="0"/>
              <a:t>classified </a:t>
            </a:r>
            <a:r>
              <a:rPr lang="en-US" sz="2400" i="1" dirty="0"/>
              <a:t>by the UN as least developed. </a:t>
            </a:r>
            <a:r>
              <a:rPr lang="en-US" sz="2400" i="1" dirty="0" smtClean="0"/>
              <a:t>”</a:t>
            </a:r>
          </a:p>
          <a:p>
            <a:pPr marL="0" indent="0" algn="ctr">
              <a:buNone/>
            </a:pPr>
            <a:endParaRPr lang="en-US" sz="2400" i="1" dirty="0"/>
          </a:p>
          <a:p>
            <a:r>
              <a:rPr lang="en-US" sz="2400" b="1" dirty="0" smtClean="0"/>
              <a:t>March 2010 </a:t>
            </a:r>
            <a:r>
              <a:rPr lang="en-US" sz="2400" dirty="0" smtClean="0"/>
              <a:t>- Nairobi Board Resolution # 20: </a:t>
            </a:r>
          </a:p>
          <a:p>
            <a:pPr marL="0" indent="0" algn="ctr">
              <a:spcBef>
                <a:spcPts val="0"/>
              </a:spcBef>
              <a:buNone/>
            </a:pPr>
            <a:r>
              <a:rPr lang="en-US" sz="2400" i="1" dirty="0" smtClean="0"/>
              <a:t>“to develop a sustainable approach to providing  support to applicants requiring assistance in applying for and </a:t>
            </a:r>
          </a:p>
          <a:p>
            <a:pPr marL="0" indent="0" algn="ctr">
              <a:spcBef>
                <a:spcPts val="0"/>
              </a:spcBef>
              <a:buNone/>
            </a:pPr>
            <a:r>
              <a:rPr lang="en-US" sz="2400" i="1" dirty="0" smtClean="0"/>
              <a:t>operating new </a:t>
            </a:r>
            <a:r>
              <a:rPr lang="en-US" sz="2400" i="1" dirty="0" err="1" smtClean="0"/>
              <a:t>gTLDs</a:t>
            </a:r>
            <a:r>
              <a:rPr lang="en-US" sz="2400" i="1" dirty="0" smtClean="0"/>
              <a:t>”</a:t>
            </a:r>
          </a:p>
          <a:p>
            <a:pPr marL="0" indent="0" algn="ctr">
              <a:spcBef>
                <a:spcPts val="0"/>
              </a:spcBef>
              <a:buNone/>
            </a:pPr>
            <a:endParaRPr lang="en-US" sz="2400" i="1" dirty="0" smtClean="0"/>
          </a:p>
          <a:p>
            <a:r>
              <a:rPr lang="en-US" sz="2400" b="1" dirty="0" smtClean="0"/>
              <a:t>February 2011 on </a:t>
            </a:r>
            <a:r>
              <a:rPr lang="en-US" sz="2400" dirty="0" smtClean="0"/>
              <a:t>- GAC support on fee reduction (scorecard)</a:t>
            </a:r>
          </a:p>
          <a:p>
            <a:pPr marL="0" indent="0">
              <a:buNone/>
            </a:pPr>
            <a:endParaRPr lang="en-US" sz="2400" dirty="0" smtClean="0"/>
          </a:p>
          <a:p>
            <a:endParaRPr lang="en-US" sz="2400" i="1" dirty="0" smtClean="0"/>
          </a:p>
          <a:p>
            <a:pPr marL="0" indent="0" algn="ctr">
              <a:spcBef>
                <a:spcPts val="0"/>
              </a:spcBef>
              <a:buNone/>
            </a:pPr>
            <a:endParaRPr lang="en-US" sz="2400" dirty="0"/>
          </a:p>
        </p:txBody>
      </p:sp>
    </p:spTree>
    <p:extLst>
      <p:ext uri="{BB962C8B-B14F-4D97-AF65-F5344CB8AC3E}">
        <p14:creationId xmlns:p14="http://schemas.microsoft.com/office/powerpoint/2010/main" val="2019346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81000" y="0"/>
            <a:ext cx="8229600" cy="1143000"/>
          </a:xfrm>
        </p:spPr>
        <p:txBody>
          <a:bodyPr/>
          <a:lstStyle/>
          <a:p>
            <a:pPr eaLnBrk="1" hangingPunct="1"/>
            <a:r>
              <a:rPr lang="en-US" dirty="0" smtClean="0"/>
              <a:t>JAS WG Activities </a:t>
            </a:r>
            <a:r>
              <a:rPr lang="en-US" dirty="0" smtClean="0"/>
              <a:t>Timeline </a:t>
            </a:r>
            <a:r>
              <a:rPr lang="en-US" i="1" dirty="0" smtClean="0"/>
              <a:t>2010</a:t>
            </a:r>
            <a:endParaRPr lang="en-US" i="1" dirty="0" smtClean="0"/>
          </a:p>
        </p:txBody>
      </p:sp>
      <p:sp>
        <p:nvSpPr>
          <p:cNvPr id="3" name="Right Arrow 2"/>
          <p:cNvSpPr/>
          <p:nvPr/>
        </p:nvSpPr>
        <p:spPr>
          <a:xfrm>
            <a:off x="152400" y="2733675"/>
            <a:ext cx="8991600" cy="1600200"/>
          </a:xfrm>
          <a:prstGeom prst="rightArrow">
            <a:avLst/>
          </a:prstGeom>
          <a:gradFill flip="none" rotWithShape="1">
            <a:gsLst>
              <a:gs pos="0">
                <a:schemeClr val="accent1">
                  <a:alpha val="32000"/>
                </a:schemeClr>
              </a:gs>
              <a:gs pos="50000">
                <a:srgbClr val="9CB86E"/>
              </a:gs>
              <a:gs pos="100000">
                <a:srgbClr val="156B1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5364" name="Picture 3" descr="timeline-marker.png"/>
          <p:cNvPicPr>
            <a:picLocks noChangeAspect="1"/>
          </p:cNvPicPr>
          <p:nvPr/>
        </p:nvPicPr>
        <p:blipFill>
          <a:blip r:embed="rId3" cstate="print"/>
          <a:srcRect/>
          <a:stretch>
            <a:fillRect/>
          </a:stretch>
        </p:blipFill>
        <p:spPr bwMode="auto">
          <a:xfrm>
            <a:off x="220281" y="2679700"/>
            <a:ext cx="195263" cy="609600"/>
          </a:xfrm>
          <a:prstGeom prst="rect">
            <a:avLst/>
          </a:prstGeom>
          <a:noFill/>
          <a:ln w="9525">
            <a:noFill/>
            <a:miter lim="800000"/>
            <a:headEnd/>
            <a:tailEnd/>
          </a:ln>
        </p:spPr>
      </p:pic>
      <p:sp>
        <p:nvSpPr>
          <p:cNvPr id="5" name="TextBox 4"/>
          <p:cNvSpPr txBox="1"/>
          <p:nvPr/>
        </p:nvSpPr>
        <p:spPr>
          <a:xfrm>
            <a:off x="0" y="1742461"/>
            <a:ext cx="929084" cy="954107"/>
          </a:xfrm>
          <a:prstGeom prst="rect">
            <a:avLst/>
          </a:prstGeom>
          <a:noFill/>
        </p:spPr>
        <p:txBody>
          <a:bodyPr wrap="square">
            <a:spAutoFit/>
          </a:bodyPr>
          <a:lstStyle/>
          <a:p>
            <a:pPr fontAlgn="auto">
              <a:spcBef>
                <a:spcPts val="0"/>
              </a:spcBef>
              <a:spcAft>
                <a:spcPts val="0"/>
              </a:spcAft>
              <a:defRPr/>
            </a:pPr>
            <a:r>
              <a:rPr lang="en-US" sz="1400" b="1" u="sng" dirty="0">
                <a:solidFill>
                  <a:schemeClr val="accent6">
                    <a:lumMod val="75000"/>
                  </a:schemeClr>
                </a:solidFill>
                <a:latin typeface="+mn-lt"/>
                <a:cs typeface="Trebuchet MS"/>
              </a:rPr>
              <a:t>Mar 13</a:t>
            </a:r>
            <a:r>
              <a:rPr lang="en-US" sz="1400" b="1" dirty="0">
                <a:solidFill>
                  <a:schemeClr val="accent6">
                    <a:lumMod val="75000"/>
                  </a:schemeClr>
                </a:solidFill>
                <a:latin typeface="+mn-lt"/>
                <a:cs typeface="Trebuchet MS"/>
              </a:rPr>
              <a:t> </a:t>
            </a:r>
            <a:r>
              <a:rPr lang="en-US" sz="1400" dirty="0">
                <a:solidFill>
                  <a:schemeClr val="accent6">
                    <a:lumMod val="75000"/>
                  </a:schemeClr>
                </a:solidFill>
                <a:latin typeface="+mn-lt"/>
                <a:cs typeface="Trebuchet MS"/>
              </a:rPr>
              <a:t>Board Resolution #20</a:t>
            </a:r>
          </a:p>
        </p:txBody>
      </p:sp>
      <p:sp>
        <p:nvSpPr>
          <p:cNvPr id="7" name="TextBox 6"/>
          <p:cNvSpPr txBox="1"/>
          <p:nvPr/>
        </p:nvSpPr>
        <p:spPr>
          <a:xfrm>
            <a:off x="900623" y="1942200"/>
            <a:ext cx="1676400" cy="738188"/>
          </a:xfrm>
          <a:prstGeom prst="rect">
            <a:avLst/>
          </a:prstGeom>
          <a:noFill/>
        </p:spPr>
        <p:txBody>
          <a:bodyPr>
            <a:spAutoFit/>
          </a:bodyPr>
          <a:lstStyle/>
          <a:p>
            <a:pPr fontAlgn="auto">
              <a:spcBef>
                <a:spcPts val="0"/>
              </a:spcBef>
              <a:spcAft>
                <a:spcPts val="0"/>
              </a:spcAft>
              <a:defRPr/>
            </a:pPr>
            <a:r>
              <a:rPr lang="en-US" sz="1400" b="1" u="sng" dirty="0">
                <a:solidFill>
                  <a:schemeClr val="accent3">
                    <a:lumMod val="75000"/>
                  </a:schemeClr>
                </a:solidFill>
                <a:latin typeface="+mn-lt"/>
                <a:cs typeface="Trebuchet MS"/>
              </a:rPr>
              <a:t>Apr 1</a:t>
            </a:r>
            <a:r>
              <a:rPr lang="en-US" sz="1400" b="1" dirty="0">
                <a:solidFill>
                  <a:schemeClr val="accent3">
                    <a:lumMod val="75000"/>
                  </a:schemeClr>
                </a:solidFill>
                <a:latin typeface="+mn-lt"/>
                <a:cs typeface="Trebuchet MS"/>
              </a:rPr>
              <a:t> </a:t>
            </a:r>
            <a:r>
              <a:rPr lang="en-US" sz="1400" dirty="0">
                <a:solidFill>
                  <a:schemeClr val="accent3">
                    <a:lumMod val="75000"/>
                  </a:schemeClr>
                </a:solidFill>
                <a:latin typeface="+mn-lt"/>
                <a:cs typeface="Trebuchet MS"/>
              </a:rPr>
              <a:t>GNSO &amp; ALAC</a:t>
            </a:r>
          </a:p>
          <a:p>
            <a:pPr fontAlgn="auto">
              <a:spcBef>
                <a:spcPts val="0"/>
              </a:spcBef>
              <a:spcAft>
                <a:spcPts val="0"/>
              </a:spcAft>
              <a:defRPr/>
            </a:pPr>
            <a:r>
              <a:rPr lang="en-US" sz="1400" dirty="0">
                <a:solidFill>
                  <a:schemeClr val="accent3">
                    <a:lumMod val="75000"/>
                  </a:schemeClr>
                </a:solidFill>
                <a:latin typeface="+mn-lt"/>
                <a:cs typeface="Trebuchet MS"/>
              </a:rPr>
              <a:t>Motion to create </a:t>
            </a:r>
          </a:p>
          <a:p>
            <a:pPr fontAlgn="auto">
              <a:spcBef>
                <a:spcPts val="0"/>
              </a:spcBef>
              <a:spcAft>
                <a:spcPts val="0"/>
              </a:spcAft>
              <a:defRPr/>
            </a:pPr>
            <a:r>
              <a:rPr lang="en-US" sz="1400" dirty="0">
                <a:solidFill>
                  <a:schemeClr val="accent3">
                    <a:lumMod val="75000"/>
                  </a:schemeClr>
                </a:solidFill>
                <a:latin typeface="+mn-lt"/>
                <a:cs typeface="Trebuchet MS"/>
              </a:rPr>
              <a:t>Joint SO/AC WG</a:t>
            </a:r>
          </a:p>
        </p:txBody>
      </p:sp>
      <p:sp>
        <p:nvSpPr>
          <p:cNvPr id="9" name="TextBox 8"/>
          <p:cNvSpPr txBox="1"/>
          <p:nvPr/>
        </p:nvSpPr>
        <p:spPr>
          <a:xfrm>
            <a:off x="5355977" y="1527016"/>
            <a:ext cx="999548" cy="1384995"/>
          </a:xfrm>
          <a:prstGeom prst="rect">
            <a:avLst/>
          </a:prstGeom>
          <a:noFill/>
        </p:spPr>
        <p:txBody>
          <a:bodyPr wrap="square">
            <a:spAutoFit/>
          </a:bodyPr>
          <a:lstStyle/>
          <a:p>
            <a:pPr fontAlgn="auto">
              <a:spcBef>
                <a:spcPts val="0"/>
              </a:spcBef>
              <a:spcAft>
                <a:spcPts val="0"/>
              </a:spcAft>
              <a:defRPr/>
            </a:pPr>
            <a:r>
              <a:rPr lang="en-US" sz="1400" b="1" u="sng" dirty="0">
                <a:solidFill>
                  <a:schemeClr val="accent6">
                    <a:lumMod val="75000"/>
                  </a:schemeClr>
                </a:solidFill>
                <a:latin typeface="+mn-lt"/>
                <a:cs typeface="Trebuchet MS"/>
              </a:rPr>
              <a:t>Sept 25</a:t>
            </a:r>
            <a:r>
              <a:rPr lang="en-US" sz="1400" b="1" dirty="0">
                <a:solidFill>
                  <a:schemeClr val="accent6">
                    <a:lumMod val="75000"/>
                  </a:schemeClr>
                </a:solidFill>
                <a:latin typeface="+mn-lt"/>
                <a:cs typeface="Trebuchet MS"/>
              </a:rPr>
              <a:t> </a:t>
            </a:r>
            <a:r>
              <a:rPr lang="en-US" sz="1400" dirty="0">
                <a:solidFill>
                  <a:schemeClr val="accent6">
                    <a:lumMod val="75000"/>
                  </a:schemeClr>
                </a:solidFill>
                <a:latin typeface="+mn-lt"/>
                <a:cs typeface="Trebuchet MS"/>
              </a:rPr>
              <a:t>Board Resolution #</a:t>
            </a:r>
            <a:r>
              <a:rPr lang="en-US" sz="1400" dirty="0" smtClean="0">
                <a:solidFill>
                  <a:schemeClr val="accent6">
                    <a:lumMod val="75000"/>
                  </a:schemeClr>
                </a:solidFill>
                <a:latin typeface="+mn-lt"/>
                <a:cs typeface="Trebuchet MS"/>
              </a:rPr>
              <a:t>2.2 – </a:t>
            </a:r>
            <a:r>
              <a:rPr lang="en-US" sz="1400" u="sng" dirty="0" smtClean="0">
                <a:solidFill>
                  <a:schemeClr val="accent6">
                    <a:lumMod val="75000"/>
                  </a:schemeClr>
                </a:solidFill>
                <a:latin typeface="+mn-lt"/>
                <a:cs typeface="Trebuchet MS"/>
              </a:rPr>
              <a:t>no fee reduction</a:t>
            </a:r>
            <a:endParaRPr lang="en-US" sz="1400" u="sng" dirty="0">
              <a:solidFill>
                <a:schemeClr val="accent6">
                  <a:lumMod val="75000"/>
                </a:schemeClr>
              </a:solidFill>
              <a:latin typeface="+mn-lt"/>
              <a:cs typeface="Trebuchet MS"/>
            </a:endParaRPr>
          </a:p>
        </p:txBody>
      </p:sp>
      <p:sp>
        <p:nvSpPr>
          <p:cNvPr id="10" name="TextBox 9"/>
          <p:cNvSpPr txBox="1"/>
          <p:nvPr/>
        </p:nvSpPr>
        <p:spPr>
          <a:xfrm>
            <a:off x="6374461" y="1742462"/>
            <a:ext cx="971550" cy="954107"/>
          </a:xfrm>
          <a:prstGeom prst="rect">
            <a:avLst/>
          </a:prstGeom>
          <a:noFill/>
        </p:spPr>
        <p:txBody>
          <a:bodyPr wrap="square">
            <a:spAutoFit/>
          </a:bodyPr>
          <a:lstStyle/>
          <a:p>
            <a:pPr fontAlgn="auto">
              <a:spcBef>
                <a:spcPts val="0"/>
              </a:spcBef>
              <a:spcAft>
                <a:spcPts val="0"/>
              </a:spcAft>
              <a:defRPr/>
            </a:pPr>
            <a:r>
              <a:rPr lang="en-US" sz="1400" b="1" u="sng" dirty="0">
                <a:solidFill>
                  <a:schemeClr val="accent6">
                    <a:lumMod val="75000"/>
                  </a:schemeClr>
                </a:solidFill>
                <a:latin typeface="+mn-lt"/>
                <a:cs typeface="Trebuchet MS"/>
              </a:rPr>
              <a:t>Oct 28</a:t>
            </a:r>
            <a:r>
              <a:rPr lang="en-US" sz="1400" b="1" dirty="0">
                <a:solidFill>
                  <a:schemeClr val="accent6">
                    <a:lumMod val="75000"/>
                  </a:schemeClr>
                </a:solidFill>
                <a:latin typeface="+mn-lt"/>
                <a:cs typeface="Trebuchet MS"/>
              </a:rPr>
              <a:t> </a:t>
            </a:r>
            <a:r>
              <a:rPr lang="en-US" sz="1400" dirty="0">
                <a:solidFill>
                  <a:schemeClr val="accent6">
                    <a:lumMod val="75000"/>
                  </a:schemeClr>
                </a:solidFill>
                <a:latin typeface="+mn-lt"/>
                <a:cs typeface="Trebuchet MS"/>
              </a:rPr>
              <a:t>Board Resolution #12</a:t>
            </a:r>
          </a:p>
        </p:txBody>
      </p:sp>
      <p:pic>
        <p:nvPicPr>
          <p:cNvPr id="15370" name="Picture 10" descr="timeline-marker.png"/>
          <p:cNvPicPr>
            <a:picLocks noChangeAspect="1"/>
          </p:cNvPicPr>
          <p:nvPr/>
        </p:nvPicPr>
        <p:blipFill>
          <a:blip r:embed="rId3" cstate="print"/>
          <a:srcRect/>
          <a:stretch>
            <a:fillRect/>
          </a:stretch>
        </p:blipFill>
        <p:spPr bwMode="auto">
          <a:xfrm>
            <a:off x="5672137" y="2733675"/>
            <a:ext cx="195263" cy="609600"/>
          </a:xfrm>
          <a:prstGeom prst="rect">
            <a:avLst/>
          </a:prstGeom>
          <a:noFill/>
          <a:ln w="9525">
            <a:noFill/>
            <a:miter lim="800000"/>
            <a:headEnd/>
            <a:tailEnd/>
          </a:ln>
        </p:spPr>
      </p:pic>
      <p:pic>
        <p:nvPicPr>
          <p:cNvPr id="15371" name="Picture 11" descr="timeline-marker.png"/>
          <p:cNvPicPr>
            <a:picLocks noChangeAspect="1"/>
          </p:cNvPicPr>
          <p:nvPr/>
        </p:nvPicPr>
        <p:blipFill>
          <a:blip r:embed="rId3" cstate="print"/>
          <a:srcRect/>
          <a:stretch>
            <a:fillRect/>
          </a:stretch>
        </p:blipFill>
        <p:spPr bwMode="auto">
          <a:xfrm>
            <a:off x="6531768" y="2733675"/>
            <a:ext cx="195263" cy="609600"/>
          </a:xfrm>
          <a:prstGeom prst="rect">
            <a:avLst/>
          </a:prstGeom>
          <a:noFill/>
          <a:ln w="9525">
            <a:noFill/>
            <a:miter lim="800000"/>
            <a:headEnd/>
            <a:tailEnd/>
          </a:ln>
        </p:spPr>
      </p:pic>
      <p:pic>
        <p:nvPicPr>
          <p:cNvPr id="13" name="Picture 12" descr="timeline-marker.png"/>
          <p:cNvPicPr>
            <a:picLocks noChangeAspect="1"/>
          </p:cNvPicPr>
          <p:nvPr/>
        </p:nvPicPr>
        <p:blipFill>
          <a:blip r:embed="rId3" cstate="print"/>
          <a:stretch>
            <a:fillRect/>
          </a:stretch>
        </p:blipFill>
        <p:spPr>
          <a:xfrm>
            <a:off x="1308893" y="3799900"/>
            <a:ext cx="228600" cy="715299"/>
          </a:xfrm>
          <a:prstGeom prst="rect">
            <a:avLst/>
          </a:prstGeom>
          <a:scene3d>
            <a:camera prst="orthographicFront">
              <a:rot lat="0" lon="0" rev="10800000"/>
            </a:camera>
            <a:lightRig rig="threePt" dir="t"/>
          </a:scene3d>
        </p:spPr>
      </p:pic>
      <p:sp>
        <p:nvSpPr>
          <p:cNvPr id="14" name="TextBox 13"/>
          <p:cNvSpPr txBox="1"/>
          <p:nvPr/>
        </p:nvSpPr>
        <p:spPr>
          <a:xfrm>
            <a:off x="990600" y="4515199"/>
            <a:ext cx="1219200" cy="738188"/>
          </a:xfrm>
          <a:prstGeom prst="rect">
            <a:avLst/>
          </a:prstGeom>
          <a:noFill/>
        </p:spPr>
        <p:txBody>
          <a:bodyPr wrap="square">
            <a:spAutoFit/>
          </a:bodyPr>
          <a:lstStyle/>
          <a:p>
            <a:pPr fontAlgn="auto">
              <a:spcBef>
                <a:spcPts val="0"/>
              </a:spcBef>
              <a:spcAft>
                <a:spcPts val="0"/>
              </a:spcAft>
              <a:defRPr/>
            </a:pPr>
            <a:r>
              <a:rPr lang="en-US" sz="1400" b="1" u="sng" dirty="0">
                <a:solidFill>
                  <a:schemeClr val="accent1">
                    <a:lumMod val="75000"/>
                  </a:schemeClr>
                </a:solidFill>
                <a:latin typeface="+mn-lt"/>
                <a:cs typeface="Trebuchet MS"/>
              </a:rPr>
              <a:t>Apr 29</a:t>
            </a:r>
            <a:r>
              <a:rPr lang="en-US" sz="1400" b="1" dirty="0">
                <a:solidFill>
                  <a:schemeClr val="accent1">
                    <a:lumMod val="75000"/>
                  </a:schemeClr>
                </a:solidFill>
                <a:latin typeface="+mn-lt"/>
                <a:cs typeface="Trebuchet MS"/>
              </a:rPr>
              <a:t> </a:t>
            </a:r>
            <a:r>
              <a:rPr lang="en-US" sz="1400" dirty="0">
                <a:solidFill>
                  <a:schemeClr val="accent1">
                    <a:lumMod val="75000"/>
                  </a:schemeClr>
                </a:solidFill>
                <a:latin typeface="+mn-lt"/>
                <a:cs typeface="Trebuchet MS"/>
              </a:rPr>
              <a:t>Joint </a:t>
            </a:r>
          </a:p>
          <a:p>
            <a:pPr fontAlgn="auto">
              <a:spcBef>
                <a:spcPts val="0"/>
              </a:spcBef>
              <a:spcAft>
                <a:spcPts val="0"/>
              </a:spcAft>
              <a:defRPr/>
            </a:pPr>
            <a:r>
              <a:rPr lang="en-US" sz="1400" dirty="0">
                <a:solidFill>
                  <a:schemeClr val="accent1">
                    <a:lumMod val="75000"/>
                  </a:schemeClr>
                </a:solidFill>
                <a:latin typeface="+mn-lt"/>
                <a:cs typeface="Trebuchet MS"/>
              </a:rPr>
              <a:t>SO/AC WG </a:t>
            </a:r>
          </a:p>
          <a:p>
            <a:pPr fontAlgn="auto">
              <a:spcBef>
                <a:spcPts val="0"/>
              </a:spcBef>
              <a:spcAft>
                <a:spcPts val="0"/>
              </a:spcAft>
              <a:defRPr/>
            </a:pPr>
            <a:r>
              <a:rPr lang="en-US" sz="1400" dirty="0">
                <a:solidFill>
                  <a:schemeClr val="accent1">
                    <a:lumMod val="75000"/>
                  </a:schemeClr>
                </a:solidFill>
                <a:latin typeface="+mn-lt"/>
                <a:cs typeface="Trebuchet MS"/>
              </a:rPr>
              <a:t>formed</a:t>
            </a:r>
          </a:p>
        </p:txBody>
      </p:sp>
      <p:sp>
        <p:nvSpPr>
          <p:cNvPr id="15374" name="TextBox 14"/>
          <p:cNvSpPr txBox="1">
            <a:spLocks noChangeArrowheads="1"/>
          </p:cNvSpPr>
          <p:nvPr/>
        </p:nvSpPr>
        <p:spPr bwMode="auto">
          <a:xfrm>
            <a:off x="2142775" y="4495800"/>
            <a:ext cx="1752600" cy="1169551"/>
          </a:xfrm>
          <a:prstGeom prst="rect">
            <a:avLst/>
          </a:prstGeom>
          <a:noFill/>
          <a:ln w="9525">
            <a:noFill/>
            <a:miter lim="800000"/>
            <a:headEnd/>
            <a:tailEnd/>
          </a:ln>
        </p:spPr>
        <p:txBody>
          <a:bodyPr>
            <a:spAutoFit/>
          </a:bodyPr>
          <a:lstStyle/>
          <a:p>
            <a:r>
              <a:rPr lang="en-US" sz="1400" b="1" u="sng" dirty="0">
                <a:solidFill>
                  <a:srgbClr val="C00000"/>
                </a:solidFill>
                <a:latin typeface="Calibri" charset="0"/>
              </a:rPr>
              <a:t>Jun 14</a:t>
            </a:r>
            <a:r>
              <a:rPr lang="en-US" sz="1400" b="1" dirty="0">
                <a:solidFill>
                  <a:srgbClr val="C00000"/>
                </a:solidFill>
                <a:latin typeface="Calibri" charset="0"/>
              </a:rPr>
              <a:t> </a:t>
            </a:r>
            <a:r>
              <a:rPr lang="en-US" sz="1400" dirty="0">
                <a:solidFill>
                  <a:srgbClr val="C00000"/>
                </a:solidFill>
                <a:latin typeface="Calibri" charset="0"/>
              </a:rPr>
              <a:t>blog </a:t>
            </a:r>
          </a:p>
          <a:p>
            <a:r>
              <a:rPr lang="en-US" sz="1400" i="1" dirty="0">
                <a:solidFill>
                  <a:srgbClr val="C00000"/>
                </a:solidFill>
                <a:latin typeface="Calibri" charset="0"/>
              </a:rPr>
              <a:t>“Call for Input: Support for </a:t>
            </a:r>
            <a:endParaRPr lang="en-US" sz="1400" i="1" dirty="0" smtClean="0">
              <a:solidFill>
                <a:srgbClr val="C00000"/>
              </a:solidFill>
              <a:latin typeface="Calibri" charset="0"/>
            </a:endParaRPr>
          </a:p>
          <a:p>
            <a:r>
              <a:rPr lang="en-US" sz="1400" i="1" dirty="0" smtClean="0">
                <a:solidFill>
                  <a:srgbClr val="C00000"/>
                </a:solidFill>
                <a:latin typeface="Calibri" charset="0"/>
              </a:rPr>
              <a:t>New </a:t>
            </a:r>
            <a:r>
              <a:rPr lang="en-US" sz="1400" i="1" dirty="0" err="1">
                <a:solidFill>
                  <a:srgbClr val="C00000"/>
                </a:solidFill>
                <a:latin typeface="Calibri" charset="0"/>
              </a:rPr>
              <a:t>gTLD</a:t>
            </a:r>
            <a:r>
              <a:rPr lang="en-US" sz="1400" i="1" dirty="0">
                <a:solidFill>
                  <a:srgbClr val="C00000"/>
                </a:solidFill>
                <a:latin typeface="Calibri" charset="0"/>
              </a:rPr>
              <a:t> Applicants</a:t>
            </a:r>
            <a:r>
              <a:rPr lang="en-US" sz="1400" dirty="0">
                <a:solidFill>
                  <a:srgbClr val="C00000"/>
                </a:solidFill>
                <a:latin typeface="Calibri" charset="0"/>
              </a:rPr>
              <a:t>”</a:t>
            </a:r>
            <a:endParaRPr lang="en-US" sz="1400" b="1" dirty="0">
              <a:solidFill>
                <a:srgbClr val="C00000"/>
              </a:solidFill>
              <a:latin typeface="Calibri" charset="0"/>
            </a:endParaRPr>
          </a:p>
        </p:txBody>
      </p:sp>
      <p:pic>
        <p:nvPicPr>
          <p:cNvPr id="16" name="Picture 15" descr="timeline-marker.png"/>
          <p:cNvPicPr>
            <a:picLocks noChangeAspect="1"/>
          </p:cNvPicPr>
          <p:nvPr/>
        </p:nvPicPr>
        <p:blipFill>
          <a:blip r:embed="rId3" cstate="print"/>
          <a:stretch>
            <a:fillRect/>
          </a:stretch>
        </p:blipFill>
        <p:spPr>
          <a:xfrm>
            <a:off x="2462723" y="3884243"/>
            <a:ext cx="228600" cy="715299"/>
          </a:xfrm>
          <a:prstGeom prst="rect">
            <a:avLst/>
          </a:prstGeom>
          <a:scene3d>
            <a:camera prst="orthographicFront">
              <a:rot lat="0" lon="0" rev="10800000"/>
            </a:camera>
            <a:lightRig rig="threePt" dir="t"/>
          </a:scene3d>
        </p:spPr>
      </p:pic>
      <p:pic>
        <p:nvPicPr>
          <p:cNvPr id="17" name="Picture 16" descr="timeline-marker.png"/>
          <p:cNvPicPr>
            <a:picLocks noChangeAspect="1"/>
          </p:cNvPicPr>
          <p:nvPr/>
        </p:nvPicPr>
        <p:blipFill>
          <a:blip r:embed="rId3" cstate="print"/>
          <a:stretch>
            <a:fillRect/>
          </a:stretch>
        </p:blipFill>
        <p:spPr>
          <a:xfrm>
            <a:off x="7019780" y="3780501"/>
            <a:ext cx="228600" cy="715299"/>
          </a:xfrm>
          <a:prstGeom prst="rect">
            <a:avLst/>
          </a:prstGeom>
          <a:scene3d>
            <a:camera prst="orthographicFront">
              <a:rot lat="0" lon="0" rev="10800000"/>
            </a:camera>
            <a:lightRig rig="threePt" dir="t"/>
          </a:scene3d>
        </p:spPr>
      </p:pic>
      <p:sp>
        <p:nvSpPr>
          <p:cNvPr id="15377" name="TextBox 17"/>
          <p:cNvSpPr txBox="1">
            <a:spLocks noChangeArrowheads="1"/>
          </p:cNvSpPr>
          <p:nvPr/>
        </p:nvSpPr>
        <p:spPr bwMode="auto">
          <a:xfrm>
            <a:off x="3361975" y="4465725"/>
            <a:ext cx="1181099" cy="1384995"/>
          </a:xfrm>
          <a:prstGeom prst="rect">
            <a:avLst/>
          </a:prstGeom>
          <a:noFill/>
          <a:ln w="9525">
            <a:noFill/>
            <a:miter lim="800000"/>
            <a:headEnd/>
            <a:tailEnd/>
          </a:ln>
        </p:spPr>
        <p:txBody>
          <a:bodyPr wrap="square">
            <a:spAutoFit/>
          </a:bodyPr>
          <a:lstStyle/>
          <a:p>
            <a:r>
              <a:rPr lang="en-US" sz="1400" b="1" u="sng" dirty="0">
                <a:solidFill>
                  <a:srgbClr val="C00000"/>
                </a:solidFill>
                <a:latin typeface="Calibri" charset="0"/>
              </a:rPr>
              <a:t>Jun 16 - Aug 23 </a:t>
            </a:r>
            <a:r>
              <a:rPr lang="en-US" sz="1400" dirty="0">
                <a:solidFill>
                  <a:srgbClr val="C00000"/>
                </a:solidFill>
                <a:latin typeface="Calibri" charset="0"/>
              </a:rPr>
              <a:t>posted </a:t>
            </a:r>
            <a:r>
              <a:rPr lang="en-US" sz="1400" i="1" dirty="0">
                <a:solidFill>
                  <a:srgbClr val="C00000"/>
                </a:solidFill>
                <a:latin typeface="Calibri" charset="0"/>
              </a:rPr>
              <a:t>“Support Snapshot” for </a:t>
            </a:r>
            <a:endParaRPr lang="en-US" sz="1400" i="1" dirty="0" smtClean="0">
              <a:solidFill>
                <a:srgbClr val="C00000"/>
              </a:solidFill>
              <a:latin typeface="Calibri" charset="0"/>
            </a:endParaRPr>
          </a:p>
          <a:p>
            <a:r>
              <a:rPr lang="en-US" sz="1400" i="1" dirty="0" smtClean="0">
                <a:solidFill>
                  <a:srgbClr val="C00000"/>
                </a:solidFill>
                <a:latin typeface="Calibri" charset="0"/>
              </a:rPr>
              <a:t>Public </a:t>
            </a:r>
            <a:r>
              <a:rPr lang="en-US" sz="1400" i="1" dirty="0">
                <a:solidFill>
                  <a:srgbClr val="C00000"/>
                </a:solidFill>
                <a:latin typeface="Calibri" charset="0"/>
              </a:rPr>
              <a:t>Comment</a:t>
            </a:r>
            <a:endParaRPr lang="en-US" sz="1400" dirty="0">
              <a:solidFill>
                <a:srgbClr val="C00000"/>
              </a:solidFill>
              <a:latin typeface="Calibri" charset="0"/>
            </a:endParaRPr>
          </a:p>
        </p:txBody>
      </p:sp>
      <p:pic>
        <p:nvPicPr>
          <p:cNvPr id="20" name="Picture 19" descr="timeline-marker.png"/>
          <p:cNvPicPr>
            <a:picLocks noChangeAspect="1"/>
          </p:cNvPicPr>
          <p:nvPr/>
        </p:nvPicPr>
        <p:blipFill>
          <a:blip r:embed="rId3" cstate="print"/>
          <a:stretch>
            <a:fillRect/>
          </a:stretch>
        </p:blipFill>
        <p:spPr>
          <a:xfrm>
            <a:off x="3666775" y="3780500"/>
            <a:ext cx="228600" cy="715299"/>
          </a:xfrm>
          <a:prstGeom prst="rect">
            <a:avLst/>
          </a:prstGeom>
          <a:scene3d>
            <a:camera prst="orthographicFront">
              <a:rot lat="0" lon="0" rev="10800000"/>
            </a:camera>
            <a:lightRig rig="threePt" dir="t"/>
          </a:scene3d>
        </p:spPr>
      </p:pic>
      <p:sp>
        <p:nvSpPr>
          <p:cNvPr id="15379" name="TextBox 20"/>
          <p:cNvSpPr txBox="1">
            <a:spLocks noChangeArrowheads="1"/>
          </p:cNvSpPr>
          <p:nvPr/>
        </p:nvSpPr>
        <p:spPr bwMode="auto">
          <a:xfrm>
            <a:off x="3692144" y="1295400"/>
            <a:ext cx="1676400" cy="1384300"/>
          </a:xfrm>
          <a:prstGeom prst="rect">
            <a:avLst/>
          </a:prstGeom>
          <a:noFill/>
          <a:ln w="9525">
            <a:noFill/>
            <a:miter lim="800000"/>
            <a:headEnd/>
            <a:tailEnd/>
          </a:ln>
        </p:spPr>
        <p:txBody>
          <a:bodyPr>
            <a:spAutoFit/>
          </a:bodyPr>
          <a:lstStyle/>
          <a:p>
            <a:r>
              <a:rPr lang="en-US" sz="1400" b="1" u="sng" dirty="0">
                <a:solidFill>
                  <a:srgbClr val="0D0D0D"/>
                </a:solidFill>
                <a:latin typeface="Calibri" charset="0"/>
              </a:rPr>
              <a:t>Jun 23</a:t>
            </a:r>
            <a:r>
              <a:rPr lang="en-US" sz="1400" b="1" dirty="0">
                <a:solidFill>
                  <a:srgbClr val="0D0D0D"/>
                </a:solidFill>
                <a:latin typeface="Calibri" charset="0"/>
              </a:rPr>
              <a:t> </a:t>
            </a:r>
            <a:r>
              <a:rPr lang="en-US" sz="1400" dirty="0">
                <a:solidFill>
                  <a:srgbClr val="0D0D0D"/>
                </a:solidFill>
                <a:latin typeface="Calibri" charset="0"/>
              </a:rPr>
              <a:t>- ICANN Brussels Meeting </a:t>
            </a:r>
            <a:r>
              <a:rPr lang="en-US" sz="1400" i="1" dirty="0">
                <a:solidFill>
                  <a:srgbClr val="0D0D0D"/>
                </a:solidFill>
                <a:latin typeface="Calibri" charset="0"/>
              </a:rPr>
              <a:t>“</a:t>
            </a:r>
            <a:r>
              <a:rPr lang="en-GB" sz="1400" i="1" dirty="0">
                <a:solidFill>
                  <a:srgbClr val="0D0D0D"/>
                </a:solidFill>
                <a:latin typeface="Calibri" charset="0"/>
              </a:rPr>
              <a:t>Reducing Barriers to New </a:t>
            </a:r>
            <a:r>
              <a:rPr lang="en-GB" sz="1400" i="1" dirty="0" err="1">
                <a:solidFill>
                  <a:srgbClr val="0D0D0D"/>
                </a:solidFill>
                <a:latin typeface="Calibri" charset="0"/>
              </a:rPr>
              <a:t>gTLD</a:t>
            </a:r>
            <a:r>
              <a:rPr lang="en-GB" sz="1400" i="1" dirty="0">
                <a:solidFill>
                  <a:srgbClr val="0D0D0D"/>
                </a:solidFill>
                <a:latin typeface="Calibri" charset="0"/>
              </a:rPr>
              <a:t> Creation in Developing Regions”</a:t>
            </a:r>
            <a:endParaRPr lang="en-US" sz="1400" dirty="0">
              <a:solidFill>
                <a:srgbClr val="0D0D0D"/>
              </a:solidFill>
              <a:latin typeface="Calibri" charset="0"/>
            </a:endParaRPr>
          </a:p>
        </p:txBody>
      </p:sp>
      <p:pic>
        <p:nvPicPr>
          <p:cNvPr id="22" name="Picture 21" descr="timeline-marker.png"/>
          <p:cNvPicPr>
            <a:picLocks noChangeAspect="1"/>
          </p:cNvPicPr>
          <p:nvPr/>
        </p:nvPicPr>
        <p:blipFill>
          <a:blip r:embed="rId3" cstate="print"/>
          <a:stretch>
            <a:fillRect/>
          </a:stretch>
        </p:blipFill>
        <p:spPr>
          <a:xfrm>
            <a:off x="4991100" y="3785889"/>
            <a:ext cx="228600" cy="715299"/>
          </a:xfrm>
          <a:prstGeom prst="rect">
            <a:avLst/>
          </a:prstGeom>
          <a:scene3d>
            <a:camera prst="orthographicFront">
              <a:rot lat="0" lon="0" rev="10800000"/>
            </a:camera>
            <a:lightRig rig="threePt" dir="t"/>
          </a:scene3d>
        </p:spPr>
      </p:pic>
      <p:pic>
        <p:nvPicPr>
          <p:cNvPr id="15381" name="Picture 22" descr="timeline-marker.png"/>
          <p:cNvPicPr>
            <a:picLocks noChangeAspect="1"/>
          </p:cNvPicPr>
          <p:nvPr/>
        </p:nvPicPr>
        <p:blipFill>
          <a:blip r:embed="rId3" cstate="print"/>
          <a:srcRect/>
          <a:stretch>
            <a:fillRect/>
          </a:stretch>
        </p:blipFill>
        <p:spPr bwMode="auto">
          <a:xfrm>
            <a:off x="3853880" y="2733675"/>
            <a:ext cx="195263" cy="609600"/>
          </a:xfrm>
          <a:prstGeom prst="rect">
            <a:avLst/>
          </a:prstGeom>
          <a:noFill/>
          <a:ln w="9525">
            <a:noFill/>
            <a:miter lim="800000"/>
            <a:headEnd/>
            <a:tailEnd/>
          </a:ln>
        </p:spPr>
      </p:pic>
      <p:sp>
        <p:nvSpPr>
          <p:cNvPr id="15382" name="TextBox 23"/>
          <p:cNvSpPr txBox="1">
            <a:spLocks noChangeArrowheads="1"/>
          </p:cNvSpPr>
          <p:nvPr/>
        </p:nvSpPr>
        <p:spPr bwMode="auto">
          <a:xfrm>
            <a:off x="4724400" y="4583017"/>
            <a:ext cx="1524000" cy="954088"/>
          </a:xfrm>
          <a:prstGeom prst="rect">
            <a:avLst/>
          </a:prstGeom>
          <a:noFill/>
          <a:ln w="9525">
            <a:noFill/>
            <a:miter lim="800000"/>
            <a:headEnd/>
            <a:tailEnd/>
          </a:ln>
        </p:spPr>
        <p:txBody>
          <a:bodyPr>
            <a:spAutoFit/>
          </a:bodyPr>
          <a:lstStyle/>
          <a:p>
            <a:r>
              <a:rPr lang="en-US" sz="1400" b="1" u="sng" dirty="0">
                <a:solidFill>
                  <a:srgbClr val="C00000"/>
                </a:solidFill>
                <a:latin typeface="Calibri" charset="0"/>
              </a:rPr>
              <a:t>Sep 18 </a:t>
            </a:r>
            <a:r>
              <a:rPr lang="en-US" sz="1400" dirty="0">
                <a:solidFill>
                  <a:srgbClr val="C00000"/>
                </a:solidFill>
                <a:latin typeface="Calibri" charset="0"/>
              </a:rPr>
              <a:t>- Excerpt Prepared for Special Meeting of ICANN Board </a:t>
            </a:r>
          </a:p>
        </p:txBody>
      </p:sp>
      <p:sp>
        <p:nvSpPr>
          <p:cNvPr id="15383" name="TextBox 24"/>
          <p:cNvSpPr txBox="1">
            <a:spLocks noChangeArrowheads="1"/>
          </p:cNvSpPr>
          <p:nvPr/>
        </p:nvSpPr>
        <p:spPr bwMode="auto">
          <a:xfrm>
            <a:off x="6507811" y="4465725"/>
            <a:ext cx="1676400" cy="1815882"/>
          </a:xfrm>
          <a:prstGeom prst="rect">
            <a:avLst/>
          </a:prstGeom>
          <a:noFill/>
          <a:ln w="9525">
            <a:noFill/>
            <a:miter lim="800000"/>
            <a:headEnd/>
            <a:tailEnd/>
          </a:ln>
        </p:spPr>
        <p:txBody>
          <a:bodyPr wrap="square">
            <a:spAutoFit/>
          </a:bodyPr>
          <a:lstStyle/>
          <a:p>
            <a:r>
              <a:rPr lang="en-US" sz="1400" b="1" u="sng" dirty="0">
                <a:solidFill>
                  <a:srgbClr val="C00000"/>
                </a:solidFill>
                <a:latin typeface="Calibri" charset="0"/>
              </a:rPr>
              <a:t>Nov 11 </a:t>
            </a:r>
            <a:r>
              <a:rPr lang="en-US" sz="1400" dirty="0">
                <a:solidFill>
                  <a:srgbClr val="C00000"/>
                </a:solidFill>
                <a:latin typeface="Calibri" charset="0"/>
              </a:rPr>
              <a:t>– Publications: </a:t>
            </a:r>
          </a:p>
          <a:p>
            <a:pPr>
              <a:buFontTx/>
              <a:buAutoNum type="arabicPeriod"/>
            </a:pPr>
            <a:r>
              <a:rPr lang="en-US" sz="1400" dirty="0">
                <a:solidFill>
                  <a:srgbClr val="C00000"/>
                </a:solidFill>
                <a:latin typeface="Calibri" charset="0"/>
              </a:rPr>
              <a:t>Milestone </a:t>
            </a:r>
            <a:r>
              <a:rPr lang="en-US" sz="1400" dirty="0" smtClean="0">
                <a:solidFill>
                  <a:srgbClr val="C00000"/>
                </a:solidFill>
                <a:latin typeface="Calibri" charset="0"/>
              </a:rPr>
              <a:t>Report,    Addenda; Summary </a:t>
            </a:r>
            <a:r>
              <a:rPr lang="en-US" sz="1400" dirty="0">
                <a:solidFill>
                  <a:srgbClr val="C00000"/>
                </a:solidFill>
                <a:latin typeface="Calibri" charset="0"/>
              </a:rPr>
              <a:t>&amp; Analysis</a:t>
            </a:r>
          </a:p>
          <a:p>
            <a:r>
              <a:rPr lang="en-US" sz="1400" b="1" dirty="0" smtClean="0">
                <a:solidFill>
                  <a:srgbClr val="4F6228"/>
                </a:solidFill>
                <a:latin typeface="Calibri" charset="0"/>
              </a:rPr>
              <a:t>Request </a:t>
            </a:r>
            <a:r>
              <a:rPr lang="en-US" sz="1400" b="1" dirty="0">
                <a:solidFill>
                  <a:srgbClr val="4F6228"/>
                </a:solidFill>
                <a:latin typeface="Calibri" charset="0"/>
              </a:rPr>
              <a:t>for Charter Extension!</a:t>
            </a:r>
          </a:p>
          <a:p>
            <a:endParaRPr lang="en-US" sz="1400" dirty="0">
              <a:solidFill>
                <a:srgbClr val="C00000"/>
              </a:solidFill>
              <a:latin typeface="Calibri" charset="0"/>
            </a:endParaRPr>
          </a:p>
        </p:txBody>
      </p:sp>
      <p:sp>
        <p:nvSpPr>
          <p:cNvPr id="15384" name="TextBox 25"/>
          <p:cNvSpPr txBox="1">
            <a:spLocks noChangeArrowheads="1"/>
          </p:cNvSpPr>
          <p:nvPr/>
        </p:nvSpPr>
        <p:spPr bwMode="auto">
          <a:xfrm>
            <a:off x="1752600" y="3352800"/>
            <a:ext cx="6324600" cy="338138"/>
          </a:xfrm>
          <a:prstGeom prst="rect">
            <a:avLst/>
          </a:prstGeom>
          <a:noFill/>
          <a:ln w="9525">
            <a:noFill/>
            <a:miter lim="800000"/>
            <a:headEnd/>
            <a:tailEnd/>
          </a:ln>
        </p:spPr>
        <p:txBody>
          <a:bodyPr>
            <a:spAutoFit/>
          </a:bodyPr>
          <a:lstStyle/>
          <a:p>
            <a:r>
              <a:rPr lang="en-US" sz="1600" i="1">
                <a:latin typeface="Calibri" charset="0"/>
              </a:rPr>
              <a:t>On going bi-weekly conference calls….</a:t>
            </a:r>
          </a:p>
        </p:txBody>
      </p:sp>
      <p:pic>
        <p:nvPicPr>
          <p:cNvPr id="25" name="Picture 24" descr="timeline-marker.png"/>
          <p:cNvPicPr>
            <a:picLocks noChangeAspect="1"/>
          </p:cNvPicPr>
          <p:nvPr/>
        </p:nvPicPr>
        <p:blipFill>
          <a:blip r:embed="rId3" cstate="print"/>
          <a:stretch>
            <a:fillRect/>
          </a:stretch>
        </p:blipFill>
        <p:spPr>
          <a:xfrm>
            <a:off x="186944" y="3810000"/>
            <a:ext cx="228600" cy="715299"/>
          </a:xfrm>
          <a:prstGeom prst="rect">
            <a:avLst/>
          </a:prstGeom>
          <a:scene3d>
            <a:camera prst="orthographicFront">
              <a:rot lat="0" lon="0" rev="10800000"/>
            </a:camera>
            <a:lightRig rig="threePt" dir="t"/>
          </a:scene3d>
        </p:spPr>
      </p:pic>
      <p:sp>
        <p:nvSpPr>
          <p:cNvPr id="26" name="TextBox 25"/>
          <p:cNvSpPr txBox="1"/>
          <p:nvPr/>
        </p:nvSpPr>
        <p:spPr>
          <a:xfrm>
            <a:off x="-38100" y="4572000"/>
            <a:ext cx="1447800" cy="738664"/>
          </a:xfrm>
          <a:prstGeom prst="rect">
            <a:avLst/>
          </a:prstGeom>
          <a:noFill/>
        </p:spPr>
        <p:txBody>
          <a:bodyPr>
            <a:spAutoFit/>
          </a:bodyPr>
          <a:lstStyle/>
          <a:p>
            <a:pPr fontAlgn="auto">
              <a:spcBef>
                <a:spcPts val="0"/>
              </a:spcBef>
              <a:spcAft>
                <a:spcPts val="0"/>
              </a:spcAft>
              <a:defRPr/>
            </a:pPr>
            <a:r>
              <a:rPr lang="en-US" sz="1400" b="1" u="sng" dirty="0" smtClean="0">
                <a:solidFill>
                  <a:schemeClr val="accent6">
                    <a:lumMod val="75000"/>
                  </a:schemeClr>
                </a:solidFill>
                <a:latin typeface="+mn-lt"/>
                <a:cs typeface="Trebuchet MS"/>
              </a:rPr>
              <a:t>Mar 10</a:t>
            </a:r>
            <a:r>
              <a:rPr lang="en-US" sz="1400" b="1" dirty="0" smtClean="0">
                <a:solidFill>
                  <a:schemeClr val="accent6">
                    <a:lumMod val="75000"/>
                  </a:schemeClr>
                </a:solidFill>
                <a:latin typeface="+mn-lt"/>
                <a:cs typeface="Trebuchet MS"/>
              </a:rPr>
              <a:t> </a:t>
            </a:r>
            <a:r>
              <a:rPr lang="en-US" sz="1400" dirty="0" smtClean="0">
                <a:solidFill>
                  <a:schemeClr val="accent6">
                    <a:lumMod val="75000"/>
                  </a:schemeClr>
                </a:solidFill>
                <a:latin typeface="+mn-lt"/>
                <a:cs typeface="Trebuchet MS"/>
              </a:rPr>
              <a:t>GAC Letter to </a:t>
            </a:r>
          </a:p>
          <a:p>
            <a:pPr fontAlgn="auto">
              <a:spcBef>
                <a:spcPts val="0"/>
              </a:spcBef>
              <a:spcAft>
                <a:spcPts val="0"/>
              </a:spcAft>
              <a:defRPr/>
            </a:pPr>
            <a:r>
              <a:rPr lang="en-US" sz="1400" dirty="0" smtClean="0">
                <a:solidFill>
                  <a:schemeClr val="accent6">
                    <a:lumMod val="75000"/>
                  </a:schemeClr>
                </a:solidFill>
                <a:latin typeface="+mn-lt"/>
                <a:cs typeface="Trebuchet MS"/>
              </a:rPr>
              <a:t>ICANN</a:t>
            </a:r>
            <a:endParaRPr lang="en-US" sz="1400" dirty="0">
              <a:solidFill>
                <a:schemeClr val="accent6">
                  <a:lumMod val="75000"/>
                </a:schemeClr>
              </a:solidFill>
              <a:latin typeface="+mn-lt"/>
              <a:cs typeface="Trebuchet MS"/>
            </a:endParaRPr>
          </a:p>
        </p:txBody>
      </p:sp>
      <p:sp>
        <p:nvSpPr>
          <p:cNvPr id="27" name="TextBox 26"/>
          <p:cNvSpPr txBox="1"/>
          <p:nvPr/>
        </p:nvSpPr>
        <p:spPr>
          <a:xfrm>
            <a:off x="415544" y="6273225"/>
            <a:ext cx="8236711" cy="584775"/>
          </a:xfrm>
          <a:prstGeom prst="rect">
            <a:avLst/>
          </a:prstGeom>
          <a:noFill/>
          <a:ln w="25400">
            <a:solidFill>
              <a:schemeClr val="accent1"/>
            </a:solidFill>
          </a:ln>
        </p:spPr>
        <p:txBody>
          <a:bodyPr wrap="square" rtlCol="0">
            <a:spAutoFit/>
          </a:bodyPr>
          <a:lstStyle/>
          <a:p>
            <a:r>
              <a:rPr lang="en-US" sz="1600" b="1" dirty="0" smtClean="0">
                <a:latin typeface="+mn-lt"/>
              </a:rPr>
              <a:t>New </a:t>
            </a:r>
            <a:r>
              <a:rPr lang="en-US" sz="1600" b="1" dirty="0" err="1" smtClean="0">
                <a:latin typeface="+mn-lt"/>
              </a:rPr>
              <a:t>gTLD</a:t>
            </a:r>
            <a:r>
              <a:rPr lang="en-US" sz="1600" b="1" dirty="0" smtClean="0">
                <a:latin typeface="+mn-lt"/>
              </a:rPr>
              <a:t> Policy IG-N:   </a:t>
            </a:r>
            <a:r>
              <a:rPr lang="en-US" sz="1600" dirty="0" smtClean="0">
                <a:solidFill>
                  <a:schemeClr val="accent1">
                    <a:lumMod val="50000"/>
                  </a:schemeClr>
                </a:solidFill>
                <a:latin typeface="+mn-lt"/>
              </a:rPr>
              <a:t>“ICANN may put in place a fee reduction scheme for </a:t>
            </a:r>
            <a:r>
              <a:rPr lang="en-US" sz="1600" dirty="0" err="1" smtClean="0">
                <a:solidFill>
                  <a:schemeClr val="accent1">
                    <a:lumMod val="50000"/>
                  </a:schemeClr>
                </a:solidFill>
                <a:latin typeface="+mn-lt"/>
              </a:rPr>
              <a:t>gTLD</a:t>
            </a:r>
            <a:r>
              <a:rPr lang="en-US" sz="1600" dirty="0" smtClean="0">
                <a:solidFill>
                  <a:schemeClr val="accent1">
                    <a:lumMod val="50000"/>
                  </a:schemeClr>
                </a:solidFill>
                <a:latin typeface="+mn-lt"/>
              </a:rPr>
              <a:t> applicants </a:t>
            </a:r>
          </a:p>
          <a:p>
            <a:r>
              <a:rPr lang="en-US" sz="1600" dirty="0" smtClean="0">
                <a:solidFill>
                  <a:schemeClr val="accent1">
                    <a:lumMod val="50000"/>
                  </a:schemeClr>
                </a:solidFill>
                <a:latin typeface="+mn-lt"/>
              </a:rPr>
              <a:t>                                              from economies classified by the UN as least developed. ”</a:t>
            </a:r>
            <a:endParaRPr lang="en-US" sz="1600" dirty="0">
              <a:solidFill>
                <a:schemeClr val="accent1">
                  <a:lumMod val="50000"/>
                </a:schemeClr>
              </a:solidFill>
              <a:latin typeface="+mn-lt"/>
            </a:endParaRPr>
          </a:p>
        </p:txBody>
      </p:sp>
      <p:sp>
        <p:nvSpPr>
          <p:cNvPr id="28" name="TextBox 27"/>
          <p:cNvSpPr txBox="1"/>
          <p:nvPr/>
        </p:nvSpPr>
        <p:spPr>
          <a:xfrm>
            <a:off x="929084" y="6373236"/>
            <a:ext cx="1037431" cy="307777"/>
          </a:xfrm>
          <a:prstGeom prst="rect">
            <a:avLst/>
          </a:prstGeom>
          <a:noFill/>
        </p:spPr>
        <p:txBody>
          <a:bodyPr wrap="square" rtlCol="0">
            <a:spAutoFit/>
          </a:bodyPr>
          <a:lstStyle/>
          <a:p>
            <a:r>
              <a:rPr lang="en-US" sz="1400" dirty="0" smtClean="0">
                <a:solidFill>
                  <a:srgbClr val="C00000"/>
                </a:solidFill>
              </a:rPr>
              <a:t>June 2008</a:t>
            </a:r>
            <a:endParaRPr lang="en-US" sz="1400" dirty="0">
              <a:solidFill>
                <a:srgbClr val="C00000"/>
              </a:solidFill>
            </a:endParaRP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79622" y="2679700"/>
            <a:ext cx="1952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8087" y="2733675"/>
            <a:ext cx="2016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TextBox 20"/>
          <p:cNvSpPr txBox="1">
            <a:spLocks noChangeArrowheads="1"/>
          </p:cNvSpPr>
          <p:nvPr/>
        </p:nvSpPr>
        <p:spPr bwMode="auto">
          <a:xfrm>
            <a:off x="7383652" y="1250050"/>
            <a:ext cx="1676400" cy="1384995"/>
          </a:xfrm>
          <a:prstGeom prst="rect">
            <a:avLst/>
          </a:prstGeom>
          <a:noFill/>
          <a:ln w="9525">
            <a:noFill/>
            <a:miter lim="800000"/>
            <a:headEnd/>
            <a:tailEnd/>
          </a:ln>
        </p:spPr>
        <p:txBody>
          <a:bodyPr>
            <a:spAutoFit/>
          </a:bodyPr>
          <a:lstStyle/>
          <a:p>
            <a:r>
              <a:rPr lang="en-US" sz="1400" b="1" u="sng" dirty="0" smtClean="0">
                <a:solidFill>
                  <a:srgbClr val="0D0D0D"/>
                </a:solidFill>
                <a:latin typeface="Calibri" charset="0"/>
              </a:rPr>
              <a:t>Dec 9 </a:t>
            </a:r>
            <a:r>
              <a:rPr lang="en-US" sz="1400" dirty="0" smtClean="0">
                <a:solidFill>
                  <a:srgbClr val="0D0D0D"/>
                </a:solidFill>
                <a:latin typeface="Calibri" charset="0"/>
              </a:rPr>
              <a:t>- </a:t>
            </a:r>
            <a:r>
              <a:rPr lang="en-US" sz="1400" dirty="0">
                <a:solidFill>
                  <a:srgbClr val="0D0D0D"/>
                </a:solidFill>
                <a:latin typeface="Calibri" charset="0"/>
              </a:rPr>
              <a:t>ICANN </a:t>
            </a:r>
            <a:r>
              <a:rPr lang="en-US" sz="1400" dirty="0" smtClean="0">
                <a:solidFill>
                  <a:srgbClr val="0D0D0D"/>
                </a:solidFill>
                <a:latin typeface="Calibri" charset="0"/>
              </a:rPr>
              <a:t>Cartagena Meeting </a:t>
            </a:r>
            <a:r>
              <a:rPr lang="en-US" sz="1400" i="1" dirty="0" smtClean="0">
                <a:solidFill>
                  <a:srgbClr val="0D0D0D"/>
                </a:solidFill>
                <a:latin typeface="Calibri" charset="0"/>
              </a:rPr>
              <a:t>“</a:t>
            </a:r>
            <a:r>
              <a:rPr lang="en-GB" sz="1400" i="1" dirty="0" smtClean="0">
                <a:solidFill>
                  <a:srgbClr val="0D0D0D"/>
                </a:solidFill>
                <a:latin typeface="Calibri" charset="0"/>
              </a:rPr>
              <a:t>Assisting Applicants from Developing Economies”</a:t>
            </a:r>
            <a:endParaRPr lang="en-US" sz="1400" dirty="0">
              <a:solidFill>
                <a:srgbClr val="0D0D0D"/>
              </a:solidFill>
              <a:latin typeface="Calibri" charset="0"/>
            </a:endParaRPr>
          </a:p>
        </p:txBody>
      </p:sp>
    </p:spTree>
    <p:extLst>
      <p:ext uri="{BB962C8B-B14F-4D97-AF65-F5344CB8AC3E}">
        <p14:creationId xmlns:p14="http://schemas.microsoft.com/office/powerpoint/2010/main" val="18017312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81000" y="0"/>
            <a:ext cx="8229600" cy="1143000"/>
          </a:xfrm>
        </p:spPr>
        <p:txBody>
          <a:bodyPr/>
          <a:lstStyle/>
          <a:p>
            <a:pPr eaLnBrk="1" hangingPunct="1"/>
            <a:r>
              <a:rPr lang="en-US" dirty="0" smtClean="0"/>
              <a:t>JAS WG Activities </a:t>
            </a:r>
            <a:r>
              <a:rPr lang="en-US" dirty="0" smtClean="0"/>
              <a:t>Timeline </a:t>
            </a:r>
            <a:r>
              <a:rPr lang="en-US" i="1" dirty="0" smtClean="0"/>
              <a:t>2011</a:t>
            </a:r>
            <a:endParaRPr lang="en-US" i="1" dirty="0" smtClean="0"/>
          </a:p>
        </p:txBody>
      </p:sp>
      <p:sp>
        <p:nvSpPr>
          <p:cNvPr id="3" name="Right Arrow 2"/>
          <p:cNvSpPr/>
          <p:nvPr/>
        </p:nvSpPr>
        <p:spPr>
          <a:xfrm>
            <a:off x="152400" y="2733675"/>
            <a:ext cx="8991600" cy="1600200"/>
          </a:xfrm>
          <a:prstGeom prst="rightArrow">
            <a:avLst/>
          </a:prstGeom>
          <a:gradFill flip="none" rotWithShape="1">
            <a:gsLst>
              <a:gs pos="0">
                <a:schemeClr val="accent1">
                  <a:alpha val="32000"/>
                </a:schemeClr>
              </a:gs>
              <a:gs pos="50000">
                <a:srgbClr val="9CB86E"/>
              </a:gs>
              <a:gs pos="100000">
                <a:srgbClr val="156B1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5364" name="Picture 3" descr="timeline-marker.png"/>
          <p:cNvPicPr>
            <a:picLocks noChangeAspect="1"/>
          </p:cNvPicPr>
          <p:nvPr/>
        </p:nvPicPr>
        <p:blipFill>
          <a:blip r:embed="rId3" cstate="print"/>
          <a:srcRect/>
          <a:stretch>
            <a:fillRect/>
          </a:stretch>
        </p:blipFill>
        <p:spPr bwMode="auto">
          <a:xfrm>
            <a:off x="152400" y="2667000"/>
            <a:ext cx="195263" cy="609600"/>
          </a:xfrm>
          <a:prstGeom prst="rect">
            <a:avLst/>
          </a:prstGeom>
          <a:noFill/>
          <a:ln w="9525">
            <a:noFill/>
            <a:miter lim="800000"/>
            <a:headEnd/>
            <a:tailEnd/>
          </a:ln>
        </p:spPr>
      </p:pic>
      <p:pic>
        <p:nvPicPr>
          <p:cNvPr id="15370" name="Picture 10" descr="timeline-marker.png"/>
          <p:cNvPicPr>
            <a:picLocks noChangeAspect="1"/>
          </p:cNvPicPr>
          <p:nvPr/>
        </p:nvPicPr>
        <p:blipFill>
          <a:blip r:embed="rId3" cstate="print"/>
          <a:srcRect/>
          <a:stretch>
            <a:fillRect/>
          </a:stretch>
        </p:blipFill>
        <p:spPr bwMode="auto">
          <a:xfrm>
            <a:off x="3250523" y="2679662"/>
            <a:ext cx="195263" cy="609600"/>
          </a:xfrm>
          <a:prstGeom prst="rect">
            <a:avLst/>
          </a:prstGeom>
          <a:noFill/>
          <a:ln w="9525">
            <a:noFill/>
            <a:miter lim="800000"/>
            <a:headEnd/>
            <a:tailEnd/>
          </a:ln>
        </p:spPr>
      </p:pic>
      <p:pic>
        <p:nvPicPr>
          <p:cNvPr id="17" name="Picture 16" descr="timeline-marker.png"/>
          <p:cNvPicPr>
            <a:picLocks noChangeAspect="1"/>
          </p:cNvPicPr>
          <p:nvPr/>
        </p:nvPicPr>
        <p:blipFill>
          <a:blip r:embed="rId3" cstate="print"/>
          <a:stretch>
            <a:fillRect/>
          </a:stretch>
        </p:blipFill>
        <p:spPr>
          <a:xfrm>
            <a:off x="4800600" y="3690938"/>
            <a:ext cx="228600" cy="715299"/>
          </a:xfrm>
          <a:prstGeom prst="rect">
            <a:avLst/>
          </a:prstGeom>
          <a:scene3d>
            <a:camera prst="orthographicFront">
              <a:rot lat="0" lon="0" rev="10800000"/>
            </a:camera>
            <a:lightRig rig="threePt" dir="t"/>
          </a:scene3d>
        </p:spPr>
      </p:pic>
      <p:pic>
        <p:nvPicPr>
          <p:cNvPr id="20" name="Picture 19" descr="timeline-marker.png"/>
          <p:cNvPicPr>
            <a:picLocks noChangeAspect="1"/>
          </p:cNvPicPr>
          <p:nvPr/>
        </p:nvPicPr>
        <p:blipFill>
          <a:blip r:embed="rId3" cstate="print"/>
          <a:stretch>
            <a:fillRect/>
          </a:stretch>
        </p:blipFill>
        <p:spPr>
          <a:xfrm>
            <a:off x="2562429" y="3690938"/>
            <a:ext cx="228600" cy="715299"/>
          </a:xfrm>
          <a:prstGeom prst="rect">
            <a:avLst/>
          </a:prstGeom>
          <a:scene3d>
            <a:camera prst="orthographicFront">
              <a:rot lat="0" lon="0" rev="10800000"/>
            </a:camera>
            <a:lightRig rig="threePt" dir="t"/>
          </a:scene3d>
        </p:spPr>
      </p:pic>
      <p:pic>
        <p:nvPicPr>
          <p:cNvPr id="22" name="Picture 21" descr="timeline-marker.png"/>
          <p:cNvPicPr>
            <a:picLocks noChangeAspect="1"/>
          </p:cNvPicPr>
          <p:nvPr/>
        </p:nvPicPr>
        <p:blipFill>
          <a:blip r:embed="rId3" cstate="print"/>
          <a:stretch>
            <a:fillRect/>
          </a:stretch>
        </p:blipFill>
        <p:spPr>
          <a:xfrm>
            <a:off x="6928692" y="3658527"/>
            <a:ext cx="228600" cy="715299"/>
          </a:xfrm>
          <a:prstGeom prst="rect">
            <a:avLst/>
          </a:prstGeom>
          <a:scene3d>
            <a:camera prst="orthographicFront">
              <a:rot lat="0" lon="0" rev="10800000"/>
            </a:camera>
            <a:lightRig rig="threePt" dir="t"/>
          </a:scene3d>
        </p:spPr>
      </p:pic>
      <p:pic>
        <p:nvPicPr>
          <p:cNvPr id="15381" name="Picture 22" descr="timeline-marker.png"/>
          <p:cNvPicPr>
            <a:picLocks noChangeAspect="1"/>
          </p:cNvPicPr>
          <p:nvPr/>
        </p:nvPicPr>
        <p:blipFill>
          <a:blip r:embed="rId3" cstate="print"/>
          <a:srcRect/>
          <a:stretch>
            <a:fillRect/>
          </a:stretch>
        </p:blipFill>
        <p:spPr bwMode="auto">
          <a:xfrm>
            <a:off x="1126388" y="2653350"/>
            <a:ext cx="195263" cy="609600"/>
          </a:xfrm>
          <a:prstGeom prst="rect">
            <a:avLst/>
          </a:prstGeom>
          <a:noFill/>
          <a:ln w="9525">
            <a:noFill/>
            <a:miter lim="800000"/>
            <a:headEnd/>
            <a:tailEnd/>
          </a:ln>
        </p:spPr>
      </p:pic>
      <p:sp>
        <p:nvSpPr>
          <p:cNvPr id="15384" name="TextBox 25"/>
          <p:cNvSpPr txBox="1">
            <a:spLocks noChangeArrowheads="1"/>
          </p:cNvSpPr>
          <p:nvPr/>
        </p:nvSpPr>
        <p:spPr bwMode="auto">
          <a:xfrm>
            <a:off x="1752600" y="3352800"/>
            <a:ext cx="6324600" cy="338138"/>
          </a:xfrm>
          <a:prstGeom prst="rect">
            <a:avLst/>
          </a:prstGeom>
          <a:noFill/>
          <a:ln w="9525">
            <a:noFill/>
            <a:miter lim="800000"/>
            <a:headEnd/>
            <a:tailEnd/>
          </a:ln>
        </p:spPr>
        <p:txBody>
          <a:bodyPr>
            <a:spAutoFit/>
          </a:bodyPr>
          <a:lstStyle/>
          <a:p>
            <a:r>
              <a:rPr lang="en-US" sz="1600" i="1">
                <a:latin typeface="Calibri" charset="0"/>
              </a:rPr>
              <a:t>On going bi-weekly conference calls….</a:t>
            </a:r>
          </a:p>
        </p:txBody>
      </p:sp>
      <p:sp>
        <p:nvSpPr>
          <p:cNvPr id="27" name="TextBox 26"/>
          <p:cNvSpPr txBox="1"/>
          <p:nvPr/>
        </p:nvSpPr>
        <p:spPr>
          <a:xfrm>
            <a:off x="413771" y="6283431"/>
            <a:ext cx="8236711" cy="584775"/>
          </a:xfrm>
          <a:prstGeom prst="rect">
            <a:avLst/>
          </a:prstGeom>
          <a:noFill/>
          <a:ln w="25400">
            <a:solidFill>
              <a:schemeClr val="accent1"/>
            </a:solidFill>
          </a:ln>
        </p:spPr>
        <p:txBody>
          <a:bodyPr wrap="square" rtlCol="0">
            <a:spAutoFit/>
          </a:bodyPr>
          <a:lstStyle/>
          <a:p>
            <a:r>
              <a:rPr lang="en-US" sz="1600" b="1" dirty="0" smtClean="0">
                <a:latin typeface="+mn-lt"/>
              </a:rPr>
              <a:t>New </a:t>
            </a:r>
            <a:r>
              <a:rPr lang="en-US" sz="1600" b="1" dirty="0" err="1" smtClean="0">
                <a:latin typeface="+mn-lt"/>
              </a:rPr>
              <a:t>gTLD</a:t>
            </a:r>
            <a:r>
              <a:rPr lang="en-US" sz="1600" b="1" dirty="0" smtClean="0">
                <a:latin typeface="+mn-lt"/>
              </a:rPr>
              <a:t> Policy IG-N:   </a:t>
            </a:r>
            <a:r>
              <a:rPr lang="en-US" sz="1600" dirty="0" smtClean="0">
                <a:solidFill>
                  <a:schemeClr val="accent1">
                    <a:lumMod val="50000"/>
                  </a:schemeClr>
                </a:solidFill>
                <a:latin typeface="+mn-lt"/>
              </a:rPr>
              <a:t>“ICANN may put in place a fee reduction scheme for </a:t>
            </a:r>
            <a:r>
              <a:rPr lang="en-US" sz="1600" dirty="0" err="1" smtClean="0">
                <a:solidFill>
                  <a:schemeClr val="accent1">
                    <a:lumMod val="50000"/>
                  </a:schemeClr>
                </a:solidFill>
                <a:latin typeface="+mn-lt"/>
              </a:rPr>
              <a:t>gTLD</a:t>
            </a:r>
            <a:r>
              <a:rPr lang="en-US" sz="1600" dirty="0" smtClean="0">
                <a:solidFill>
                  <a:schemeClr val="accent1">
                    <a:lumMod val="50000"/>
                  </a:schemeClr>
                </a:solidFill>
                <a:latin typeface="+mn-lt"/>
              </a:rPr>
              <a:t> applicants </a:t>
            </a:r>
          </a:p>
          <a:p>
            <a:r>
              <a:rPr lang="en-US" sz="1600" dirty="0" smtClean="0">
                <a:solidFill>
                  <a:schemeClr val="accent1">
                    <a:lumMod val="50000"/>
                  </a:schemeClr>
                </a:solidFill>
                <a:latin typeface="+mn-lt"/>
              </a:rPr>
              <a:t>                                              from economies classified by the UN as least developed. ”</a:t>
            </a:r>
            <a:endParaRPr lang="en-US" sz="1600" dirty="0">
              <a:solidFill>
                <a:schemeClr val="accent1">
                  <a:lumMod val="50000"/>
                </a:schemeClr>
              </a:solidFill>
              <a:latin typeface="+mn-lt"/>
            </a:endParaRPr>
          </a:p>
        </p:txBody>
      </p:sp>
      <p:sp>
        <p:nvSpPr>
          <p:cNvPr id="28" name="TextBox 27"/>
          <p:cNvSpPr txBox="1"/>
          <p:nvPr/>
        </p:nvSpPr>
        <p:spPr>
          <a:xfrm>
            <a:off x="802943" y="6575818"/>
            <a:ext cx="1037431" cy="307777"/>
          </a:xfrm>
          <a:prstGeom prst="rect">
            <a:avLst/>
          </a:prstGeom>
          <a:noFill/>
        </p:spPr>
        <p:txBody>
          <a:bodyPr wrap="square" rtlCol="0">
            <a:spAutoFit/>
          </a:bodyPr>
          <a:lstStyle/>
          <a:p>
            <a:r>
              <a:rPr lang="en-US" sz="1400" dirty="0" smtClean="0">
                <a:solidFill>
                  <a:srgbClr val="C00000"/>
                </a:solidFill>
              </a:rPr>
              <a:t>June 2008</a:t>
            </a:r>
            <a:endParaRPr lang="en-US" sz="1400" dirty="0">
              <a:solidFill>
                <a:srgbClr val="C00000"/>
              </a:solidFill>
            </a:endParaRPr>
          </a:p>
        </p:txBody>
      </p:sp>
      <p:sp>
        <p:nvSpPr>
          <p:cNvPr id="29" name="TextBox 28"/>
          <p:cNvSpPr txBox="1"/>
          <p:nvPr/>
        </p:nvSpPr>
        <p:spPr>
          <a:xfrm>
            <a:off x="26259" y="1483799"/>
            <a:ext cx="1100129" cy="1169551"/>
          </a:xfrm>
          <a:prstGeom prst="rect">
            <a:avLst/>
          </a:prstGeom>
          <a:noFill/>
        </p:spPr>
        <p:txBody>
          <a:bodyPr wrap="square">
            <a:spAutoFit/>
          </a:bodyPr>
          <a:lstStyle/>
          <a:p>
            <a:pPr fontAlgn="auto">
              <a:spcBef>
                <a:spcPts val="0"/>
              </a:spcBef>
              <a:spcAft>
                <a:spcPts val="0"/>
              </a:spcAft>
              <a:defRPr/>
            </a:pPr>
            <a:r>
              <a:rPr lang="en-US" sz="1400" b="1" u="sng" dirty="0" smtClean="0">
                <a:solidFill>
                  <a:schemeClr val="accent3">
                    <a:lumMod val="75000"/>
                  </a:schemeClr>
                </a:solidFill>
                <a:latin typeface="+mn-lt"/>
                <a:cs typeface="Trebuchet MS"/>
              </a:rPr>
              <a:t>Dec – Feb </a:t>
            </a:r>
            <a:r>
              <a:rPr lang="en-US" sz="1400" dirty="0" smtClean="0">
                <a:solidFill>
                  <a:schemeClr val="accent3">
                    <a:lumMod val="75000"/>
                  </a:schemeClr>
                </a:solidFill>
                <a:latin typeface="+mn-lt"/>
                <a:cs typeface="Trebuchet MS"/>
              </a:rPr>
              <a:t>GNSO, ALAC</a:t>
            </a:r>
            <a:endParaRPr lang="en-US" sz="1400" dirty="0">
              <a:solidFill>
                <a:schemeClr val="accent3">
                  <a:lumMod val="75000"/>
                </a:schemeClr>
              </a:solidFill>
              <a:latin typeface="+mn-lt"/>
              <a:cs typeface="Trebuchet MS"/>
            </a:endParaRPr>
          </a:p>
          <a:p>
            <a:pPr fontAlgn="auto">
              <a:spcBef>
                <a:spcPts val="0"/>
              </a:spcBef>
              <a:spcAft>
                <a:spcPts val="0"/>
              </a:spcAft>
              <a:defRPr/>
            </a:pPr>
            <a:r>
              <a:rPr lang="en-US" sz="1400" dirty="0" smtClean="0">
                <a:solidFill>
                  <a:schemeClr val="accent3">
                    <a:lumMod val="75000"/>
                  </a:schemeClr>
                </a:solidFill>
                <a:latin typeface="+mn-lt"/>
                <a:cs typeface="Trebuchet MS"/>
              </a:rPr>
              <a:t>Charter renewal process</a:t>
            </a:r>
            <a:endParaRPr lang="en-US" sz="1400" dirty="0">
              <a:solidFill>
                <a:schemeClr val="accent3">
                  <a:lumMod val="75000"/>
                </a:schemeClr>
              </a:solidFill>
              <a:latin typeface="+mn-lt"/>
              <a:cs typeface="Trebuchet MS"/>
            </a:endParaRPr>
          </a:p>
        </p:txBody>
      </p:sp>
      <p:sp>
        <p:nvSpPr>
          <p:cNvPr id="30" name="TextBox 29"/>
          <p:cNvSpPr txBox="1"/>
          <p:nvPr/>
        </p:nvSpPr>
        <p:spPr>
          <a:xfrm>
            <a:off x="1143000" y="1510110"/>
            <a:ext cx="1219200" cy="954107"/>
          </a:xfrm>
          <a:prstGeom prst="rect">
            <a:avLst/>
          </a:prstGeom>
          <a:noFill/>
        </p:spPr>
        <p:txBody>
          <a:bodyPr wrap="square">
            <a:spAutoFit/>
          </a:bodyPr>
          <a:lstStyle/>
          <a:p>
            <a:pPr fontAlgn="auto">
              <a:spcBef>
                <a:spcPts val="0"/>
              </a:spcBef>
              <a:spcAft>
                <a:spcPts val="0"/>
              </a:spcAft>
              <a:defRPr/>
            </a:pPr>
            <a:r>
              <a:rPr lang="en-US" sz="1400" b="1" u="sng" dirty="0" smtClean="0">
                <a:solidFill>
                  <a:schemeClr val="accent1">
                    <a:lumMod val="75000"/>
                  </a:schemeClr>
                </a:solidFill>
                <a:latin typeface="+mn-lt"/>
                <a:cs typeface="Trebuchet MS"/>
              </a:rPr>
              <a:t>Jan </a:t>
            </a:r>
            <a:r>
              <a:rPr lang="en-US" sz="1400" dirty="0" smtClean="0">
                <a:solidFill>
                  <a:schemeClr val="accent1">
                    <a:lumMod val="75000"/>
                  </a:schemeClr>
                </a:solidFill>
                <a:latin typeface="+mn-lt"/>
                <a:cs typeface="Trebuchet MS"/>
              </a:rPr>
              <a:t>resume conference calls, election of new chairs</a:t>
            </a:r>
            <a:endParaRPr lang="en-US" sz="1400" dirty="0">
              <a:solidFill>
                <a:schemeClr val="accent1">
                  <a:lumMod val="75000"/>
                </a:schemeClr>
              </a:solidFill>
              <a:latin typeface="+mn-lt"/>
              <a:cs typeface="Trebuchet MS"/>
            </a:endParaRPr>
          </a:p>
        </p:txBody>
      </p:sp>
      <p:sp>
        <p:nvSpPr>
          <p:cNvPr id="31" name="TextBox 17"/>
          <p:cNvSpPr txBox="1">
            <a:spLocks noChangeArrowheads="1"/>
          </p:cNvSpPr>
          <p:nvPr/>
        </p:nvSpPr>
        <p:spPr bwMode="auto">
          <a:xfrm>
            <a:off x="2176742" y="4374880"/>
            <a:ext cx="1557058" cy="1169551"/>
          </a:xfrm>
          <a:prstGeom prst="rect">
            <a:avLst/>
          </a:prstGeom>
          <a:noFill/>
          <a:ln w="9525">
            <a:noFill/>
            <a:miter lim="800000"/>
            <a:headEnd/>
            <a:tailEnd/>
          </a:ln>
        </p:spPr>
        <p:txBody>
          <a:bodyPr wrap="square">
            <a:spAutoFit/>
          </a:bodyPr>
          <a:lstStyle/>
          <a:p>
            <a:r>
              <a:rPr lang="en-US" sz="1400" b="1" u="sng" dirty="0" smtClean="0">
                <a:solidFill>
                  <a:srgbClr val="C00000"/>
                </a:solidFill>
                <a:latin typeface="Calibri" charset="0"/>
              </a:rPr>
              <a:t>Feb - Mar </a:t>
            </a:r>
            <a:r>
              <a:rPr lang="en-US" sz="1400" dirty="0" smtClean="0">
                <a:solidFill>
                  <a:srgbClr val="C00000"/>
                </a:solidFill>
                <a:latin typeface="Calibri" charset="0"/>
              </a:rPr>
              <a:t>posted </a:t>
            </a:r>
            <a:r>
              <a:rPr lang="en-US" sz="1400" i="1" dirty="0" smtClean="0">
                <a:solidFill>
                  <a:srgbClr val="C00000"/>
                </a:solidFill>
                <a:latin typeface="Calibri" charset="0"/>
              </a:rPr>
              <a:t>Summary &amp; Analysis Milestone Report 1 (6 UN languages)</a:t>
            </a:r>
            <a:endParaRPr lang="en-US" sz="1400" dirty="0">
              <a:solidFill>
                <a:srgbClr val="C00000"/>
              </a:solidFill>
              <a:latin typeface="Calibri" charset="0"/>
            </a:endParaRPr>
          </a:p>
        </p:txBody>
      </p:sp>
      <p:sp>
        <p:nvSpPr>
          <p:cNvPr id="32" name="TextBox 20"/>
          <p:cNvSpPr txBox="1">
            <a:spLocks noChangeArrowheads="1"/>
          </p:cNvSpPr>
          <p:nvPr/>
        </p:nvSpPr>
        <p:spPr bwMode="auto">
          <a:xfrm>
            <a:off x="2831280" y="1294667"/>
            <a:ext cx="1290810" cy="1384995"/>
          </a:xfrm>
          <a:prstGeom prst="rect">
            <a:avLst/>
          </a:prstGeom>
          <a:noFill/>
          <a:ln w="9525">
            <a:noFill/>
            <a:miter lim="800000"/>
            <a:headEnd/>
            <a:tailEnd/>
          </a:ln>
        </p:spPr>
        <p:txBody>
          <a:bodyPr wrap="square">
            <a:spAutoFit/>
          </a:bodyPr>
          <a:lstStyle/>
          <a:p>
            <a:r>
              <a:rPr lang="en-US" sz="1400" b="1" u="sng" dirty="0" smtClean="0">
                <a:solidFill>
                  <a:srgbClr val="0D0D0D"/>
                </a:solidFill>
                <a:latin typeface="Calibri" charset="0"/>
              </a:rPr>
              <a:t>Mar </a:t>
            </a:r>
            <a:r>
              <a:rPr lang="en-US" sz="1400" dirty="0" smtClean="0">
                <a:solidFill>
                  <a:srgbClr val="0D0D0D"/>
                </a:solidFill>
                <a:latin typeface="Calibri" charset="0"/>
              </a:rPr>
              <a:t>- </a:t>
            </a:r>
            <a:r>
              <a:rPr lang="en-US" sz="1400" dirty="0">
                <a:solidFill>
                  <a:srgbClr val="0D0D0D"/>
                </a:solidFill>
                <a:latin typeface="Calibri" charset="0"/>
              </a:rPr>
              <a:t>ICANN </a:t>
            </a:r>
            <a:r>
              <a:rPr lang="en-US" sz="1400" dirty="0" smtClean="0">
                <a:solidFill>
                  <a:srgbClr val="0D0D0D"/>
                </a:solidFill>
                <a:latin typeface="Calibri" charset="0"/>
              </a:rPr>
              <a:t>San Francisco Meeting – no public session only WG meeting</a:t>
            </a:r>
            <a:endParaRPr lang="en-US" sz="1400" dirty="0">
              <a:solidFill>
                <a:srgbClr val="0D0D0D"/>
              </a:solidFill>
              <a:latin typeface="Calibri" charset="0"/>
            </a:endParaRPr>
          </a:p>
        </p:txBody>
      </p:sp>
      <p:sp>
        <p:nvSpPr>
          <p:cNvPr id="33" name="TextBox 17"/>
          <p:cNvSpPr txBox="1">
            <a:spLocks noChangeArrowheads="1"/>
          </p:cNvSpPr>
          <p:nvPr/>
        </p:nvSpPr>
        <p:spPr bwMode="auto">
          <a:xfrm>
            <a:off x="4122090" y="1219043"/>
            <a:ext cx="3429000" cy="1169551"/>
          </a:xfrm>
          <a:prstGeom prst="rect">
            <a:avLst/>
          </a:prstGeom>
          <a:noFill/>
          <a:ln w="9525">
            <a:noFill/>
            <a:miter lim="800000"/>
            <a:headEnd/>
            <a:tailEnd/>
          </a:ln>
        </p:spPr>
        <p:txBody>
          <a:bodyPr wrap="square">
            <a:spAutoFit/>
          </a:bodyPr>
          <a:lstStyle/>
          <a:p>
            <a:r>
              <a:rPr lang="en-US" sz="1400" b="1" u="sng" dirty="0" smtClean="0">
                <a:solidFill>
                  <a:srgbClr val="C00000"/>
                </a:solidFill>
                <a:latin typeface="Calibri" charset="0"/>
              </a:rPr>
              <a:t>May </a:t>
            </a:r>
            <a:r>
              <a:rPr lang="en-US" sz="1400" dirty="0" smtClean="0">
                <a:solidFill>
                  <a:srgbClr val="C00000"/>
                </a:solidFill>
                <a:latin typeface="Calibri" charset="0"/>
              </a:rPr>
              <a:t> </a:t>
            </a:r>
          </a:p>
          <a:p>
            <a:pPr marL="285750" indent="-285750">
              <a:buFont typeface="Arial" pitchFamily="34" charset="0"/>
              <a:buChar char="•"/>
            </a:pPr>
            <a:r>
              <a:rPr lang="en-US" sz="1400" dirty="0" smtClean="0">
                <a:solidFill>
                  <a:srgbClr val="C00000"/>
                </a:solidFill>
                <a:latin typeface="Calibri" charset="0"/>
              </a:rPr>
              <a:t>Second Milestone Report (MR2) received by GNSO, ALAC and Board;</a:t>
            </a:r>
          </a:p>
          <a:p>
            <a:pPr marL="285750" indent="-285750">
              <a:buFont typeface="Arial" pitchFamily="34" charset="0"/>
              <a:buChar char="•"/>
            </a:pPr>
            <a:r>
              <a:rPr lang="en-US" sz="1400" dirty="0" smtClean="0">
                <a:solidFill>
                  <a:srgbClr val="C00000"/>
                </a:solidFill>
                <a:latin typeface="Calibri" charset="0"/>
              </a:rPr>
              <a:t>ALAC ratification and statement sent to Board</a:t>
            </a:r>
          </a:p>
        </p:txBody>
      </p:sp>
      <p:sp>
        <p:nvSpPr>
          <p:cNvPr id="34" name="TextBox 20"/>
          <p:cNvSpPr txBox="1">
            <a:spLocks noChangeArrowheads="1"/>
          </p:cNvSpPr>
          <p:nvPr/>
        </p:nvSpPr>
        <p:spPr bwMode="auto">
          <a:xfrm>
            <a:off x="6896559" y="4500632"/>
            <a:ext cx="2292427" cy="1169551"/>
          </a:xfrm>
          <a:prstGeom prst="rect">
            <a:avLst/>
          </a:prstGeom>
          <a:noFill/>
          <a:ln w="9525">
            <a:noFill/>
            <a:miter lim="800000"/>
            <a:headEnd/>
            <a:tailEnd/>
          </a:ln>
        </p:spPr>
        <p:txBody>
          <a:bodyPr wrap="square">
            <a:spAutoFit/>
          </a:bodyPr>
          <a:lstStyle/>
          <a:p>
            <a:r>
              <a:rPr lang="en-US" sz="1400" b="1" u="sng" dirty="0" smtClean="0">
                <a:solidFill>
                  <a:srgbClr val="0D0D0D"/>
                </a:solidFill>
                <a:latin typeface="Calibri" charset="0"/>
              </a:rPr>
              <a:t>June  </a:t>
            </a:r>
            <a:r>
              <a:rPr lang="en-US" sz="1400" dirty="0" smtClean="0">
                <a:solidFill>
                  <a:srgbClr val="0D0D0D"/>
                </a:solidFill>
                <a:latin typeface="Calibri" charset="0"/>
              </a:rPr>
              <a:t>- </a:t>
            </a:r>
            <a:r>
              <a:rPr lang="en-US" sz="1400" dirty="0">
                <a:solidFill>
                  <a:srgbClr val="0D0D0D"/>
                </a:solidFill>
                <a:latin typeface="Calibri" charset="0"/>
              </a:rPr>
              <a:t>ICANN </a:t>
            </a:r>
            <a:r>
              <a:rPr lang="en-US" sz="1400" dirty="0" smtClean="0">
                <a:solidFill>
                  <a:srgbClr val="0D0D0D"/>
                </a:solidFill>
                <a:latin typeface="Calibri" charset="0"/>
              </a:rPr>
              <a:t>Singapore </a:t>
            </a:r>
            <a:r>
              <a:rPr lang="en-US" sz="1400" dirty="0">
                <a:solidFill>
                  <a:srgbClr val="0D0D0D"/>
                </a:solidFill>
                <a:latin typeface="Calibri" charset="0"/>
              </a:rPr>
              <a:t>Meeting “JAS WG proposal for support for New </a:t>
            </a:r>
            <a:r>
              <a:rPr lang="en-US" sz="1400" dirty="0" err="1">
                <a:solidFill>
                  <a:srgbClr val="0D0D0D"/>
                </a:solidFill>
                <a:latin typeface="Calibri" charset="0"/>
              </a:rPr>
              <a:t>gTLD</a:t>
            </a:r>
            <a:r>
              <a:rPr lang="en-US" sz="1400" dirty="0">
                <a:solidFill>
                  <a:srgbClr val="0D0D0D"/>
                </a:solidFill>
                <a:latin typeface="Calibri" charset="0"/>
              </a:rPr>
              <a:t> Applicants from Developing </a:t>
            </a:r>
            <a:r>
              <a:rPr lang="en-US" sz="1400" dirty="0" smtClean="0">
                <a:solidFill>
                  <a:srgbClr val="0D0D0D"/>
                </a:solidFill>
                <a:latin typeface="Calibri" charset="0"/>
              </a:rPr>
              <a:t>Countries”</a:t>
            </a:r>
            <a:endParaRPr lang="en-US" sz="1400" dirty="0">
              <a:solidFill>
                <a:srgbClr val="0D0D0D"/>
              </a:solidFill>
              <a:latin typeface="Calibri" charset="0"/>
            </a:endParaRPr>
          </a:p>
        </p:txBody>
      </p:sp>
      <p:pic>
        <p:nvPicPr>
          <p:cNvPr id="35" name="Picture 10" descr="timeline-marker.png"/>
          <p:cNvPicPr>
            <a:picLocks noChangeAspect="1"/>
          </p:cNvPicPr>
          <p:nvPr/>
        </p:nvPicPr>
        <p:blipFill>
          <a:blip r:embed="rId3" cstate="print"/>
          <a:srcRect/>
          <a:stretch>
            <a:fillRect/>
          </a:stretch>
        </p:blipFill>
        <p:spPr bwMode="auto">
          <a:xfrm>
            <a:off x="4322775" y="2744692"/>
            <a:ext cx="195263" cy="609600"/>
          </a:xfrm>
          <a:prstGeom prst="rect">
            <a:avLst/>
          </a:prstGeom>
          <a:noFill/>
          <a:ln w="9525">
            <a:noFill/>
            <a:miter lim="800000"/>
            <a:headEnd/>
            <a:tailEnd/>
          </a:ln>
        </p:spPr>
      </p:pic>
      <p:sp>
        <p:nvSpPr>
          <p:cNvPr id="36" name="TextBox 17"/>
          <p:cNvSpPr txBox="1">
            <a:spLocks noChangeArrowheads="1"/>
          </p:cNvSpPr>
          <p:nvPr/>
        </p:nvSpPr>
        <p:spPr bwMode="auto">
          <a:xfrm>
            <a:off x="3804063" y="4373826"/>
            <a:ext cx="2801039" cy="1600438"/>
          </a:xfrm>
          <a:prstGeom prst="rect">
            <a:avLst/>
          </a:prstGeom>
          <a:noFill/>
          <a:ln w="9525">
            <a:noFill/>
            <a:miter lim="800000"/>
            <a:headEnd/>
            <a:tailEnd/>
          </a:ln>
        </p:spPr>
        <p:txBody>
          <a:bodyPr wrap="square">
            <a:spAutoFit/>
          </a:bodyPr>
          <a:lstStyle/>
          <a:p>
            <a:r>
              <a:rPr lang="en-US" sz="1400" b="1" u="sng" dirty="0" smtClean="0">
                <a:solidFill>
                  <a:srgbClr val="C00000"/>
                </a:solidFill>
                <a:latin typeface="Calibri" charset="0"/>
              </a:rPr>
              <a:t>June </a:t>
            </a:r>
            <a:r>
              <a:rPr lang="en-US" sz="1400" dirty="0" smtClean="0">
                <a:solidFill>
                  <a:srgbClr val="C00000"/>
                </a:solidFill>
                <a:latin typeface="Calibri" charset="0"/>
              </a:rPr>
              <a:t> </a:t>
            </a:r>
          </a:p>
          <a:p>
            <a:pPr marL="285750" indent="-285750">
              <a:buFont typeface="Arial" pitchFamily="34" charset="0"/>
              <a:buChar char="•"/>
            </a:pPr>
            <a:r>
              <a:rPr lang="en-US" sz="1400" b="1" dirty="0" smtClean="0">
                <a:solidFill>
                  <a:srgbClr val="C00000"/>
                </a:solidFill>
                <a:latin typeface="Calibri" charset="0"/>
              </a:rPr>
              <a:t>Answers sent </a:t>
            </a:r>
            <a:r>
              <a:rPr lang="en-US" sz="1400" b="1" dirty="0">
                <a:solidFill>
                  <a:srgbClr val="C00000"/>
                </a:solidFill>
                <a:latin typeface="Calibri" charset="0"/>
              </a:rPr>
              <a:t>to GNSO, RYC questions</a:t>
            </a:r>
          </a:p>
          <a:p>
            <a:pPr marL="285750" indent="-285750">
              <a:buFont typeface="Arial" pitchFamily="34" charset="0"/>
              <a:buChar char="•"/>
            </a:pPr>
            <a:r>
              <a:rPr lang="en-US" sz="1400" b="1" dirty="0" smtClean="0">
                <a:solidFill>
                  <a:srgbClr val="C00000"/>
                </a:solidFill>
                <a:latin typeface="Calibri" charset="0"/>
              </a:rPr>
              <a:t>cost </a:t>
            </a:r>
            <a:r>
              <a:rPr lang="en-US" sz="1400" b="1" dirty="0">
                <a:solidFill>
                  <a:srgbClr val="C00000"/>
                </a:solidFill>
                <a:latin typeface="Calibri" charset="0"/>
              </a:rPr>
              <a:t>questions </a:t>
            </a:r>
            <a:r>
              <a:rPr lang="en-US" sz="1400" b="1" dirty="0" smtClean="0">
                <a:solidFill>
                  <a:srgbClr val="C00000"/>
                </a:solidFill>
                <a:latin typeface="Calibri" charset="0"/>
              </a:rPr>
              <a:t>sent to staff</a:t>
            </a:r>
            <a:endParaRPr lang="en-US" sz="1400" b="1" dirty="0" smtClean="0">
              <a:solidFill>
                <a:srgbClr val="C00000"/>
              </a:solidFill>
              <a:latin typeface="Calibri" charset="0"/>
            </a:endParaRPr>
          </a:p>
          <a:p>
            <a:pPr marL="285750" indent="-285750">
              <a:buFont typeface="Arial" pitchFamily="34" charset="0"/>
              <a:buChar char="•"/>
            </a:pPr>
            <a:r>
              <a:rPr lang="en-US" sz="1400" b="1" dirty="0" smtClean="0">
                <a:solidFill>
                  <a:srgbClr val="C00000"/>
                </a:solidFill>
                <a:latin typeface="Calibri" charset="0"/>
              </a:rPr>
              <a:t>GNSO….</a:t>
            </a:r>
          </a:p>
          <a:p>
            <a:pPr marL="285750" indent="-285750">
              <a:buFont typeface="Arial" pitchFamily="34" charset="0"/>
              <a:buChar char="•"/>
            </a:pPr>
            <a:r>
              <a:rPr lang="en-US" sz="1400" dirty="0" smtClean="0">
                <a:solidFill>
                  <a:srgbClr val="C00000"/>
                </a:solidFill>
                <a:latin typeface="Calibri" charset="0"/>
              </a:rPr>
              <a:t>GAC/Board/JASWG conference call</a:t>
            </a:r>
            <a:endParaRPr lang="en-US" sz="1400" dirty="0">
              <a:solidFill>
                <a:srgbClr val="C00000"/>
              </a:solidFill>
              <a:latin typeface="Calibri" charset="0"/>
            </a:endParaRPr>
          </a:p>
        </p:txBody>
      </p:sp>
      <p:sp>
        <p:nvSpPr>
          <p:cNvPr id="37" name="TextBox 36"/>
          <p:cNvSpPr txBox="1"/>
          <p:nvPr/>
        </p:nvSpPr>
        <p:spPr>
          <a:xfrm>
            <a:off x="533400" y="4333875"/>
            <a:ext cx="1306974" cy="1384995"/>
          </a:xfrm>
          <a:prstGeom prst="rect">
            <a:avLst/>
          </a:prstGeom>
          <a:noFill/>
        </p:spPr>
        <p:txBody>
          <a:bodyPr wrap="square">
            <a:spAutoFit/>
          </a:bodyPr>
          <a:lstStyle/>
          <a:p>
            <a:pPr fontAlgn="auto">
              <a:spcBef>
                <a:spcPts val="0"/>
              </a:spcBef>
              <a:spcAft>
                <a:spcPts val="0"/>
              </a:spcAft>
              <a:defRPr/>
            </a:pPr>
            <a:r>
              <a:rPr lang="en-US" sz="1400" b="1" u="sng" dirty="0" smtClean="0">
                <a:solidFill>
                  <a:schemeClr val="accent1">
                    <a:lumMod val="75000"/>
                  </a:schemeClr>
                </a:solidFill>
                <a:latin typeface="+mn-lt"/>
                <a:cs typeface="Trebuchet MS"/>
              </a:rPr>
              <a:t>Feb – on  </a:t>
            </a:r>
          </a:p>
          <a:p>
            <a:pPr fontAlgn="auto">
              <a:spcBef>
                <a:spcPts val="0"/>
              </a:spcBef>
              <a:spcAft>
                <a:spcPts val="0"/>
              </a:spcAft>
              <a:defRPr/>
            </a:pPr>
            <a:r>
              <a:rPr lang="en-US" sz="1400" dirty="0" smtClean="0">
                <a:solidFill>
                  <a:schemeClr val="accent1">
                    <a:lumMod val="75000"/>
                  </a:schemeClr>
                </a:solidFill>
                <a:latin typeface="+mn-lt"/>
                <a:cs typeface="Trebuchet MS"/>
              </a:rPr>
              <a:t>GAC scorecard addresses applicant support and fee reductions</a:t>
            </a:r>
            <a:endParaRPr lang="en-US" sz="1400" dirty="0">
              <a:solidFill>
                <a:schemeClr val="accent1">
                  <a:lumMod val="75000"/>
                </a:schemeClr>
              </a:solidFill>
              <a:latin typeface="+mn-lt"/>
              <a:cs typeface="Trebuchet MS"/>
            </a:endParaRPr>
          </a:p>
        </p:txBody>
      </p:sp>
    </p:spTree>
    <p:extLst>
      <p:ext uri="{BB962C8B-B14F-4D97-AF65-F5344CB8AC3E}">
        <p14:creationId xmlns:p14="http://schemas.microsoft.com/office/powerpoint/2010/main" val="23908538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229600" cy="1143000"/>
          </a:xfrm>
        </p:spPr>
        <p:txBody>
          <a:bodyPr/>
          <a:lstStyle/>
          <a:p>
            <a:r>
              <a:rPr lang="en-US" dirty="0" smtClean="0"/>
              <a:t>ALAC Statement Highlights</a:t>
            </a:r>
            <a:endParaRPr lang="en-US" dirty="0"/>
          </a:p>
        </p:txBody>
      </p:sp>
      <p:sp>
        <p:nvSpPr>
          <p:cNvPr id="3" name="Content Placeholder 2"/>
          <p:cNvSpPr>
            <a:spLocks noGrp="1"/>
          </p:cNvSpPr>
          <p:nvPr>
            <p:ph idx="1"/>
          </p:nvPr>
        </p:nvSpPr>
        <p:spPr>
          <a:xfrm>
            <a:off x="228600" y="1371600"/>
            <a:ext cx="8686800" cy="5257800"/>
          </a:xfrm>
        </p:spPr>
        <p:txBody>
          <a:bodyPr>
            <a:normAutofit fontScale="62500" lnSpcReduction="20000"/>
          </a:bodyPr>
          <a:lstStyle/>
          <a:p>
            <a:r>
              <a:rPr lang="en-US" dirty="0"/>
              <a:t>R</a:t>
            </a:r>
            <a:r>
              <a:rPr lang="en-US" dirty="0" smtClean="0"/>
              <a:t>eport </a:t>
            </a:r>
            <a:r>
              <a:rPr lang="en-US" dirty="0"/>
              <a:t>should be reviewed at a macro level, with the understanding that it still needs refinement to ensure that the communities that need additional support can receive it in a timely manner for the initial launch of the new </a:t>
            </a:r>
            <a:r>
              <a:rPr lang="en-US" dirty="0" err="1"/>
              <a:t>gTLD</a:t>
            </a:r>
            <a:r>
              <a:rPr lang="en-US" dirty="0"/>
              <a:t> program, and that the rules are sufficiently tight as to prevent gaming. </a:t>
            </a:r>
            <a:endParaRPr lang="en-US" dirty="0" smtClean="0"/>
          </a:p>
          <a:p>
            <a:pPr marL="0" indent="0">
              <a:buNone/>
            </a:pPr>
            <a:endParaRPr lang="en-US" dirty="0"/>
          </a:p>
          <a:p>
            <a:r>
              <a:rPr lang="en-US" dirty="0"/>
              <a:t>I</a:t>
            </a:r>
            <a:r>
              <a:rPr lang="en-US" dirty="0" smtClean="0"/>
              <a:t>t </a:t>
            </a:r>
            <a:r>
              <a:rPr lang="en-US" dirty="0"/>
              <a:t>is essential that the applicant support process be in place to aid applicants for the initial round of new </a:t>
            </a:r>
            <a:r>
              <a:rPr lang="en-US" dirty="0" err="1"/>
              <a:t>gTLD</a:t>
            </a:r>
            <a:r>
              <a:rPr lang="en-US" dirty="0"/>
              <a:t> applications, and it welcomes thoughts on how this can be done without jeopardizing the entire </a:t>
            </a:r>
            <a:r>
              <a:rPr lang="en-US" dirty="0" err="1"/>
              <a:t>gTLD</a:t>
            </a:r>
            <a:r>
              <a:rPr lang="en-US" dirty="0"/>
              <a:t> program timing. In particular, it is concerned with how the process can be refined during the initial rollout of the new </a:t>
            </a:r>
            <a:r>
              <a:rPr lang="en-US" dirty="0" err="1"/>
              <a:t>gTLD</a:t>
            </a:r>
            <a:r>
              <a:rPr lang="en-US" dirty="0"/>
              <a:t> program, but still be available to help applicants in need, prior to their application submission</a:t>
            </a:r>
            <a:r>
              <a:rPr lang="en-US" dirty="0" smtClean="0"/>
              <a:t>.</a:t>
            </a:r>
          </a:p>
          <a:p>
            <a:pPr marL="0" indent="0">
              <a:buNone/>
            </a:pPr>
            <a:r>
              <a:rPr lang="en-US" dirty="0" smtClean="0"/>
              <a:t> </a:t>
            </a:r>
            <a:endParaRPr lang="en-US" dirty="0"/>
          </a:p>
          <a:p>
            <a:r>
              <a:rPr lang="en-US" dirty="0"/>
              <a:t>F</a:t>
            </a:r>
            <a:r>
              <a:rPr lang="en-US" dirty="0" smtClean="0"/>
              <a:t>or </a:t>
            </a:r>
            <a:r>
              <a:rPr lang="en-US" dirty="0"/>
              <a:t>the JAS WG to effectively complete its work, it would be useful for it to receive substantive feedback from the Board, as well as from other concerned parties, regarding the perceived ability to implement the recommendations and how they might be modified to make them more effective. </a:t>
            </a:r>
          </a:p>
        </p:txBody>
      </p:sp>
    </p:spTree>
    <p:extLst>
      <p:ext uri="{BB962C8B-B14F-4D97-AF65-F5344CB8AC3E}">
        <p14:creationId xmlns:p14="http://schemas.microsoft.com/office/powerpoint/2010/main" val="1697946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GNSO Statement</a:t>
            </a:r>
            <a:endParaRPr lang="en-US" dirty="0"/>
          </a:p>
        </p:txBody>
      </p:sp>
      <p:sp>
        <p:nvSpPr>
          <p:cNvPr id="3" name="Content Placeholder 2"/>
          <p:cNvSpPr>
            <a:spLocks noGrp="1"/>
          </p:cNvSpPr>
          <p:nvPr>
            <p:ph idx="1"/>
          </p:nvPr>
        </p:nvSpPr>
        <p:spPr/>
        <p:txBody>
          <a:bodyPr/>
          <a:lstStyle/>
          <a:p>
            <a:r>
              <a:rPr lang="en-US" dirty="0" err="1" smtClean="0"/>
              <a:t>Tbd</a:t>
            </a:r>
            <a:r>
              <a:rPr lang="en-US" dirty="0" smtClean="0"/>
              <a:t> after June 9 meeting</a:t>
            </a:r>
            <a:endParaRPr lang="en-US" dirty="0"/>
          </a:p>
        </p:txBody>
      </p:sp>
    </p:spTree>
    <p:extLst>
      <p:ext uri="{BB962C8B-B14F-4D97-AF65-F5344CB8AC3E}">
        <p14:creationId xmlns:p14="http://schemas.microsoft.com/office/powerpoint/2010/main" val="779112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Milestone Report Structure</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a:t>Part 1: </a:t>
            </a:r>
            <a:r>
              <a:rPr lang="en-US" dirty="0" smtClean="0"/>
              <a:t>  </a:t>
            </a:r>
            <a:r>
              <a:rPr lang="en-US" dirty="0" smtClean="0">
                <a:solidFill>
                  <a:srgbClr val="C00000"/>
                </a:solidFill>
              </a:rPr>
              <a:t>WHY</a:t>
            </a:r>
            <a:r>
              <a:rPr lang="en-US" dirty="0" smtClean="0"/>
              <a:t> </a:t>
            </a:r>
            <a:r>
              <a:rPr lang="en-US" dirty="0"/>
              <a:t>provide applicant support?</a:t>
            </a:r>
            <a:br>
              <a:rPr lang="en-US" dirty="0"/>
            </a:br>
            <a:r>
              <a:rPr lang="en-US" dirty="0"/>
              <a:t>Part 2: </a:t>
            </a:r>
            <a:r>
              <a:rPr lang="en-US" dirty="0" smtClean="0"/>
              <a:t>  </a:t>
            </a:r>
            <a:r>
              <a:rPr lang="en-US" dirty="0" smtClean="0">
                <a:solidFill>
                  <a:srgbClr val="C00000"/>
                </a:solidFill>
              </a:rPr>
              <a:t>WHEN</a:t>
            </a:r>
            <a:r>
              <a:rPr lang="en-US" dirty="0" smtClean="0"/>
              <a:t> </a:t>
            </a:r>
            <a:r>
              <a:rPr lang="en-US" dirty="0"/>
              <a:t>should support be provided?</a:t>
            </a:r>
            <a:br>
              <a:rPr lang="en-US" dirty="0"/>
            </a:br>
            <a:r>
              <a:rPr lang="en-US" dirty="0"/>
              <a:t>Part 3: </a:t>
            </a:r>
            <a:r>
              <a:rPr lang="en-US" dirty="0" smtClean="0"/>
              <a:t>  </a:t>
            </a:r>
            <a:r>
              <a:rPr lang="en-US" dirty="0" smtClean="0">
                <a:solidFill>
                  <a:srgbClr val="C00000"/>
                </a:solidFill>
              </a:rPr>
              <a:t>WHO</a:t>
            </a:r>
            <a:r>
              <a:rPr lang="en-US" dirty="0" smtClean="0"/>
              <a:t> </a:t>
            </a:r>
            <a:r>
              <a:rPr lang="en-US" dirty="0"/>
              <a:t>qualifies for support? and HOW </a:t>
            </a:r>
            <a:r>
              <a:rPr lang="en-US" dirty="0" smtClean="0"/>
              <a:t>  </a:t>
            </a:r>
          </a:p>
          <a:p>
            <a:pPr marL="0" indent="0">
              <a:spcBef>
                <a:spcPts val="0"/>
              </a:spcBef>
              <a:buNone/>
            </a:pPr>
            <a:r>
              <a:rPr lang="en-US" dirty="0"/>
              <a:t> </a:t>
            </a:r>
            <a:r>
              <a:rPr lang="en-US" dirty="0" smtClean="0"/>
              <a:t>              do </a:t>
            </a:r>
            <a:r>
              <a:rPr lang="en-US" dirty="0"/>
              <a:t>we evaluate the applications?</a:t>
            </a:r>
            <a:br>
              <a:rPr lang="en-US" dirty="0"/>
            </a:br>
            <a:r>
              <a:rPr lang="en-US" dirty="0"/>
              <a:t>Part 4: </a:t>
            </a:r>
            <a:r>
              <a:rPr lang="en-US" dirty="0" smtClean="0"/>
              <a:t>  </a:t>
            </a:r>
            <a:r>
              <a:rPr lang="en-US" dirty="0" smtClean="0">
                <a:solidFill>
                  <a:srgbClr val="C00000"/>
                </a:solidFill>
              </a:rPr>
              <a:t>WHAT</a:t>
            </a:r>
            <a:r>
              <a:rPr lang="en-US" dirty="0" smtClean="0"/>
              <a:t> </a:t>
            </a:r>
            <a:r>
              <a:rPr lang="en-US" dirty="0"/>
              <a:t>do qualified applicants get?</a:t>
            </a:r>
            <a:br>
              <a:rPr lang="en-US" dirty="0"/>
            </a:br>
            <a:r>
              <a:rPr lang="en-US" dirty="0"/>
              <a:t>Part 5: </a:t>
            </a:r>
            <a:r>
              <a:rPr lang="en-US" dirty="0" smtClean="0"/>
              <a:t>  </a:t>
            </a:r>
            <a:r>
              <a:rPr lang="en-US" dirty="0" smtClean="0">
                <a:solidFill>
                  <a:srgbClr val="C00000"/>
                </a:solidFill>
              </a:rPr>
              <a:t>HOW</a:t>
            </a:r>
            <a:r>
              <a:rPr lang="en-US" dirty="0" smtClean="0"/>
              <a:t> </a:t>
            </a:r>
            <a:r>
              <a:rPr lang="en-US" dirty="0"/>
              <a:t>will the process work and how </a:t>
            </a:r>
            <a:endParaRPr lang="en-US" dirty="0" smtClean="0"/>
          </a:p>
          <a:p>
            <a:pPr marL="0" indent="0">
              <a:spcBef>
                <a:spcPts val="0"/>
              </a:spcBef>
              <a:buNone/>
            </a:pPr>
            <a:r>
              <a:rPr lang="en-US" dirty="0"/>
              <a:t> </a:t>
            </a:r>
            <a:r>
              <a:rPr lang="en-US" dirty="0" smtClean="0"/>
              <a:t>              does </a:t>
            </a:r>
            <a:r>
              <a:rPr lang="en-US" dirty="0"/>
              <a:t>it relate to the </a:t>
            </a:r>
            <a:r>
              <a:rPr lang="en-US" dirty="0" err="1"/>
              <a:t>gTLD</a:t>
            </a:r>
            <a:r>
              <a:rPr lang="en-US" dirty="0"/>
              <a:t> Applicant </a:t>
            </a:r>
            <a:endParaRPr lang="en-US" dirty="0" smtClean="0"/>
          </a:p>
          <a:p>
            <a:pPr marL="0" indent="0">
              <a:spcBef>
                <a:spcPts val="0"/>
              </a:spcBef>
              <a:buNone/>
            </a:pPr>
            <a:r>
              <a:rPr lang="en-US" dirty="0"/>
              <a:t> </a:t>
            </a:r>
            <a:r>
              <a:rPr lang="en-US" dirty="0" smtClean="0"/>
              <a:t>              Guidebook </a:t>
            </a:r>
            <a:r>
              <a:rPr lang="en-US" dirty="0"/>
              <a:t>(AG)?</a:t>
            </a:r>
          </a:p>
          <a:p>
            <a:endParaRPr lang="en-US" dirty="0"/>
          </a:p>
        </p:txBody>
      </p:sp>
    </p:spTree>
    <p:extLst>
      <p:ext uri="{BB962C8B-B14F-4D97-AF65-F5344CB8AC3E}">
        <p14:creationId xmlns:p14="http://schemas.microsoft.com/office/powerpoint/2010/main" val="2701482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When should support be offered</a:t>
            </a:r>
            <a:r>
              <a:rPr lang="en-US" b="1" dirty="0" smtClean="0"/>
              <a:t>?</a:t>
            </a:r>
            <a:r>
              <a:rPr lang="en-US" dirty="0"/>
              <a:t/>
            </a:r>
            <a:br>
              <a:rPr lang="en-US" dirty="0"/>
            </a:br>
            <a:endParaRPr lang="en-US" dirty="0"/>
          </a:p>
        </p:txBody>
      </p:sp>
      <p:sp>
        <p:nvSpPr>
          <p:cNvPr id="3" name="Content Placeholder 2"/>
          <p:cNvSpPr>
            <a:spLocks noGrp="1"/>
          </p:cNvSpPr>
          <p:nvPr>
            <p:ph idx="1"/>
          </p:nvPr>
        </p:nvSpPr>
        <p:spPr>
          <a:xfrm>
            <a:off x="457200" y="1219200"/>
            <a:ext cx="8229600" cy="4525963"/>
          </a:xfrm>
        </p:spPr>
        <p:txBody>
          <a:bodyPr>
            <a:normAutofit fontScale="92500" lnSpcReduction="20000"/>
          </a:bodyPr>
          <a:lstStyle/>
          <a:p>
            <a:pPr marL="0" indent="0" algn="ctr">
              <a:buNone/>
            </a:pPr>
            <a:r>
              <a:rPr lang="en-US" sz="3500" dirty="0" smtClean="0">
                <a:solidFill>
                  <a:srgbClr val="C00000"/>
                </a:solidFill>
              </a:rPr>
              <a:t>First </a:t>
            </a:r>
            <a:r>
              <a:rPr lang="en-US" sz="3500" dirty="0">
                <a:solidFill>
                  <a:srgbClr val="C00000"/>
                </a:solidFill>
              </a:rPr>
              <a:t>and subsequent </a:t>
            </a:r>
            <a:r>
              <a:rPr lang="en-US" sz="3500" dirty="0" smtClean="0">
                <a:solidFill>
                  <a:srgbClr val="C00000"/>
                </a:solidFill>
              </a:rPr>
              <a:t>rounds!</a:t>
            </a:r>
          </a:p>
          <a:p>
            <a:pPr marL="0" indent="0" algn="ctr">
              <a:buNone/>
            </a:pPr>
            <a:r>
              <a:rPr lang="en-US" i="1" dirty="0" smtClean="0"/>
              <a:t>Why?</a:t>
            </a:r>
          </a:p>
          <a:p>
            <a:pPr>
              <a:spcBef>
                <a:spcPts val="1200"/>
              </a:spcBef>
            </a:pPr>
            <a:r>
              <a:rPr lang="en-US" sz="2800" dirty="0"/>
              <a:t>New </a:t>
            </a:r>
            <a:r>
              <a:rPr lang="en-US" sz="2800" dirty="0" err="1"/>
              <a:t>gTLD</a:t>
            </a:r>
            <a:r>
              <a:rPr lang="en-US" sz="2800" dirty="0"/>
              <a:t> Program </a:t>
            </a:r>
            <a:r>
              <a:rPr lang="en-US" sz="2800" dirty="0" smtClean="0"/>
              <a:t>should be </a:t>
            </a:r>
            <a:r>
              <a:rPr lang="en-US" sz="2800" u="sng" dirty="0" smtClean="0"/>
              <a:t>inclusive</a:t>
            </a:r>
          </a:p>
          <a:p>
            <a:pPr>
              <a:spcBef>
                <a:spcPts val="1200"/>
              </a:spcBef>
            </a:pPr>
            <a:r>
              <a:rPr lang="en-US" sz="2800" dirty="0"/>
              <a:t>With every new </a:t>
            </a:r>
            <a:r>
              <a:rPr lang="en-US" sz="2800" dirty="0" err="1"/>
              <a:t>gTLD</a:t>
            </a:r>
            <a:r>
              <a:rPr lang="en-US" sz="2800" dirty="0"/>
              <a:t> application round, the market competitive disadvantage of under-served communities </a:t>
            </a:r>
            <a:r>
              <a:rPr lang="en-US" sz="2800" dirty="0" smtClean="0"/>
              <a:t>increases</a:t>
            </a:r>
          </a:p>
          <a:p>
            <a:pPr>
              <a:spcBef>
                <a:spcPts val="1200"/>
              </a:spcBef>
            </a:pPr>
            <a:r>
              <a:rPr lang="en-US" sz="2800" dirty="0"/>
              <a:t>There  is no indication </a:t>
            </a:r>
            <a:r>
              <a:rPr lang="en-US" sz="2800" dirty="0" smtClean="0"/>
              <a:t>when there will be a second round and whether </a:t>
            </a:r>
            <a:r>
              <a:rPr lang="en-US" sz="2800" dirty="0"/>
              <a:t>in subsequent rounds, fees will be </a:t>
            </a:r>
            <a:r>
              <a:rPr lang="en-US" sz="2800" dirty="0" smtClean="0"/>
              <a:t>reduced. In </a:t>
            </a:r>
            <a:r>
              <a:rPr lang="en-US" sz="2800" dirty="0"/>
              <a:t>case there is any reduction, by how </a:t>
            </a:r>
            <a:r>
              <a:rPr lang="en-US" sz="2800" dirty="0" smtClean="0"/>
              <a:t>much</a:t>
            </a:r>
            <a:endParaRPr lang="en-US" sz="2800" dirty="0"/>
          </a:p>
          <a:p>
            <a:pPr>
              <a:spcBef>
                <a:spcPts val="1200"/>
              </a:spcBef>
            </a:pPr>
            <a:r>
              <a:rPr lang="en-US" sz="2800" dirty="0" smtClean="0"/>
              <a:t>There </a:t>
            </a:r>
            <a:r>
              <a:rPr lang="en-US" sz="2800" dirty="0"/>
              <a:t>is built-up demand for new </a:t>
            </a:r>
            <a:r>
              <a:rPr lang="en-US" sz="2800" dirty="0" err="1"/>
              <a:t>gTLDs</a:t>
            </a:r>
            <a:r>
              <a:rPr lang="en-US" sz="2800" dirty="0"/>
              <a:t>, including IDN </a:t>
            </a:r>
            <a:r>
              <a:rPr lang="en-US" sz="2800" dirty="0" err="1" smtClean="0"/>
              <a:t>gTLDs</a:t>
            </a:r>
            <a:endParaRPr lang="en-US" sz="2800" dirty="0" smtClean="0"/>
          </a:p>
          <a:p>
            <a:endParaRPr lang="en-US" dirty="0"/>
          </a:p>
        </p:txBody>
      </p:sp>
    </p:spTree>
    <p:extLst>
      <p:ext uri="{BB962C8B-B14F-4D97-AF65-F5344CB8AC3E}">
        <p14:creationId xmlns:p14="http://schemas.microsoft.com/office/powerpoint/2010/main" val="678187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1121</Words>
  <Application>Microsoft Office PowerPoint</Application>
  <PresentationFormat>On-screen Show (4:3)</PresentationFormat>
  <Paragraphs>153</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Supporting Applicants from Developing Economies</vt:lpstr>
      <vt:lpstr>Agenda</vt:lpstr>
      <vt:lpstr>Why Provide New Applicant Support? Highlights</vt:lpstr>
      <vt:lpstr>JAS WG Activities Timeline 2010</vt:lpstr>
      <vt:lpstr>JAS WG Activities Timeline 2011</vt:lpstr>
      <vt:lpstr>ALAC Statement Highlights</vt:lpstr>
      <vt:lpstr>GNSO Statement</vt:lpstr>
      <vt:lpstr>Second Milestone Report Structure</vt:lpstr>
      <vt:lpstr>When should support be offered? </vt:lpstr>
      <vt:lpstr>Who qualifies for support?  </vt:lpstr>
      <vt:lpstr>The Following Do NOT receive Support</vt:lpstr>
      <vt:lpstr>What Benefits Qualified Applicants Receive? </vt:lpstr>
      <vt:lpstr>Evaluation Process and Relationship to the Applicant Guidebook </vt:lpstr>
      <vt:lpstr>Next Steps</vt:lpstr>
      <vt:lpstr>Where to Find More Info…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JAS WG Status Update</dc:title>
  <dc:creator>User</dc:creator>
  <cp:lastModifiedBy>User</cp:lastModifiedBy>
  <cp:revision>23</cp:revision>
  <dcterms:created xsi:type="dcterms:W3CDTF">2011-05-17T20:22:42Z</dcterms:created>
  <dcterms:modified xsi:type="dcterms:W3CDTF">2011-06-07T22:25:26Z</dcterms:modified>
</cp:coreProperties>
</file>