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7" r:id="rId1"/>
  </p:sldMasterIdLst>
  <p:notesMasterIdLst>
    <p:notesMasterId r:id="rId9"/>
  </p:notesMasterIdLst>
  <p:handoutMasterIdLst>
    <p:handoutMasterId r:id="rId10"/>
  </p:handoutMasterIdLst>
  <p:sldIdLst>
    <p:sldId id="278" r:id="rId2"/>
    <p:sldId id="280" r:id="rId3"/>
    <p:sldId id="293" r:id="rId4"/>
    <p:sldId id="297" r:id="rId5"/>
    <p:sldId id="294" r:id="rId6"/>
    <p:sldId id="292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n Lipinsk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A6D5EE"/>
    <a:srgbClr val="43ACDA"/>
    <a:srgbClr val="4C4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5" autoAdjust="0"/>
    <p:restoredTop sz="87054" autoAdjust="0"/>
  </p:normalViewPr>
  <p:slideViewPr>
    <p:cSldViewPr snapToObjects="1" showGuides="1">
      <p:cViewPr>
        <p:scale>
          <a:sx n="100" d="100"/>
          <a:sy n="100" d="100"/>
        </p:scale>
        <p:origin x="-1032" y="-360"/>
      </p:cViewPr>
      <p:guideLst>
        <p:guide orient="horz" pos="237"/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7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481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0D38C-903D-D84E-A776-43A8034AD382}" type="datetime1">
              <a:rPr lang="en-US" smtClean="0"/>
              <a:pPr/>
              <a:t>14/07/13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85A87-EA0E-2947-93B9-3269BCCDE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48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EB819-9955-384D-8D4D-6D7C38F1F2BB}" type="datetime1">
              <a:rPr lang="en-US" smtClean="0"/>
              <a:pPr/>
              <a:t>14/07/13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CD7E7-0C57-B74C-B378-86AF402DC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60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ICANN </a:t>
            </a:r>
            <a:r>
              <a:rPr lang="en-US" dirty="0" smtClean="0"/>
              <a:t>meeting Strategy Working group was formed in March of this year and our first meeting took place in Beijing</a:t>
            </a:r>
            <a:r>
              <a:rPr lang="en-US" baseline="0" dirty="0" smtClean="0"/>
              <a:t> and since them we have had weekly calls.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0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aseline="0" dirty="0" smtClean="0"/>
              <a:t>I </a:t>
            </a:r>
            <a:r>
              <a:rPr lang="en-US" sz="1800" baseline="0" dirty="0" smtClean="0"/>
              <a:t>am going to briefly outline the charter, structure, composition and outline deliverables.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C4D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598360" cy="936526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3200" b="0" i="0">
                <a:solidFill>
                  <a:srgbClr val="A6D5EE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map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628" y="1821786"/>
            <a:ext cx="7714745" cy="3767454"/>
          </a:xfrm>
          <a:prstGeom prst="rect">
            <a:avLst/>
          </a:prstGeom>
        </p:spPr>
      </p:pic>
      <p:pic>
        <p:nvPicPr>
          <p:cNvPr id="6" name="Picture 4" descr="Untitled-2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091" y="6172200"/>
            <a:ext cx="627909" cy="46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0"/>
          <p:cNvSpPr>
            <a:spLocks noGrp="1"/>
          </p:cNvSpPr>
          <p:nvPr>
            <p:ph sz="quarter" idx="11" hasCustomPrompt="1"/>
          </p:nvPr>
        </p:nvSpPr>
        <p:spPr>
          <a:xfrm>
            <a:off x="329320" y="1268760"/>
            <a:ext cx="2446932" cy="183557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1pPr>
            <a:lvl2pPr marL="457200" indent="0" algn="r">
              <a:buNone/>
              <a:defRPr sz="1600" b="0" i="0">
                <a:solidFill>
                  <a:srgbClr val="4C4D50"/>
                </a:solidFill>
                <a:latin typeface="Helvetica Neue"/>
                <a:cs typeface="Helvetica Neue"/>
              </a:defRPr>
            </a:lvl2pPr>
            <a:lvl3pPr marL="914400" indent="0" algn="r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CA" dirty="0" smtClean="0"/>
              <a:t>Subtitle</a:t>
            </a:r>
            <a:endParaRPr lang="en-US" dirty="0"/>
          </a:p>
        </p:txBody>
      </p:sp>
      <p:sp>
        <p:nvSpPr>
          <p:cNvPr id="12" name="Content Placeholder 20"/>
          <p:cNvSpPr>
            <a:spLocks noGrp="1"/>
          </p:cNvSpPr>
          <p:nvPr>
            <p:ph sz="quarter" idx="12" hasCustomPrompt="1"/>
          </p:nvPr>
        </p:nvSpPr>
        <p:spPr>
          <a:xfrm>
            <a:off x="2777872" y="1268760"/>
            <a:ext cx="5070728" cy="41390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3ACDA"/>
                </a:solidFill>
                <a:latin typeface="Helvetica Neue"/>
                <a:cs typeface="Helvetica Neue"/>
              </a:defRPr>
            </a:lvl1pPr>
            <a:lvl2pPr marL="0" indent="0">
              <a:buNone/>
              <a:defRPr sz="16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2pPr>
            <a:lvl3pPr marL="914400" indent="0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329320" y="321693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2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79512" y="908720"/>
            <a:ext cx="8784976" cy="48967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C4D50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329320" y="321693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2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179512" y="133698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7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 hasCustomPrompt="1"/>
          </p:nvPr>
        </p:nvSpPr>
        <p:spPr>
          <a:xfrm>
            <a:off x="179512" y="133698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9512" y="1556792"/>
            <a:ext cx="8219109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Lorem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ipsum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valerum</a:t>
            </a:r>
            <a:endParaRPr lang="en-US" sz="2800" b="0" i="0" baseline="0" dirty="0" smtClean="0">
              <a:solidFill>
                <a:srgbClr val="4C4D50"/>
              </a:solidFill>
              <a:latin typeface="Helvetica Neue"/>
              <a:cs typeface="Helvetica Neue"/>
            </a:endParaRPr>
          </a:p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Donec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rhoncus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eros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in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nulla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dapibus</a:t>
            </a:r>
            <a:endParaRPr lang="en-US" sz="2800" b="0" i="0" baseline="0" dirty="0" smtClean="0">
              <a:solidFill>
                <a:srgbClr val="4C4D50"/>
              </a:solidFill>
              <a:latin typeface="Helvetica Neue"/>
              <a:cs typeface="Helvetica Neue"/>
            </a:endParaRPr>
          </a:p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Nam et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velit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ac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lectus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iaculis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sollicitudin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. In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rutrum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massa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vel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nisi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luctus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consequat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. </a:t>
            </a:r>
          </a:p>
          <a:p>
            <a:endParaRPr lang="en-US" sz="2800" b="0" i="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1787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8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3F28C-3949-467A-8A73-46C31175148E}" type="datetimeFigureOut">
              <a:rPr lang="es-PR" smtClean="0"/>
              <a:t>14/07/13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499EEE-5670-48F3-B951-283192CD8EE5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15220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39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2" r:id="rId2"/>
    <p:sldLayoutId id="2147483780" r:id="rId3"/>
    <p:sldLayoutId id="2147483781" r:id="rId4"/>
    <p:sldLayoutId id="2147483783" r:id="rId5"/>
    <p:sldLayoutId id="2147483784" r:id="rId6"/>
    <p:sldLayoutId id="214748378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5"/>
          <p:cNvSpPr>
            <a:spLocks noGrp="1"/>
          </p:cNvSpPr>
          <p:nvPr>
            <p:ph type="title"/>
          </p:nvPr>
        </p:nvSpPr>
        <p:spPr>
          <a:xfrm>
            <a:off x="425828" y="476250"/>
            <a:ext cx="3536572" cy="1352550"/>
          </a:xfrm>
        </p:spPr>
        <p:txBody>
          <a:bodyPr/>
          <a:lstStyle/>
          <a:p>
            <a:r>
              <a:rPr lang="en-US" sz="3200" dirty="0" smtClean="0"/>
              <a:t>ICANN </a:t>
            </a:r>
            <a:br>
              <a:rPr lang="en-US" sz="3200" dirty="0" smtClean="0"/>
            </a:br>
            <a:r>
              <a:rPr lang="en-US" dirty="0" smtClean="0"/>
              <a:t>Meeting </a:t>
            </a:r>
            <a:r>
              <a:rPr lang="en-US" dirty="0"/>
              <a:t>Strategy Working Group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5" name="Picture 4" descr="Untitled-2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091" y="6172200"/>
            <a:ext cx="627909" cy="46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9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87624" y="1268760"/>
            <a:ext cx="6660976" cy="5328592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Clr>
                <a:srgbClr val="43ACDA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rgbClr val="4C4D50"/>
                </a:solidFill>
              </a:rPr>
              <a:t>Charter</a:t>
            </a:r>
          </a:p>
          <a:p>
            <a:pPr marL="514350" indent="-514350">
              <a:spcAft>
                <a:spcPts val="1200"/>
              </a:spcAft>
              <a:buClr>
                <a:srgbClr val="43ACDA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rgbClr val="4C4D50"/>
                </a:solidFill>
              </a:rPr>
              <a:t>Composition</a:t>
            </a:r>
            <a:r>
              <a:rPr lang="en-US" sz="3200" dirty="0" smtClean="0">
                <a:solidFill>
                  <a:srgbClr val="4C4D50"/>
                </a:solidFill>
              </a:rPr>
              <a:t> </a:t>
            </a:r>
            <a:endParaRPr lang="en-US" sz="3200" dirty="0" smtClean="0">
              <a:solidFill>
                <a:srgbClr val="4C4D50"/>
              </a:solidFill>
            </a:endParaRPr>
          </a:p>
          <a:p>
            <a:pPr marL="514350" indent="-514350">
              <a:spcAft>
                <a:spcPts val="1200"/>
              </a:spcAft>
              <a:buClr>
                <a:srgbClr val="43ACDA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rgbClr val="4C4D50"/>
                </a:solidFill>
              </a:rPr>
              <a:t>Structure</a:t>
            </a:r>
            <a:endParaRPr lang="en-US" sz="3200" dirty="0" smtClean="0">
              <a:solidFill>
                <a:srgbClr val="4C4D50"/>
              </a:solidFill>
            </a:endParaRPr>
          </a:p>
          <a:p>
            <a:pPr marL="514350" indent="-514350">
              <a:spcAft>
                <a:spcPts val="1200"/>
              </a:spcAft>
              <a:buClr>
                <a:srgbClr val="43ACDA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rgbClr val="4C4D50"/>
                </a:solidFill>
              </a:rPr>
              <a:t>Deliverables</a:t>
            </a:r>
          </a:p>
          <a:p>
            <a:pPr marL="514350" indent="-514350">
              <a:spcAft>
                <a:spcPts val="1200"/>
              </a:spcAft>
              <a:buClr>
                <a:srgbClr val="43ACDA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rgbClr val="4C4D50"/>
                </a:solidFill>
              </a:rPr>
              <a:t>Questions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7519280" cy="803051"/>
          </a:xfrm>
        </p:spPr>
        <p:txBody>
          <a:bodyPr/>
          <a:lstStyle/>
          <a:p>
            <a:r>
              <a:rPr lang="en-US" dirty="0" smtClean="0"/>
              <a:t>CSG – MSWG Update</a:t>
            </a:r>
            <a:r>
              <a:rPr lang="en-US" dirty="0"/>
              <a:t> </a:t>
            </a:r>
            <a:r>
              <a:rPr lang="en-US" dirty="0" smtClean="0"/>
              <a:t> 14 July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3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251520" y="260648"/>
            <a:ext cx="8712968" cy="6336704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Multi-stakeholder Meeting Strategy Working Group Charter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created to discuss and propose strategy for the structure, purpose and locations for ICANN Public Meetings and conferences starting in 2015.      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The MSWG </a:t>
            </a:r>
            <a:r>
              <a:rPr lang="en-US" sz="2000" dirty="0" smtClean="0">
                <a:solidFill>
                  <a:schemeClr val="tx1"/>
                </a:solidFill>
              </a:rPr>
              <a:t>is </a:t>
            </a:r>
            <a:r>
              <a:rPr lang="en-US" sz="2000" dirty="0">
                <a:solidFill>
                  <a:schemeClr val="tx1"/>
                </a:solidFill>
              </a:rPr>
              <a:t>composed of Board members, staff and community representatives</a:t>
            </a:r>
            <a:r>
              <a:rPr lang="en-US" sz="2000" dirty="0">
                <a:solidFill>
                  <a:schemeClr val="tx1"/>
                </a:solidFill>
              </a:rPr>
              <a:t>.  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There are 16 community members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MSWG is chaired </a:t>
            </a:r>
            <a:r>
              <a:rPr lang="en-US" sz="2000" dirty="0">
                <a:solidFill>
                  <a:schemeClr val="tx1"/>
                </a:solidFill>
              </a:rPr>
              <a:t>by </a:t>
            </a:r>
            <a:r>
              <a:rPr lang="en-US" sz="2000" dirty="0" err="1">
                <a:solidFill>
                  <a:schemeClr val="tx1"/>
                </a:solidFill>
              </a:rPr>
              <a:t>Sébastien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Bachollet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GNSO </a:t>
            </a:r>
            <a:r>
              <a:rPr lang="en-US" sz="2000" dirty="0" smtClean="0">
                <a:solidFill>
                  <a:schemeClr val="tx1"/>
                </a:solidFill>
              </a:rPr>
              <a:t>Representatives  are: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	Paul </a:t>
            </a:r>
            <a:r>
              <a:rPr lang="en-US" sz="2000" dirty="0">
                <a:solidFill>
                  <a:schemeClr val="tx1"/>
                </a:solidFill>
              </a:rPr>
              <a:t>Diaz  (Registrar)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Donna </a:t>
            </a:r>
            <a:r>
              <a:rPr lang="en-US" sz="2000" dirty="0">
                <a:solidFill>
                  <a:schemeClr val="tx1"/>
                </a:solidFill>
              </a:rPr>
              <a:t>Austin (Registry)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Poncelet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Ileleji</a:t>
            </a:r>
            <a:r>
              <a:rPr lang="en-US" sz="2000" dirty="0">
                <a:solidFill>
                  <a:schemeClr val="tx1"/>
                </a:solidFill>
              </a:rPr>
              <a:t>  (NCSG)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Michelle </a:t>
            </a:r>
            <a:r>
              <a:rPr lang="en-US" sz="2000" dirty="0">
                <a:solidFill>
                  <a:schemeClr val="tx1"/>
                </a:solidFill>
              </a:rPr>
              <a:t>Chaplow (CSG)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lvl="1"/>
            <a:endParaRPr lang="fr-FR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303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65097" y="167978"/>
            <a:ext cx="7282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Meeting Strategy  – WG Composition</a:t>
            </a:r>
            <a:endParaRPr lang="en-US" sz="3600" b="1" dirty="0"/>
          </a:p>
        </p:txBody>
      </p:sp>
      <p:grpSp>
        <p:nvGrpSpPr>
          <p:cNvPr id="74" name="Group 73"/>
          <p:cNvGrpSpPr/>
          <p:nvPr/>
        </p:nvGrpSpPr>
        <p:grpSpPr>
          <a:xfrm>
            <a:off x="2757249" y="2427561"/>
            <a:ext cx="3337907" cy="3161677"/>
            <a:chOff x="2555554" y="1562099"/>
            <a:chExt cx="1980560" cy="2490934"/>
          </a:xfrm>
        </p:grpSpPr>
        <p:sp>
          <p:nvSpPr>
            <p:cNvPr id="75" name="TextBox 74"/>
            <p:cNvSpPr txBox="1"/>
            <p:nvPr/>
          </p:nvSpPr>
          <p:spPr>
            <a:xfrm>
              <a:off x="2692367" y="1758538"/>
              <a:ext cx="1843747" cy="2036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Support: </a:t>
              </a:r>
              <a:r>
                <a:rPr lang="en-US" b="1" dirty="0" err="1"/>
                <a:t>Sebastien</a:t>
              </a:r>
              <a:r>
                <a:rPr lang="en-US" b="1" dirty="0"/>
                <a:t> </a:t>
              </a:r>
              <a:r>
                <a:rPr lang="en-US" b="1" dirty="0" err="1"/>
                <a:t>Bachollet</a:t>
              </a:r>
              <a:endParaRPr lang="en-US" b="1" dirty="0"/>
            </a:p>
            <a:p>
              <a:r>
                <a:rPr lang="en-US" b="1" dirty="0"/>
                <a:t>Note Taker:   Donna </a:t>
              </a:r>
              <a:r>
                <a:rPr lang="en-US" b="1" dirty="0" smtClean="0"/>
                <a:t>Austin</a:t>
              </a:r>
              <a:endParaRPr lang="en-US" b="1" dirty="0"/>
            </a:p>
            <a:p>
              <a:endParaRPr lang="en-US" b="1" dirty="0" smtClean="0"/>
            </a:p>
            <a:p>
              <a:r>
                <a:rPr lang="en-US" b="1" dirty="0" err="1" smtClean="0"/>
                <a:t>Satish</a:t>
              </a:r>
              <a:r>
                <a:rPr lang="en-US" b="1" dirty="0" smtClean="0"/>
                <a:t> </a:t>
              </a:r>
              <a:r>
                <a:rPr lang="en-US" b="1" dirty="0" err="1"/>
                <a:t>Babu</a:t>
              </a:r>
              <a:endParaRPr lang="en-US" b="1" dirty="0"/>
            </a:p>
            <a:p>
              <a:r>
                <a:rPr lang="en-US" b="1" dirty="0"/>
                <a:t>Tracy </a:t>
              </a:r>
              <a:r>
                <a:rPr lang="en-US" b="1" dirty="0" err="1"/>
                <a:t>Hackshaw</a:t>
              </a:r>
              <a:endParaRPr lang="en-US" b="1" dirty="0"/>
            </a:p>
            <a:p>
              <a:r>
                <a:rPr lang="en-US" b="1" dirty="0"/>
                <a:t>Sylvia </a:t>
              </a:r>
              <a:r>
                <a:rPr lang="en-US" b="1" dirty="0" err="1"/>
                <a:t>Herlein</a:t>
              </a:r>
              <a:r>
                <a:rPr lang="en-US" b="1" dirty="0"/>
                <a:t> </a:t>
              </a:r>
              <a:r>
                <a:rPr lang="en-US" b="1" dirty="0" err="1"/>
                <a:t>Leite</a:t>
              </a:r>
              <a:endParaRPr lang="en-US" b="1" dirty="0"/>
            </a:p>
            <a:p>
              <a:r>
                <a:rPr lang="en-US" b="1" dirty="0" err="1"/>
                <a:t>Poncelet</a:t>
              </a:r>
              <a:r>
                <a:rPr lang="en-US" b="1" dirty="0"/>
                <a:t> </a:t>
              </a:r>
              <a:r>
                <a:rPr lang="en-US" b="1" dirty="0" err="1"/>
                <a:t>Ileleji</a:t>
              </a:r>
              <a:endParaRPr lang="en-US" b="1" dirty="0"/>
            </a:p>
            <a:p>
              <a:r>
                <a:rPr lang="en-US" b="1" dirty="0"/>
                <a:t>Suzanne Murray </a:t>
              </a:r>
              <a:r>
                <a:rPr lang="en-US" b="1" dirty="0" err="1"/>
                <a:t>Radell</a:t>
              </a:r>
              <a:endParaRPr lang="en-US" b="1" dirty="0"/>
            </a:p>
            <a:p>
              <a:r>
                <a:rPr lang="en-US" b="1" dirty="0"/>
                <a:t>Dmitry </a:t>
              </a:r>
              <a:r>
                <a:rPr lang="en-US" b="1" dirty="0" err="1"/>
                <a:t>Kohmanyuk</a:t>
              </a:r>
              <a:endParaRPr lang="en-US" b="1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555554" y="1562099"/>
              <a:ext cx="1611133" cy="2490934"/>
              <a:chOff x="609599" y="1562100"/>
              <a:chExt cx="1611133" cy="2490934"/>
            </a:xfrm>
          </p:grpSpPr>
          <p:sp>
            <p:nvSpPr>
              <p:cNvPr id="77" name="Left Brace 76"/>
              <p:cNvSpPr/>
              <p:nvPr/>
            </p:nvSpPr>
            <p:spPr>
              <a:xfrm rot="16200000">
                <a:off x="1243716" y="927983"/>
                <a:ext cx="342900" cy="1611133"/>
              </a:xfrm>
              <a:prstGeom prst="leftBrace">
                <a:avLst>
                  <a:gd name="adj1" fmla="val 8333"/>
                  <a:gd name="adj2" fmla="val 898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>
                <a:off x="746412" y="1871048"/>
                <a:ext cx="0" cy="21819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/>
          <p:cNvGrpSpPr/>
          <p:nvPr/>
        </p:nvGrpSpPr>
        <p:grpSpPr>
          <a:xfrm>
            <a:off x="337391" y="2286721"/>
            <a:ext cx="2866459" cy="3302518"/>
            <a:chOff x="3759191" y="1697167"/>
            <a:chExt cx="1851564" cy="2662204"/>
          </a:xfrm>
        </p:grpSpPr>
        <p:grpSp>
          <p:nvGrpSpPr>
            <p:cNvPr id="8" name="Group 7"/>
            <p:cNvGrpSpPr/>
            <p:nvPr/>
          </p:nvGrpSpPr>
          <p:grpSpPr>
            <a:xfrm>
              <a:off x="3759191" y="1810701"/>
              <a:ext cx="1851564" cy="2548670"/>
              <a:chOff x="3759191" y="1810701"/>
              <a:chExt cx="1851564" cy="2548670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3867718" y="2045020"/>
                <a:ext cx="1743037" cy="2314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Support: Chris </a:t>
                </a:r>
                <a:r>
                  <a:rPr lang="en-US" b="1" dirty="0" err="1"/>
                  <a:t>Disspain</a:t>
                </a:r>
                <a:endParaRPr lang="en-US" b="1" dirty="0"/>
              </a:p>
              <a:p>
                <a:r>
                  <a:rPr lang="en-US" b="1" dirty="0"/>
                  <a:t>Note taker: Donna Austin</a:t>
                </a:r>
              </a:p>
              <a:p>
                <a:endParaRPr lang="en-US" b="1" dirty="0"/>
              </a:p>
              <a:p>
                <a:r>
                  <a:rPr lang="en-US" b="1" dirty="0" err="1"/>
                  <a:t>Tijani</a:t>
                </a:r>
                <a:r>
                  <a:rPr lang="en-US" b="1" dirty="0"/>
                  <a:t> Ben </a:t>
                </a:r>
                <a:r>
                  <a:rPr lang="en-US" b="1" dirty="0" err="1"/>
                  <a:t>Jemaa</a:t>
                </a:r>
                <a:endParaRPr lang="en-US" b="1" dirty="0"/>
              </a:p>
              <a:p>
                <a:r>
                  <a:rPr lang="en-US" b="1" dirty="0"/>
                  <a:t>Keith Davidson</a:t>
                </a:r>
              </a:p>
              <a:p>
                <a:r>
                  <a:rPr lang="en-US" b="1" dirty="0"/>
                  <a:t>Tracy </a:t>
                </a:r>
                <a:r>
                  <a:rPr lang="en-US" b="1" dirty="0" err="1"/>
                  <a:t>Hackshaw</a:t>
                </a:r>
                <a:endParaRPr lang="en-US" b="1" dirty="0"/>
              </a:p>
              <a:p>
                <a:r>
                  <a:rPr lang="en-US" b="1" dirty="0"/>
                  <a:t>Sandra </a:t>
                </a:r>
                <a:r>
                  <a:rPr lang="en-US" b="1" dirty="0" err="1"/>
                  <a:t>Hoferichter</a:t>
                </a:r>
                <a:endParaRPr lang="en-US" b="1" dirty="0"/>
              </a:p>
              <a:p>
                <a:r>
                  <a:rPr lang="en-US" b="1" dirty="0"/>
                  <a:t>Suzanne Murray </a:t>
                </a:r>
                <a:r>
                  <a:rPr lang="en-US" b="1" dirty="0" err="1"/>
                  <a:t>Radell</a:t>
                </a:r>
                <a:endParaRPr lang="en-US" b="1" dirty="0"/>
              </a:p>
              <a:p>
                <a:r>
                  <a:rPr lang="en-US" b="1" dirty="0"/>
                  <a:t>Ana </a:t>
                </a:r>
                <a:r>
                  <a:rPr lang="en-US" b="1" dirty="0" err="1"/>
                  <a:t>Neves</a:t>
                </a:r>
                <a:endParaRPr lang="en-US" b="1" dirty="0"/>
              </a:p>
              <a:p>
                <a:r>
                  <a:rPr lang="en-US" b="1" dirty="0"/>
                  <a:t>Margarita Valdes Cortes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3759191" y="1810701"/>
                <a:ext cx="1479455" cy="2548670"/>
                <a:chOff x="609599" y="1602759"/>
                <a:chExt cx="1479455" cy="2548670"/>
              </a:xfrm>
            </p:grpSpPr>
            <p:sp>
              <p:nvSpPr>
                <p:cNvPr id="71" name="Left Brace 70"/>
                <p:cNvSpPr/>
                <p:nvPr/>
              </p:nvSpPr>
              <p:spPr>
                <a:xfrm rot="16200000">
                  <a:off x="1177877" y="1034481"/>
                  <a:ext cx="342900" cy="1479455"/>
                </a:xfrm>
                <a:prstGeom prst="leftBrace">
                  <a:avLst>
                    <a:gd name="adj1" fmla="val 8333"/>
                    <a:gd name="adj2" fmla="val 898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72" name="Straight Arrow Connector 71"/>
                <p:cNvCxnSpPr/>
                <p:nvPr/>
              </p:nvCxnSpPr>
              <p:spPr>
                <a:xfrm>
                  <a:off x="740180" y="1926324"/>
                  <a:ext cx="0" cy="222510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0" name="TextBox 99"/>
            <p:cNvSpPr txBox="1"/>
            <p:nvPr/>
          </p:nvSpPr>
          <p:spPr>
            <a:xfrm>
              <a:off x="3915088" y="1697167"/>
              <a:ext cx="1463101" cy="297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Chair Eduardo Diaz</a:t>
              </a:r>
              <a:endParaRPr lang="en-US" b="1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37397" y="1357311"/>
            <a:ext cx="2290388" cy="802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Sub Group 1</a:t>
            </a:r>
          </a:p>
          <a:p>
            <a:pPr algn="ctr"/>
            <a:r>
              <a:rPr lang="en-US" b="1" dirty="0" smtClean="0"/>
              <a:t>Scope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57247" y="1357311"/>
            <a:ext cx="2655234" cy="775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Sub Group 2</a:t>
            </a:r>
            <a:endParaRPr lang="en-US" b="1" dirty="0"/>
          </a:p>
          <a:p>
            <a:pPr algn="ctr"/>
            <a:r>
              <a:rPr lang="en-US" b="1" dirty="0" smtClean="0"/>
              <a:t>Organization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630279" y="1357310"/>
            <a:ext cx="3262202" cy="769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Sub Group </a:t>
            </a:r>
            <a:r>
              <a:rPr lang="en-US" b="1" dirty="0" smtClean="0"/>
              <a:t>3</a:t>
            </a:r>
            <a:endParaRPr lang="en-US" b="1" dirty="0"/>
          </a:p>
          <a:p>
            <a:pPr algn="ctr"/>
            <a:r>
              <a:rPr lang="en-US" b="1" dirty="0" smtClean="0"/>
              <a:t>Engagement &amp; Support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090930" y="2276872"/>
            <a:ext cx="2561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Chair Paul Diaz</a:t>
            </a:r>
            <a:endParaRPr lang="en-US" sz="20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5630283" y="2276872"/>
            <a:ext cx="3262202" cy="3312365"/>
            <a:chOff x="7298268" y="1453737"/>
            <a:chExt cx="1312860" cy="2410202"/>
          </a:xfrm>
        </p:grpSpPr>
        <p:sp>
          <p:nvSpPr>
            <p:cNvPr id="91" name="TextBox 90"/>
            <p:cNvSpPr txBox="1"/>
            <p:nvPr/>
          </p:nvSpPr>
          <p:spPr>
            <a:xfrm>
              <a:off x="7422974" y="1715716"/>
              <a:ext cx="1110006" cy="1881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Support</a:t>
              </a:r>
              <a:r>
                <a:rPr lang="en-US" b="1" dirty="0"/>
                <a:t>: Chris Gift</a:t>
              </a:r>
            </a:p>
            <a:p>
              <a:r>
                <a:rPr lang="en-US" b="1" dirty="0"/>
                <a:t>Note taker: </a:t>
              </a:r>
              <a:r>
                <a:rPr lang="en-US" b="1" dirty="0" err="1"/>
                <a:t>Satish</a:t>
              </a:r>
              <a:r>
                <a:rPr lang="en-US" b="1" dirty="0"/>
                <a:t> </a:t>
              </a:r>
              <a:r>
                <a:rPr lang="en-US" b="1" dirty="0" err="1"/>
                <a:t>Babu</a:t>
              </a:r>
              <a:endParaRPr lang="en-US" b="1" dirty="0"/>
            </a:p>
            <a:p>
              <a:endParaRPr lang="en-US" b="1" dirty="0"/>
            </a:p>
            <a:p>
              <a:r>
                <a:rPr lang="en-US" b="1" dirty="0" err="1"/>
                <a:t>Tijani</a:t>
              </a:r>
              <a:r>
                <a:rPr lang="en-US" b="1" dirty="0"/>
                <a:t> Ben </a:t>
              </a:r>
              <a:r>
                <a:rPr lang="en-US" b="1" dirty="0" err="1"/>
                <a:t>Jemaa</a:t>
              </a:r>
              <a:endParaRPr lang="en-US" b="1" dirty="0"/>
            </a:p>
            <a:p>
              <a:r>
                <a:rPr lang="en-US" b="1" dirty="0"/>
                <a:t>Eduardo Diaz</a:t>
              </a:r>
            </a:p>
            <a:p>
              <a:r>
                <a:rPr lang="en-US" b="1" dirty="0"/>
                <a:t>Sandra </a:t>
              </a:r>
              <a:r>
                <a:rPr lang="en-US" b="1" dirty="0" err="1"/>
                <a:t>Hoferichter</a:t>
              </a:r>
              <a:endParaRPr lang="en-US" b="1" dirty="0"/>
            </a:p>
            <a:p>
              <a:r>
                <a:rPr lang="en-US" b="1" dirty="0" err="1"/>
                <a:t>Poncelet</a:t>
              </a:r>
              <a:r>
                <a:rPr lang="en-US" b="1" dirty="0"/>
                <a:t> </a:t>
              </a:r>
              <a:r>
                <a:rPr lang="en-US" b="1" dirty="0" err="1"/>
                <a:t>Ileleji</a:t>
              </a:r>
              <a:endParaRPr lang="en-US" b="1" dirty="0"/>
            </a:p>
            <a:p>
              <a:r>
                <a:rPr lang="en-US" b="1" dirty="0"/>
                <a:t>Suzanne </a:t>
              </a:r>
              <a:r>
                <a:rPr lang="en-US" b="1" dirty="0" err="1"/>
                <a:t>Murrai</a:t>
              </a:r>
              <a:r>
                <a:rPr lang="en-US" b="1" dirty="0"/>
                <a:t> </a:t>
              </a:r>
              <a:r>
                <a:rPr lang="en-US" b="1" dirty="0" err="1"/>
                <a:t>Radell</a:t>
              </a:r>
              <a:endParaRPr lang="en-US" b="1" dirty="0"/>
            </a:p>
            <a:p>
              <a:r>
                <a:rPr lang="en-US" b="1" dirty="0"/>
                <a:t>Douglas </a:t>
              </a:r>
              <a:r>
                <a:rPr lang="en-US" b="1" dirty="0" err="1"/>
                <a:t>Onyango</a:t>
              </a:r>
              <a:endParaRPr lang="en-US" b="1" dirty="0" smtClean="0"/>
            </a:p>
          </p:txBody>
        </p:sp>
        <p:sp>
          <p:nvSpPr>
            <p:cNvPr id="95" name="Left Brace 94"/>
            <p:cNvSpPr/>
            <p:nvPr/>
          </p:nvSpPr>
          <p:spPr>
            <a:xfrm rot="16200000">
              <a:off x="7785378" y="1071419"/>
              <a:ext cx="338640" cy="1312860"/>
            </a:xfrm>
            <a:prstGeom prst="leftBrace">
              <a:avLst>
                <a:gd name="adj1" fmla="val 8333"/>
                <a:gd name="adj2" fmla="val 89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7422973" y="1855451"/>
              <a:ext cx="0" cy="20084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365014" y="1453737"/>
              <a:ext cx="1188152" cy="26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   Chair Michelle Chaplow</a:t>
              </a:r>
              <a:endParaRPr lang="en-US" b="1" dirty="0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337398" y="858918"/>
            <a:ext cx="8555082" cy="337834"/>
          </a:xfrm>
          <a:prstGeom prst="rect">
            <a:avLst/>
          </a:prstGeom>
          <a:solidFill>
            <a:srgbClr val="000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505405" y="5762992"/>
            <a:ext cx="8158755" cy="9716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3366FF"/>
                </a:solidFill>
              </a:rPr>
              <a:t>Sally </a:t>
            </a:r>
            <a:r>
              <a:rPr lang="en-US" b="1" dirty="0" err="1" smtClean="0">
                <a:solidFill>
                  <a:srgbClr val="3366FF"/>
                </a:solidFill>
              </a:rPr>
              <a:t>Costerton</a:t>
            </a:r>
            <a:r>
              <a:rPr lang="en-US" b="1" dirty="0" smtClean="0">
                <a:solidFill>
                  <a:srgbClr val="3366FF"/>
                </a:solidFill>
              </a:rPr>
              <a:t>, Nick </a:t>
            </a:r>
            <a:r>
              <a:rPr lang="en-US" b="1" dirty="0" err="1" smtClean="0">
                <a:solidFill>
                  <a:srgbClr val="3366FF"/>
                </a:solidFill>
              </a:rPr>
              <a:t>Tomasso</a:t>
            </a:r>
            <a:r>
              <a:rPr lang="en-US" b="1" dirty="0" smtClean="0">
                <a:solidFill>
                  <a:srgbClr val="3366FF"/>
                </a:solidFill>
              </a:rPr>
              <a:t>, Chris Gift,  Samantha Eisner.</a:t>
            </a:r>
          </a:p>
          <a:p>
            <a:pPr algn="ctr"/>
            <a:r>
              <a:rPr lang="en-US" b="1" dirty="0" smtClean="0">
                <a:solidFill>
                  <a:srgbClr val="3366FF"/>
                </a:solidFill>
              </a:rPr>
              <a:t>Support: Andrea </a:t>
            </a:r>
            <a:r>
              <a:rPr lang="en-US" b="1" dirty="0" err="1" smtClean="0">
                <a:solidFill>
                  <a:srgbClr val="3366FF"/>
                </a:solidFill>
              </a:rPr>
              <a:t>Beccalli</a:t>
            </a:r>
            <a:r>
              <a:rPr lang="en-US" b="1" dirty="0" smtClean="0">
                <a:solidFill>
                  <a:srgbClr val="3366FF"/>
                </a:solidFill>
              </a:rPr>
              <a:t> &amp; Renate </a:t>
            </a:r>
            <a:r>
              <a:rPr lang="en-US" b="1" dirty="0" err="1" smtClean="0">
                <a:solidFill>
                  <a:srgbClr val="3366FF"/>
                </a:solidFill>
              </a:rPr>
              <a:t>DeWulf</a:t>
            </a:r>
            <a:endParaRPr lang="en-US" b="1" dirty="0" smtClean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5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65097" y="167978"/>
            <a:ext cx="6904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Meeting Strategy  – WG Structure</a:t>
            </a:r>
            <a:endParaRPr lang="en-US" sz="3600" b="1" dirty="0"/>
          </a:p>
        </p:txBody>
      </p:sp>
      <p:grpSp>
        <p:nvGrpSpPr>
          <p:cNvPr id="74" name="Group 73"/>
          <p:cNvGrpSpPr/>
          <p:nvPr/>
        </p:nvGrpSpPr>
        <p:grpSpPr>
          <a:xfrm>
            <a:off x="2757248" y="2427561"/>
            <a:ext cx="3254912" cy="4517473"/>
            <a:chOff x="2555554" y="1562099"/>
            <a:chExt cx="1931315" cy="3559101"/>
          </a:xfrm>
        </p:grpSpPr>
        <p:sp>
          <p:nvSpPr>
            <p:cNvPr id="75" name="TextBox 74"/>
            <p:cNvSpPr txBox="1"/>
            <p:nvPr/>
          </p:nvSpPr>
          <p:spPr>
            <a:xfrm>
              <a:off x="2643122" y="1758538"/>
              <a:ext cx="1843747" cy="336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Calendar Template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Panel </a:t>
              </a:r>
              <a:r>
                <a:rPr lang="en-US" sz="2000" b="1" dirty="0" err="1" smtClean="0"/>
                <a:t>vs</a:t>
              </a:r>
              <a:r>
                <a:rPr lang="en-US" sz="2000" b="1" dirty="0" smtClean="0"/>
                <a:t> Participants</a:t>
              </a:r>
            </a:p>
            <a:p>
              <a:r>
                <a:rPr lang="en-US" sz="2000" b="1" dirty="0"/>
                <a:t> </a:t>
              </a:r>
              <a:r>
                <a:rPr lang="en-US" sz="2000" b="1" dirty="0" smtClean="0"/>
                <a:t>     </a:t>
              </a:r>
              <a:r>
                <a:rPr lang="en-US" sz="2000" b="1" dirty="0" err="1" smtClean="0"/>
                <a:t>vs</a:t>
              </a:r>
              <a:r>
                <a:rPr lang="en-US" sz="2000" b="1" dirty="0" smtClean="0"/>
                <a:t> Assistance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Pre/Post Events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/>
                <a:t>Pre/Post  </a:t>
              </a:r>
              <a:r>
                <a:rPr lang="en-US" sz="2000" b="1" dirty="0" smtClean="0"/>
                <a:t>Webinars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Capacity Building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Receptions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Room Size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Time allotment 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Centralized </a:t>
              </a:r>
              <a:r>
                <a:rPr lang="en-US" sz="2000" b="1" dirty="0" err="1" smtClean="0"/>
                <a:t>vs</a:t>
              </a:r>
              <a:r>
                <a:rPr lang="en-US" sz="2000" b="1" dirty="0"/>
                <a:t> </a:t>
              </a:r>
              <a:r>
                <a:rPr lang="en-US" sz="2000" b="1" dirty="0" smtClean="0"/>
                <a:t>        Distributed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Sponsorship</a:t>
              </a:r>
              <a:endParaRPr lang="en-US" sz="2000" b="1" dirty="0"/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/>
                <a:t>Host Roles</a:t>
              </a:r>
            </a:p>
            <a:p>
              <a:endParaRPr lang="en-US" sz="2000" b="1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555554" y="1562099"/>
              <a:ext cx="1611133" cy="3230613"/>
              <a:chOff x="609599" y="1562100"/>
              <a:chExt cx="1611133" cy="3230613"/>
            </a:xfrm>
          </p:grpSpPr>
          <p:sp>
            <p:nvSpPr>
              <p:cNvPr id="77" name="Left Brace 76"/>
              <p:cNvSpPr/>
              <p:nvPr/>
            </p:nvSpPr>
            <p:spPr>
              <a:xfrm rot="16200000">
                <a:off x="1243716" y="927983"/>
                <a:ext cx="342900" cy="1611133"/>
              </a:xfrm>
              <a:prstGeom prst="leftBrace">
                <a:avLst>
                  <a:gd name="adj1" fmla="val 8333"/>
                  <a:gd name="adj2" fmla="val 898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>
                <a:off x="733557" y="1871048"/>
                <a:ext cx="0" cy="29216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/>
          <p:cNvGrpSpPr/>
          <p:nvPr/>
        </p:nvGrpSpPr>
        <p:grpSpPr>
          <a:xfrm>
            <a:off x="337395" y="2286721"/>
            <a:ext cx="2722440" cy="4166615"/>
            <a:chOff x="3759191" y="1697167"/>
            <a:chExt cx="1758535" cy="3358764"/>
          </a:xfrm>
        </p:grpSpPr>
        <p:grpSp>
          <p:nvGrpSpPr>
            <p:cNvPr id="8" name="Group 7"/>
            <p:cNvGrpSpPr/>
            <p:nvPr/>
          </p:nvGrpSpPr>
          <p:grpSpPr>
            <a:xfrm>
              <a:off x="3759191" y="1810701"/>
              <a:ext cx="1758535" cy="3245230"/>
              <a:chOff x="3759191" y="1810701"/>
              <a:chExt cx="1758535" cy="3245230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3889773" y="2045088"/>
                <a:ext cx="1627953" cy="2059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171450" indent="-171450">
                  <a:buFont typeface="Wingdings" pitchFamily="2" charset="2"/>
                  <a:buChar char="ü"/>
                </a:pPr>
                <a:r>
                  <a:rPr lang="en-US" sz="2000" b="1" dirty="0" smtClean="0"/>
                  <a:t>Objectives</a:t>
                </a:r>
              </a:p>
              <a:p>
                <a:pPr marL="171450" indent="-171450">
                  <a:buFont typeface="Wingdings" pitchFamily="2" charset="2"/>
                  <a:buChar char="ü"/>
                </a:pPr>
                <a:r>
                  <a:rPr lang="en-US" sz="2000" b="1" dirty="0" smtClean="0"/>
                  <a:t>Number</a:t>
                </a:r>
              </a:p>
              <a:p>
                <a:pPr marL="171450" indent="-171450">
                  <a:buFont typeface="Wingdings" pitchFamily="2" charset="2"/>
                  <a:buChar char="ü"/>
                </a:pPr>
                <a:r>
                  <a:rPr lang="en-US" sz="2000" b="1" dirty="0" smtClean="0"/>
                  <a:t>Rotation/Criteria</a:t>
                </a:r>
              </a:p>
              <a:p>
                <a:pPr marL="171450" indent="-171450">
                  <a:buFont typeface="Wingdings" pitchFamily="2" charset="2"/>
                  <a:buChar char="ü"/>
                </a:pPr>
                <a:r>
                  <a:rPr lang="en-US" sz="2000" b="1" dirty="0" smtClean="0"/>
                  <a:t>Length</a:t>
                </a:r>
              </a:p>
              <a:p>
                <a:pPr marL="171450" indent="-171450">
                  <a:buFont typeface="Wingdings" pitchFamily="2" charset="2"/>
                  <a:buChar char="ü"/>
                </a:pPr>
                <a:r>
                  <a:rPr lang="en-US" sz="2000" b="1" dirty="0" smtClean="0"/>
                  <a:t>Types</a:t>
                </a:r>
              </a:p>
              <a:p>
                <a:pPr marL="171450" indent="-171450">
                  <a:buFont typeface="Wingdings" pitchFamily="2" charset="2"/>
                  <a:buChar char="ü"/>
                </a:pPr>
                <a:r>
                  <a:rPr lang="en-US" sz="2000" b="1" dirty="0" smtClean="0"/>
                  <a:t>Metrics</a:t>
                </a:r>
              </a:p>
              <a:p>
                <a:pPr marL="171450" indent="-171450">
                  <a:buFont typeface="Wingdings" pitchFamily="2" charset="2"/>
                  <a:buChar char="ü"/>
                </a:pPr>
                <a:r>
                  <a:rPr lang="en-US" sz="2000" b="1" dirty="0" smtClean="0"/>
                  <a:t>Costs</a:t>
                </a:r>
              </a:p>
              <a:p>
                <a:endParaRPr lang="en-US" sz="2000" b="1" dirty="0"/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3759191" y="1810701"/>
                <a:ext cx="1479455" cy="3245230"/>
                <a:chOff x="609599" y="1602759"/>
                <a:chExt cx="1479455" cy="3245230"/>
              </a:xfrm>
            </p:grpSpPr>
            <p:sp>
              <p:nvSpPr>
                <p:cNvPr id="71" name="Left Brace 70"/>
                <p:cNvSpPr/>
                <p:nvPr/>
              </p:nvSpPr>
              <p:spPr>
                <a:xfrm rot="16200000">
                  <a:off x="1177877" y="1034481"/>
                  <a:ext cx="342900" cy="1479455"/>
                </a:xfrm>
                <a:prstGeom prst="leftBrace">
                  <a:avLst>
                    <a:gd name="adj1" fmla="val 8333"/>
                    <a:gd name="adj2" fmla="val 898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cxnSp>
              <p:nvCxnSpPr>
                <p:cNvPr id="72" name="Straight Arrow Connector 71"/>
                <p:cNvCxnSpPr/>
                <p:nvPr/>
              </p:nvCxnSpPr>
              <p:spPr>
                <a:xfrm>
                  <a:off x="740180" y="1926324"/>
                  <a:ext cx="0" cy="292166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0" name="TextBox 99"/>
            <p:cNvSpPr txBox="1"/>
            <p:nvPr/>
          </p:nvSpPr>
          <p:spPr>
            <a:xfrm>
              <a:off x="3915088" y="1697167"/>
              <a:ext cx="1463101" cy="297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Chair Eduardo Diaz</a:t>
              </a:r>
              <a:endParaRPr lang="en-US" b="1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37397" y="1357311"/>
            <a:ext cx="2290388" cy="802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Sub Group 1</a:t>
            </a:r>
          </a:p>
          <a:p>
            <a:pPr algn="ctr"/>
            <a:r>
              <a:rPr lang="en-US" b="1" dirty="0" smtClean="0"/>
              <a:t>Scope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57247" y="1357311"/>
            <a:ext cx="2655234" cy="775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Sub Group 2</a:t>
            </a:r>
            <a:endParaRPr lang="en-US" b="1" dirty="0"/>
          </a:p>
          <a:p>
            <a:pPr algn="ctr"/>
            <a:r>
              <a:rPr lang="en-US" b="1" dirty="0" smtClean="0"/>
              <a:t>Organization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630279" y="1357310"/>
            <a:ext cx="3262202" cy="769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Sub Group </a:t>
            </a:r>
            <a:r>
              <a:rPr lang="en-US" b="1" dirty="0" smtClean="0"/>
              <a:t>3</a:t>
            </a:r>
            <a:endParaRPr lang="en-US" b="1" dirty="0"/>
          </a:p>
          <a:p>
            <a:pPr algn="ctr"/>
            <a:r>
              <a:rPr lang="en-US" b="1" dirty="0" smtClean="0"/>
              <a:t>Engagement &amp; Support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090930" y="2276872"/>
            <a:ext cx="2561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Chair Paul Diaz</a:t>
            </a:r>
            <a:endParaRPr lang="en-US" sz="20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5630283" y="2276872"/>
            <a:ext cx="3262202" cy="4248471"/>
            <a:chOff x="7298268" y="1453737"/>
            <a:chExt cx="1312860" cy="3091348"/>
          </a:xfrm>
        </p:grpSpPr>
        <p:sp>
          <p:nvSpPr>
            <p:cNvPr id="91" name="TextBox 90"/>
            <p:cNvSpPr txBox="1"/>
            <p:nvPr/>
          </p:nvSpPr>
          <p:spPr>
            <a:xfrm>
              <a:off x="7501122" y="1826843"/>
              <a:ext cx="1110006" cy="2351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Interpretation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Remote Participation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Internet Connectivity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Visa/Travel/Hotel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Printed Material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Training/Capacity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Outreach 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Media Tour</a:t>
              </a:r>
            </a:p>
            <a:p>
              <a:pPr marL="171450" indent="-171450">
                <a:buFont typeface="Wingdings" pitchFamily="2" charset="2"/>
                <a:buChar char="ü"/>
              </a:pPr>
              <a:r>
                <a:rPr lang="en-US" sz="2000" b="1" dirty="0" smtClean="0"/>
                <a:t>Press Kits</a:t>
              </a:r>
            </a:p>
            <a:p>
              <a:endParaRPr lang="en-US" sz="1200" b="1" dirty="0"/>
            </a:p>
            <a:p>
              <a:pPr algn="ctr"/>
              <a:endParaRPr lang="en-US" sz="1200" b="1" dirty="0" smtClean="0"/>
            </a:p>
          </p:txBody>
        </p:sp>
        <p:sp>
          <p:nvSpPr>
            <p:cNvPr id="95" name="Left Brace 94"/>
            <p:cNvSpPr/>
            <p:nvPr/>
          </p:nvSpPr>
          <p:spPr>
            <a:xfrm rot="16200000">
              <a:off x="7785378" y="1071419"/>
              <a:ext cx="338640" cy="1312860"/>
            </a:xfrm>
            <a:prstGeom prst="leftBrace">
              <a:avLst>
                <a:gd name="adj1" fmla="val 8333"/>
                <a:gd name="adj2" fmla="val 89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7422973" y="1855451"/>
              <a:ext cx="0" cy="26896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365014" y="1453737"/>
              <a:ext cx="1188152" cy="268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   Chair Michelle Chaplow</a:t>
              </a:r>
              <a:endParaRPr lang="en-US" b="1" dirty="0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337398" y="858918"/>
            <a:ext cx="8555082" cy="337834"/>
          </a:xfrm>
          <a:prstGeom prst="rect">
            <a:avLst/>
          </a:prstGeom>
          <a:solidFill>
            <a:srgbClr val="000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758994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769432" y="320081"/>
            <a:ext cx="5763008" cy="6277271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43ACDA"/>
              </a:buClr>
            </a:pPr>
            <a:r>
              <a:rPr lang="en-US" sz="2400" b="1" dirty="0" smtClean="0">
                <a:solidFill>
                  <a:srgbClr val="7F7F7F"/>
                </a:solidFill>
              </a:rPr>
              <a:t>   ICANN Public Meetings </a:t>
            </a:r>
            <a:r>
              <a:rPr lang="en-US" sz="2400" b="1" dirty="0">
                <a:solidFill>
                  <a:srgbClr val="7F7F7F"/>
                </a:solidFill>
              </a:rPr>
              <a:t>future</a:t>
            </a:r>
            <a:endParaRPr lang="en-US" sz="2400" b="1" dirty="0" smtClean="0">
              <a:solidFill>
                <a:srgbClr val="7F7F7F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43ACDA"/>
              </a:buClr>
              <a:buFont typeface="Lucida Grande"/>
              <a:buChar char="+"/>
            </a:pPr>
            <a:endParaRPr lang="en-US" b="1" dirty="0" smtClean="0">
              <a:solidFill>
                <a:srgbClr val="7F7F7F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43ACDA"/>
              </a:buClr>
              <a:buFont typeface="Lucida Grande"/>
              <a:buChar char="+"/>
            </a:pPr>
            <a:r>
              <a:rPr lang="en-US" sz="2400" b="1" dirty="0" smtClean="0">
                <a:solidFill>
                  <a:srgbClr val="7F7F7F"/>
                </a:solidFill>
              </a:rPr>
              <a:t>Provide Metrics (existing and to be created)</a:t>
            </a:r>
          </a:p>
          <a:p>
            <a:pPr marL="342900" indent="-342900">
              <a:lnSpc>
                <a:spcPct val="110000"/>
              </a:lnSpc>
              <a:buClr>
                <a:srgbClr val="43ACDA"/>
              </a:buClr>
              <a:buFont typeface="Lucida Grande"/>
              <a:buChar char="+"/>
            </a:pPr>
            <a:r>
              <a:rPr lang="en-US" sz="2400" b="1" dirty="0" smtClean="0">
                <a:solidFill>
                  <a:srgbClr val="7F7F7F"/>
                </a:solidFill>
              </a:rPr>
              <a:t>Analyze the current requirements</a:t>
            </a:r>
          </a:p>
          <a:p>
            <a:pPr marL="342900" indent="-342900">
              <a:lnSpc>
                <a:spcPct val="110000"/>
              </a:lnSpc>
              <a:buClr>
                <a:srgbClr val="43ACDA"/>
              </a:buClr>
              <a:buFont typeface="Lucida Grande"/>
              <a:buChar char="+"/>
            </a:pPr>
            <a:r>
              <a:rPr lang="en-US" sz="2400" b="1" dirty="0" smtClean="0">
                <a:solidFill>
                  <a:srgbClr val="7F7F7F"/>
                </a:solidFill>
              </a:rPr>
              <a:t>Compile the various studies done by ICANN about Public Meetings</a:t>
            </a:r>
          </a:p>
          <a:p>
            <a:pPr marL="342900" indent="-342900">
              <a:lnSpc>
                <a:spcPct val="110000"/>
              </a:lnSpc>
              <a:buClr>
                <a:srgbClr val="43ACDA"/>
              </a:buClr>
              <a:buFont typeface="Lucida Grande"/>
              <a:buChar char="+"/>
            </a:pPr>
            <a:r>
              <a:rPr lang="en-US" sz="2400" b="1" dirty="0" smtClean="0">
                <a:solidFill>
                  <a:srgbClr val="7F7F7F"/>
                </a:solidFill>
              </a:rPr>
              <a:t>Suggest ideas to enhance the </a:t>
            </a:r>
            <a:r>
              <a:rPr lang="en-US" sz="2400" b="1" dirty="0">
                <a:solidFill>
                  <a:srgbClr val="7F7F7F"/>
                </a:solidFill>
              </a:rPr>
              <a:t>organization </a:t>
            </a:r>
            <a:r>
              <a:rPr lang="en-US" sz="2400" b="1" dirty="0" smtClean="0">
                <a:solidFill>
                  <a:srgbClr val="7F7F7F"/>
                </a:solidFill>
              </a:rPr>
              <a:t>of ICANN</a:t>
            </a:r>
            <a:r>
              <a:rPr lang="en-US" sz="2400" b="1" dirty="0">
                <a:solidFill>
                  <a:srgbClr val="7F7F7F"/>
                </a:solidFill>
              </a:rPr>
              <a:t> Public Meetings </a:t>
            </a:r>
          </a:p>
          <a:p>
            <a:pPr marL="342900" indent="-342900">
              <a:lnSpc>
                <a:spcPct val="110000"/>
              </a:lnSpc>
              <a:buClr>
                <a:srgbClr val="43ACDA"/>
              </a:buClr>
              <a:buFont typeface="Lucida Grande"/>
              <a:buChar char="+"/>
            </a:pPr>
            <a:r>
              <a:rPr lang="en-US" sz="2400" b="1" dirty="0" smtClean="0">
                <a:solidFill>
                  <a:srgbClr val="7F7F7F"/>
                </a:solidFill>
              </a:rPr>
              <a:t>Produce a report to be discussed by the community </a:t>
            </a:r>
          </a:p>
          <a:p>
            <a:pPr marL="342900" indent="-342900">
              <a:lnSpc>
                <a:spcPct val="110000"/>
              </a:lnSpc>
              <a:buClr>
                <a:srgbClr val="43ACDA"/>
              </a:buClr>
              <a:buFont typeface="Lucida Grande"/>
              <a:buChar char="+"/>
            </a:pPr>
            <a:r>
              <a:rPr lang="en-US" sz="2400" b="1" dirty="0" smtClean="0">
                <a:solidFill>
                  <a:srgbClr val="7F7F7F"/>
                </a:solidFill>
              </a:rPr>
              <a:t>Propose solutions to be studied and decided by the Board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5976664" cy="587027"/>
          </a:xfrm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i="0" kern="1200" dirty="0" smtClean="0">
                <a:solidFill>
                  <a:srgbClr val="7F7F7F"/>
                </a:solidFill>
                <a:effectLst/>
                <a:latin typeface="Helvetica Neue Medium"/>
                <a:ea typeface="+mj-ea"/>
                <a:cs typeface="Helvetica Neue Medium"/>
              </a:rPr>
              <a:t>4. Deliverables</a:t>
            </a:r>
            <a:endParaRPr lang="en-US" sz="2800" dirty="0" smtClean="0">
              <a:effectLst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692" y="1268760"/>
            <a:ext cx="2178393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3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5"/>
          <p:cNvSpPr>
            <a:spLocks noGrp="1"/>
          </p:cNvSpPr>
          <p:nvPr>
            <p:ph type="title"/>
          </p:nvPr>
        </p:nvSpPr>
        <p:spPr>
          <a:xfrm>
            <a:off x="827584" y="3212976"/>
            <a:ext cx="3536572" cy="1352550"/>
          </a:xfrm>
        </p:spPr>
        <p:txBody>
          <a:bodyPr/>
          <a:lstStyle/>
          <a:p>
            <a:r>
              <a:rPr lang="en-US" sz="3200" dirty="0" smtClean="0"/>
              <a:t>Thank You &amp; Questions?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45383" y="260648"/>
            <a:ext cx="84375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A6D5EE"/>
                </a:solidFill>
                <a:latin typeface="Helvetica Neue Medium"/>
                <a:ea typeface="+mj-ea"/>
                <a:cs typeface="Helvetica Neue Medium"/>
              </a:rPr>
              <a:t>MSWG Open Meeting </a:t>
            </a:r>
          </a:p>
          <a:p>
            <a:r>
              <a:rPr lang="en-US" sz="3200" dirty="0">
                <a:solidFill>
                  <a:srgbClr val="A6D5EE"/>
                </a:solidFill>
                <a:latin typeface="Helvetica Neue Medium"/>
                <a:ea typeface="+mj-ea"/>
                <a:cs typeface="Helvetica Neue Medium"/>
              </a:rPr>
              <a:t>Thursday 18th of July   0900-10.30. Hall 6 </a:t>
            </a:r>
          </a:p>
        </p:txBody>
      </p:sp>
    </p:spTree>
    <p:extLst>
      <p:ext uri="{BB962C8B-B14F-4D97-AF65-F5344CB8AC3E}">
        <p14:creationId xmlns:p14="http://schemas.microsoft.com/office/powerpoint/2010/main" val="51368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ICANN_N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7842</TotalTime>
  <Words>359</Words>
  <Application>Microsoft Macintosh PowerPoint</Application>
  <PresentationFormat>On-screen Show (4:3)</PresentationFormat>
  <Paragraphs>113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ICANN_New_Template</vt:lpstr>
      <vt:lpstr>ICANN  Meeting Strategy Working Group  </vt:lpstr>
      <vt:lpstr>CSG – MSWG Update  14 July 2013</vt:lpstr>
      <vt:lpstr>PowerPoint Presentation</vt:lpstr>
      <vt:lpstr>PowerPoint Presentation</vt:lpstr>
      <vt:lpstr>PowerPoint Presentation</vt:lpstr>
      <vt:lpstr>4. Deliverables</vt:lpstr>
      <vt:lpstr>Thank You &amp; Questions?</vt:lpstr>
    </vt:vector>
  </TitlesOfParts>
  <Manager>Jim Trengrove</Manager>
  <Company>Internet Corporation for Assigned Names &amp; Numbers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ICANN &amp; Internet Ecosystem</dc:title>
  <dc:subject>Internet Governance</dc:subject>
  <dc:creator>Lynn Lipinski</dc:creator>
  <cp:keywords>ICANN internet governance</cp:keywords>
  <cp:lastModifiedBy>Michelle Chaplow</cp:lastModifiedBy>
  <cp:revision>174</cp:revision>
  <cp:lastPrinted>2013-02-07T22:29:55Z</cp:lastPrinted>
  <dcterms:created xsi:type="dcterms:W3CDTF">2013-02-01T20:13:10Z</dcterms:created>
  <dcterms:modified xsi:type="dcterms:W3CDTF">2013-07-13T23:08:14Z</dcterms:modified>
</cp:coreProperties>
</file>