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380" r:id="rId2"/>
    <p:sldId id="257" r:id="rId3"/>
    <p:sldId id="258" r:id="rId4"/>
    <p:sldId id="332" r:id="rId5"/>
    <p:sldId id="367" r:id="rId6"/>
    <p:sldId id="368" r:id="rId7"/>
    <p:sldId id="372" r:id="rId8"/>
    <p:sldId id="373" r:id="rId9"/>
    <p:sldId id="374" r:id="rId10"/>
    <p:sldId id="338" r:id="rId11"/>
    <p:sldId id="357" r:id="rId12"/>
    <p:sldId id="360" r:id="rId13"/>
    <p:sldId id="377" r:id="rId14"/>
    <p:sldId id="361" r:id="rId15"/>
    <p:sldId id="378" r:id="rId16"/>
    <p:sldId id="362" r:id="rId17"/>
    <p:sldId id="379" r:id="rId18"/>
    <p:sldId id="363" r:id="rId19"/>
    <p:sldId id="365" r:id="rId20"/>
    <p:sldId id="364" r:id="rId21"/>
    <p:sldId id="343" r:id="rId22"/>
    <p:sldId id="29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0" autoAdjust="0"/>
    <p:restoredTop sz="94652" autoAdjust="0"/>
  </p:normalViewPr>
  <p:slideViewPr>
    <p:cSldViewPr>
      <p:cViewPr varScale="1">
        <p:scale>
          <a:sx n="82" d="100"/>
          <a:sy n="82" d="100"/>
        </p:scale>
        <p:origin x="-801" y="-89"/>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2D866D-AD91-4ABF-85F6-5D68A82FC4C3}" type="datetimeFigureOut">
              <a:rPr lang="en-CA" smtClean="0"/>
              <a:pPr/>
              <a:t>2013-04-05</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F7DEFF-D3B7-4681-A5DF-4ECDA388270A}"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12C83C3-FDE3-4B4C-8424-002CA2BCCE6C}" type="datetimeFigureOut">
              <a:rPr lang="en-CA" smtClean="0"/>
              <a:pPr/>
              <a:t>2013-04-05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1701683-C422-4C27-968B-68703F229E9C}"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12C83C3-FDE3-4B4C-8424-002CA2BCCE6C}" type="datetimeFigureOut">
              <a:rPr lang="en-CA" smtClean="0"/>
              <a:pPr/>
              <a:t>2013-04-05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1701683-C422-4C27-968B-68703F229E9C}"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12C83C3-FDE3-4B4C-8424-002CA2BCCE6C}" type="datetimeFigureOut">
              <a:rPr lang="en-CA" smtClean="0"/>
              <a:pPr/>
              <a:t>2013-04-05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1701683-C422-4C27-968B-68703F229E9C}"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12C83C3-FDE3-4B4C-8424-002CA2BCCE6C}" type="datetimeFigureOut">
              <a:rPr lang="en-CA" smtClean="0"/>
              <a:pPr/>
              <a:t>2013-04-05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1701683-C422-4C27-968B-68703F229E9C}"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2C83C3-FDE3-4B4C-8424-002CA2BCCE6C}" type="datetimeFigureOut">
              <a:rPr lang="en-CA" smtClean="0"/>
              <a:pPr/>
              <a:t>2013-04-05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1701683-C422-4C27-968B-68703F229E9C}"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12C83C3-FDE3-4B4C-8424-002CA2BCCE6C}" type="datetimeFigureOut">
              <a:rPr lang="en-CA" smtClean="0"/>
              <a:pPr/>
              <a:t>2013-04-05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1701683-C422-4C27-968B-68703F229E9C}"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12C83C3-FDE3-4B4C-8424-002CA2BCCE6C}" type="datetimeFigureOut">
              <a:rPr lang="en-CA" smtClean="0"/>
              <a:pPr/>
              <a:t>2013-04-05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31701683-C422-4C27-968B-68703F229E9C}"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12C83C3-FDE3-4B4C-8424-002CA2BCCE6C}" type="datetimeFigureOut">
              <a:rPr lang="en-CA" smtClean="0"/>
              <a:pPr/>
              <a:t>2013-04-05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31701683-C422-4C27-968B-68703F229E9C}"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2C83C3-FDE3-4B4C-8424-002CA2BCCE6C}" type="datetimeFigureOut">
              <a:rPr lang="en-CA" smtClean="0"/>
              <a:pPr/>
              <a:t>2013-04-05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31701683-C422-4C27-968B-68703F229E9C}"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2C83C3-FDE3-4B4C-8424-002CA2BCCE6C}" type="datetimeFigureOut">
              <a:rPr lang="en-CA" smtClean="0"/>
              <a:pPr/>
              <a:t>2013-04-05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1701683-C422-4C27-968B-68703F229E9C}"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2C83C3-FDE3-4B4C-8424-002CA2BCCE6C}" type="datetimeFigureOut">
              <a:rPr lang="en-CA" smtClean="0"/>
              <a:pPr/>
              <a:t>2013-04-05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1701683-C422-4C27-968B-68703F229E9C}"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2C83C3-FDE3-4B4C-8424-002CA2BCCE6C}" type="datetimeFigureOut">
              <a:rPr lang="en-CA" smtClean="0"/>
              <a:pPr/>
              <a:t>2013-04-05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01683-C422-4C27-968B-68703F229E9C}"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icann.org/en/news/public-comment/report-comments-universal-acceptance-idn-tlds-23may12-en.pdf" TargetMode="External"/><Relationship Id="rId2" Type="http://schemas.openxmlformats.org/officeDocument/2006/relationships/hyperlink" Target="http://www.icann.org/en/news/public-comment/universal-acceptance-idn-tlds-06jan12-en.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ccnso.icann.org/workinggroups/jiwg.ht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edmon@dot.asia" TargetMode="External"/><Relationship Id="rId2" Type="http://schemas.openxmlformats.org/officeDocument/2006/relationships/hyperlink" Target="mailto:jian@aptld.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forum.icann.org/mtg-cmts/stld-rfp-comments/general/doc00004.doc"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publicsuffix.org/" TargetMode="External"/><Relationship Id="rId2" Type="http://schemas.openxmlformats.org/officeDocument/2006/relationships/hyperlink" Target="https://bugzilla.mozilla.org/show_bug.cgi?id=342314" TargetMode="External"/><Relationship Id="rId1" Type="http://schemas.openxmlformats.org/officeDocument/2006/relationships/slideLayout" Target="../slideLayouts/slideLayout2.xml"/><Relationship Id="rId4" Type="http://schemas.openxmlformats.org/officeDocument/2006/relationships/hyperlink" Target="http://en.wikipedia.org/wiki/List_of_Internet_top-level_domain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bugzilla.mozilla.org/show_bug.cgi?id=286534" TargetMode="External"/><Relationship Id="rId2" Type="http://schemas.openxmlformats.org/officeDocument/2006/relationships/hyperlink" Target="http://www.mozilla.org/projects/security/tld-idn-policy-list.html" TargetMode="External"/><Relationship Id="rId1" Type="http://schemas.openxmlformats.org/officeDocument/2006/relationships/slideLayout" Target="../slideLayouts/slideLayout2.xml"/><Relationship Id="rId6" Type="http://schemas.openxmlformats.org/officeDocument/2006/relationships/hyperlink" Target="http://datatracker.ietf.org/wg/eai/charter/" TargetMode="External"/><Relationship Id="rId5" Type="http://schemas.openxmlformats.org/officeDocument/2006/relationships/hyperlink" Target="http://www.w3.org/International/articles/idn-and-iri/" TargetMode="External"/><Relationship Id="rId4" Type="http://schemas.openxmlformats.org/officeDocument/2006/relationships/hyperlink" Target="http://www.icann.org/en/topics/idn/implementation-guidelines.htm"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icann.org/en/icp/icp-3.htm" TargetMode="External"/><Relationship Id="rId2" Type="http://schemas.openxmlformats.org/officeDocument/2006/relationships/hyperlink" Target="http://www.ietf.org/rfc/rfc282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CA" b="1" dirty="0" smtClean="0"/>
              <a:t>Acceptance of IDN TLDs:</a:t>
            </a:r>
            <a:br>
              <a:rPr lang="en-CA" b="1" dirty="0" smtClean="0"/>
            </a:br>
            <a:r>
              <a:rPr lang="en-CA" dirty="0" smtClean="0"/>
              <a:t>Proposed Recommendations for ICANN Actions</a:t>
            </a:r>
            <a:endParaRPr lang="en-CA" dirty="0"/>
          </a:p>
        </p:txBody>
      </p:sp>
      <p:sp>
        <p:nvSpPr>
          <p:cNvPr id="5" name="Subtitle 4"/>
          <p:cNvSpPr>
            <a:spLocks noGrp="1"/>
          </p:cNvSpPr>
          <p:nvPr>
            <p:ph type="subTitle" idx="1"/>
          </p:nvPr>
        </p:nvSpPr>
        <p:spPr>
          <a:xfrm>
            <a:off x="1371600" y="4077072"/>
            <a:ext cx="6400800" cy="1561728"/>
          </a:xfrm>
        </p:spPr>
        <p:txBody>
          <a:bodyPr/>
          <a:lstStyle/>
          <a:p>
            <a:r>
              <a:rPr lang="en-CA" dirty="0" smtClean="0"/>
              <a:t>ICANN Beijing  |  2013.04.08</a:t>
            </a:r>
          </a:p>
          <a:p>
            <a:r>
              <a:rPr lang="en-CA" dirty="0" smtClean="0"/>
              <a:t>16:30-17:00</a:t>
            </a:r>
            <a:endParaRPr lang="en-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Areas of Policy and Coordination</a:t>
            </a:r>
            <a:endParaRPr lang="en-CA" dirty="0"/>
          </a:p>
        </p:txBody>
      </p:sp>
      <p:sp>
        <p:nvSpPr>
          <p:cNvPr id="3" name="Content Placeholder 2"/>
          <p:cNvSpPr>
            <a:spLocks noGrp="1"/>
          </p:cNvSpPr>
          <p:nvPr>
            <p:ph idx="1"/>
          </p:nvPr>
        </p:nvSpPr>
        <p:spPr/>
        <p:txBody>
          <a:bodyPr>
            <a:normAutofit fontScale="92500"/>
          </a:bodyPr>
          <a:lstStyle/>
          <a:p>
            <a:pPr marL="514350" indent="-514350">
              <a:buFont typeface="+mj-lt"/>
              <a:buAutoNum type="arabicPeriod"/>
            </a:pPr>
            <a:r>
              <a:rPr lang="en-CA" dirty="0" smtClean="0"/>
              <a:t>Are there policy aspects to be considered and/or policies to be implemented at ICANN?</a:t>
            </a:r>
          </a:p>
          <a:p>
            <a:pPr marL="514350" indent="-514350">
              <a:buFont typeface="+mj-lt"/>
              <a:buAutoNum type="arabicPeriod"/>
            </a:pPr>
            <a:r>
              <a:rPr lang="en-CA" dirty="0" smtClean="0"/>
              <a:t>Which organizations should ICANN work with on the issue and how should ICANN identify such </a:t>
            </a:r>
          </a:p>
          <a:p>
            <a:pPr marL="514350" indent="-514350">
              <a:buFont typeface="+mj-lt"/>
              <a:buAutoNum type="arabicPeriod"/>
            </a:pPr>
            <a:r>
              <a:rPr lang="en-CA" dirty="0" smtClean="0"/>
              <a:t>Which areas should ICANN focus its efforts and exert its influence on?</a:t>
            </a:r>
          </a:p>
          <a:p>
            <a:pPr marL="514350" indent="-514350">
              <a:buFont typeface="+mj-lt"/>
              <a:buAutoNum type="arabicPeriod"/>
            </a:pPr>
            <a:r>
              <a:rPr lang="en-CA" dirty="0" smtClean="0"/>
              <a:t>What types of work should ICANN and the ICANN community place its efforts and priorities 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Public Comments</a:t>
            </a:r>
            <a:endParaRPr lang="en-CA" dirty="0"/>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CA" dirty="0" smtClean="0"/>
              <a:t>Initial Report on Universal Acceptance of IDN TLDs</a:t>
            </a:r>
          </a:p>
          <a:p>
            <a:pPr lvl="1"/>
            <a:r>
              <a:rPr lang="en-CA" dirty="0" smtClean="0">
                <a:hlinkClick r:id="rId2"/>
              </a:rPr>
              <a:t>http://www.icann.org/en/news/public-comment/universal-acceptance-idn-tlds-06jan12-en.htm</a:t>
            </a:r>
            <a:endParaRPr lang="en-CA" dirty="0" smtClean="0"/>
          </a:p>
          <a:p>
            <a:pPr lvl="1"/>
            <a:r>
              <a:rPr lang="en-CA" dirty="0" smtClean="0"/>
              <a:t>Opened 6 January 2012</a:t>
            </a:r>
          </a:p>
          <a:p>
            <a:pPr lvl="1"/>
            <a:r>
              <a:rPr lang="en-CA" dirty="0" smtClean="0"/>
              <a:t>Closed 13 April 2012</a:t>
            </a:r>
          </a:p>
          <a:p>
            <a:r>
              <a:rPr lang="en-CA" dirty="0" smtClean="0"/>
              <a:t>Report on Comments </a:t>
            </a:r>
            <a:r>
              <a:rPr lang="en-CA" dirty="0" err="1" smtClean="0"/>
              <a:t>recevied</a:t>
            </a:r>
            <a:r>
              <a:rPr lang="en-CA" dirty="0" smtClean="0"/>
              <a:t>:</a:t>
            </a:r>
          </a:p>
          <a:p>
            <a:pPr lvl="1"/>
            <a:r>
              <a:rPr lang="en-CA" dirty="0" smtClean="0">
                <a:hlinkClick r:id="rId3"/>
              </a:rPr>
              <a:t>http://www.icann.org/en/news/public-comment/report-comments-universal-acceptance-idn-tlds-23may12-en.pdf</a:t>
            </a:r>
            <a:endParaRPr lang="en-C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lstStyle/>
          <a:p>
            <a:r>
              <a:rPr lang="en-CA" dirty="0" smtClean="0"/>
              <a:t>Proposed Recommendations</a:t>
            </a:r>
            <a:endParaRPr lang="en-CA" dirty="0"/>
          </a:p>
        </p:txBody>
      </p:sp>
      <p:sp>
        <p:nvSpPr>
          <p:cNvPr id="3" name="Content Placeholder 2"/>
          <p:cNvSpPr>
            <a:spLocks noGrp="1"/>
          </p:cNvSpPr>
          <p:nvPr>
            <p:ph idx="1"/>
          </p:nvPr>
        </p:nvSpPr>
        <p:spPr>
          <a:xfrm>
            <a:off x="457200" y="836712"/>
            <a:ext cx="8686800" cy="5877272"/>
          </a:xfrm>
        </p:spPr>
        <p:txBody>
          <a:bodyPr>
            <a:normAutofit fontScale="62500" lnSpcReduction="20000"/>
          </a:bodyPr>
          <a:lstStyle/>
          <a:p>
            <a:pPr marL="742950" lvl="0" indent="-742950">
              <a:spcBef>
                <a:spcPts val="1800"/>
              </a:spcBef>
              <a:buFont typeface="+mj-lt"/>
              <a:buAutoNum type="alphaUcPeriod"/>
            </a:pPr>
            <a:r>
              <a:rPr lang="en-CA" sz="4100" dirty="0" smtClean="0"/>
              <a:t>Recommend IDN TLD operators (including IDN </a:t>
            </a:r>
            <a:r>
              <a:rPr lang="en-CA" sz="4100" dirty="0" err="1" smtClean="0"/>
              <a:t>ccTLD</a:t>
            </a:r>
            <a:r>
              <a:rPr lang="en-CA" sz="4100" dirty="0" smtClean="0"/>
              <a:t>, IDN </a:t>
            </a:r>
            <a:r>
              <a:rPr lang="en-CA" sz="4100" dirty="0" err="1" smtClean="0"/>
              <a:t>gTLD</a:t>
            </a:r>
            <a:r>
              <a:rPr lang="en-CA" sz="4100" dirty="0" smtClean="0"/>
              <a:t> and IDN </a:t>
            </a:r>
            <a:r>
              <a:rPr lang="en-CA" sz="4100" dirty="0" err="1" smtClean="0"/>
              <a:t>gTLD</a:t>
            </a:r>
            <a:r>
              <a:rPr lang="en-CA" sz="4100" dirty="0" smtClean="0"/>
              <a:t> Accredited Registrars) to support </a:t>
            </a:r>
            <a:r>
              <a:rPr lang="en-CA" sz="4100" b="1" dirty="0" smtClean="0"/>
              <a:t>Universal Acceptance of IDN TLDs in their own systems</a:t>
            </a:r>
          </a:p>
          <a:p>
            <a:pPr marL="742950" lvl="0" indent="-742950">
              <a:spcBef>
                <a:spcPts val="1800"/>
              </a:spcBef>
              <a:buFont typeface="+mj-lt"/>
              <a:buAutoNum type="alphaUcPeriod"/>
            </a:pPr>
            <a:r>
              <a:rPr lang="en-CA" sz="4100" dirty="0" smtClean="0"/>
              <a:t>Allocate </a:t>
            </a:r>
            <a:r>
              <a:rPr lang="en-CA" sz="4100" b="1" dirty="0" smtClean="0"/>
              <a:t>specific resources for the advocacy </a:t>
            </a:r>
            <a:r>
              <a:rPr lang="en-CA" sz="4100" dirty="0" smtClean="0"/>
              <a:t>of Universal Acceptance beyond the development of informational materials and toolkits</a:t>
            </a:r>
          </a:p>
          <a:p>
            <a:pPr marL="742950" lvl="0" indent="-742950">
              <a:spcBef>
                <a:spcPts val="1800"/>
              </a:spcBef>
              <a:buFont typeface="+mj-lt"/>
              <a:buAutoNum type="alphaUcPeriod"/>
            </a:pPr>
            <a:r>
              <a:rPr lang="en-CA" sz="4100" dirty="0" smtClean="0"/>
              <a:t>Development of </a:t>
            </a:r>
            <a:r>
              <a:rPr lang="en-CA" sz="4100" b="1" dirty="0" smtClean="0"/>
              <a:t>informative reference materials for new IDN TLDs</a:t>
            </a:r>
            <a:r>
              <a:rPr lang="en-CA" sz="4100" dirty="0" smtClean="0"/>
              <a:t> (including </a:t>
            </a:r>
            <a:r>
              <a:rPr lang="en-CA" sz="4100" dirty="0" err="1" smtClean="0"/>
              <a:t>gTLD</a:t>
            </a:r>
            <a:r>
              <a:rPr lang="en-CA" sz="4100" dirty="0" smtClean="0"/>
              <a:t> and </a:t>
            </a:r>
            <a:r>
              <a:rPr lang="en-CA" sz="4100" dirty="0" err="1" smtClean="0"/>
              <a:t>ccTLD</a:t>
            </a:r>
            <a:r>
              <a:rPr lang="en-CA" sz="4100" dirty="0" smtClean="0"/>
              <a:t>) to handle issues of Universal Acceptance</a:t>
            </a:r>
          </a:p>
          <a:p>
            <a:pPr marL="742950" lvl="0" indent="-742950">
              <a:spcBef>
                <a:spcPts val="1800"/>
              </a:spcBef>
              <a:buFont typeface="+mj-lt"/>
              <a:buAutoNum type="alphaUcPeriod"/>
            </a:pPr>
            <a:r>
              <a:rPr lang="en-CA" sz="4100" dirty="0" smtClean="0"/>
              <a:t>Direct efforts, lead by staff, with the participation from the community, for further studies to investigate the scope of the issue and what other services or actions could be taken by </a:t>
            </a:r>
            <a:r>
              <a:rPr lang="en-CA" sz="4100" b="1" dirty="0" smtClean="0"/>
              <a:t>ICANN to support the Universal Acceptance of IDN TLDs beyond outreach and awareness campaigns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Get Our Own Act Together</a:t>
            </a:r>
            <a:endParaRPr lang="en-CA" dirty="0"/>
          </a:p>
        </p:txBody>
      </p:sp>
      <p:sp>
        <p:nvSpPr>
          <p:cNvPr id="3" name="Subtitle 2"/>
          <p:cNvSpPr>
            <a:spLocks noGrp="1"/>
          </p:cNvSpPr>
          <p:nvPr>
            <p:ph type="subTitle" idx="1"/>
          </p:nvPr>
        </p:nvSpPr>
        <p:spPr/>
        <p:txBody>
          <a:bodyPr/>
          <a:lstStyle/>
          <a:p>
            <a:r>
              <a:rPr lang="en-CA" dirty="0" smtClean="0"/>
              <a:t>Recommendation A</a:t>
            </a:r>
            <a:endParaRPr lang="en-C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Recommendation A</a:t>
            </a:r>
            <a:endParaRPr lang="en-CA" b="1" dirty="0"/>
          </a:p>
        </p:txBody>
      </p:sp>
      <p:sp>
        <p:nvSpPr>
          <p:cNvPr id="3" name="Content Placeholder 2"/>
          <p:cNvSpPr>
            <a:spLocks noGrp="1"/>
          </p:cNvSpPr>
          <p:nvPr>
            <p:ph idx="1"/>
          </p:nvPr>
        </p:nvSpPr>
        <p:spPr>
          <a:xfrm>
            <a:off x="457200" y="1600200"/>
            <a:ext cx="8363272" cy="4781128"/>
          </a:xfrm>
        </p:spPr>
        <p:txBody>
          <a:bodyPr>
            <a:normAutofit/>
          </a:bodyPr>
          <a:lstStyle/>
          <a:p>
            <a:r>
              <a:rPr lang="en-CA" dirty="0" smtClean="0"/>
              <a:t>Recommend IDN TLD operators (including IDN </a:t>
            </a:r>
            <a:r>
              <a:rPr lang="en-CA" dirty="0" err="1" smtClean="0"/>
              <a:t>ccTLD</a:t>
            </a:r>
            <a:r>
              <a:rPr lang="en-CA" dirty="0" smtClean="0"/>
              <a:t>, IDN </a:t>
            </a:r>
            <a:r>
              <a:rPr lang="en-CA" dirty="0" err="1" smtClean="0"/>
              <a:t>gTLD</a:t>
            </a:r>
            <a:r>
              <a:rPr lang="en-CA" dirty="0" smtClean="0"/>
              <a:t> and IDN </a:t>
            </a:r>
            <a:r>
              <a:rPr lang="en-CA" dirty="0" err="1" smtClean="0"/>
              <a:t>gTLD</a:t>
            </a:r>
            <a:r>
              <a:rPr lang="en-CA" dirty="0" smtClean="0"/>
              <a:t> Accredited Registrars) to support Universal Acceptance of IDN TLDs in their own systems</a:t>
            </a:r>
          </a:p>
          <a:p>
            <a:pPr lvl="1"/>
            <a:r>
              <a:rPr lang="en-CA" dirty="0" smtClean="0"/>
              <a:t>IDN </a:t>
            </a:r>
            <a:r>
              <a:rPr lang="en-CA" dirty="0" err="1" smtClean="0"/>
              <a:t>gTLDs</a:t>
            </a:r>
            <a:r>
              <a:rPr lang="en-CA" dirty="0" smtClean="0"/>
              <a:t> and IDN </a:t>
            </a:r>
            <a:r>
              <a:rPr lang="en-CA" dirty="0" err="1" smtClean="0"/>
              <a:t>ccTLDs</a:t>
            </a:r>
            <a:endParaRPr lang="en-CA" dirty="0" smtClean="0"/>
          </a:p>
          <a:p>
            <a:pPr lvl="1"/>
            <a:r>
              <a:rPr lang="en-CA" dirty="0" smtClean="0"/>
              <a:t>IDN </a:t>
            </a:r>
            <a:r>
              <a:rPr lang="en-CA" dirty="0" err="1" smtClean="0"/>
              <a:t>gTLD</a:t>
            </a:r>
            <a:r>
              <a:rPr lang="en-CA" dirty="0" smtClean="0"/>
              <a:t> Accredited Registrars</a:t>
            </a:r>
          </a:p>
          <a:p>
            <a:pPr lvl="1"/>
            <a:r>
              <a:rPr lang="en-CA" dirty="0" smtClean="0"/>
              <a:t>Name servers, email addresses, etc.</a:t>
            </a:r>
          </a:p>
          <a:p>
            <a:r>
              <a:rPr lang="en-CA" dirty="0" smtClean="0"/>
              <a:t>Proposed Implementation:</a:t>
            </a:r>
          </a:p>
          <a:p>
            <a:pPr lvl="1"/>
            <a:r>
              <a:rPr lang="en-CA" dirty="0" smtClean="0"/>
              <a:t>Updating of ICANN IDN Guidelines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Identify as a Strategic Initiative for ICANN</a:t>
            </a:r>
            <a:endParaRPr lang="en-CA" dirty="0"/>
          </a:p>
        </p:txBody>
      </p:sp>
      <p:sp>
        <p:nvSpPr>
          <p:cNvPr id="3" name="Subtitle 2"/>
          <p:cNvSpPr>
            <a:spLocks noGrp="1"/>
          </p:cNvSpPr>
          <p:nvPr>
            <p:ph type="subTitle" idx="1"/>
          </p:nvPr>
        </p:nvSpPr>
        <p:spPr/>
        <p:txBody>
          <a:bodyPr/>
          <a:lstStyle/>
          <a:p>
            <a:r>
              <a:rPr lang="en-CA" dirty="0" smtClean="0"/>
              <a:t>Recommendation B</a:t>
            </a:r>
            <a:endParaRPr lang="en-C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Recommendation B</a:t>
            </a:r>
            <a:endParaRPr lang="en-CA" b="1" dirty="0"/>
          </a:p>
        </p:txBody>
      </p:sp>
      <p:sp>
        <p:nvSpPr>
          <p:cNvPr id="3" name="Content Placeholder 2"/>
          <p:cNvSpPr>
            <a:spLocks noGrp="1"/>
          </p:cNvSpPr>
          <p:nvPr>
            <p:ph idx="1"/>
          </p:nvPr>
        </p:nvSpPr>
        <p:spPr/>
        <p:txBody>
          <a:bodyPr>
            <a:normAutofit fontScale="92500"/>
          </a:bodyPr>
          <a:lstStyle/>
          <a:p>
            <a:r>
              <a:rPr lang="en-CA" dirty="0" smtClean="0"/>
              <a:t>Allocate specific resources for the advocacy of Universal Acceptance beyond the development of informational materials and toolkits</a:t>
            </a:r>
          </a:p>
          <a:p>
            <a:pPr lvl="1"/>
            <a:r>
              <a:rPr lang="en-CA" dirty="0" smtClean="0"/>
              <a:t>a critical factor to foster and ensure </a:t>
            </a:r>
            <a:r>
              <a:rPr lang="en-CA" dirty="0" err="1" smtClean="0"/>
              <a:t>competion</a:t>
            </a:r>
            <a:r>
              <a:rPr lang="en-CA" dirty="0" smtClean="0"/>
              <a:t>, consumer trust and choice in the DNS marketplace</a:t>
            </a:r>
          </a:p>
          <a:p>
            <a:pPr lvl="1"/>
            <a:r>
              <a:rPr lang="en-CA" dirty="0" smtClean="0"/>
              <a:t>Common interest between </a:t>
            </a:r>
            <a:r>
              <a:rPr lang="en-CA" dirty="0" err="1" smtClean="0"/>
              <a:t>gTLDs</a:t>
            </a:r>
            <a:r>
              <a:rPr lang="en-CA" dirty="0" smtClean="0"/>
              <a:t> &amp; </a:t>
            </a:r>
            <a:r>
              <a:rPr lang="en-CA" dirty="0" err="1" smtClean="0"/>
              <a:t>ccTLDs</a:t>
            </a:r>
            <a:endParaRPr lang="en-CA" dirty="0" smtClean="0"/>
          </a:p>
          <a:p>
            <a:r>
              <a:rPr lang="en-CA" dirty="0" smtClean="0"/>
              <a:t>Proposed Implementation:</a:t>
            </a:r>
          </a:p>
          <a:p>
            <a:pPr lvl="1"/>
            <a:r>
              <a:rPr lang="en-CA" dirty="0" smtClean="0"/>
              <a:t>ICANN board and staff to take into consideration and identify as an item in budget &amp; strategic plan</a:t>
            </a:r>
            <a:endParaRPr lang="en-C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Support for New IDN TLDs</a:t>
            </a:r>
            <a:endParaRPr lang="en-CA" dirty="0"/>
          </a:p>
        </p:txBody>
      </p:sp>
      <p:sp>
        <p:nvSpPr>
          <p:cNvPr id="3" name="Subtitle 2"/>
          <p:cNvSpPr>
            <a:spLocks noGrp="1"/>
          </p:cNvSpPr>
          <p:nvPr>
            <p:ph type="subTitle" idx="1"/>
          </p:nvPr>
        </p:nvSpPr>
        <p:spPr/>
        <p:txBody>
          <a:bodyPr/>
          <a:lstStyle/>
          <a:p>
            <a:r>
              <a:rPr lang="en-CA" dirty="0" smtClean="0"/>
              <a:t>Recommendation C</a:t>
            </a:r>
            <a:endParaRPr lang="en-C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Recommendation C</a:t>
            </a:r>
            <a:endParaRPr lang="en-CA" b="1" dirty="0"/>
          </a:p>
        </p:txBody>
      </p:sp>
      <p:sp>
        <p:nvSpPr>
          <p:cNvPr id="3" name="Content Placeholder 2"/>
          <p:cNvSpPr>
            <a:spLocks noGrp="1"/>
          </p:cNvSpPr>
          <p:nvPr>
            <p:ph idx="1"/>
          </p:nvPr>
        </p:nvSpPr>
        <p:spPr>
          <a:xfrm>
            <a:off x="457200" y="1600200"/>
            <a:ext cx="8229600" cy="4781128"/>
          </a:xfrm>
        </p:spPr>
        <p:txBody>
          <a:bodyPr>
            <a:normAutofit fontScale="92500"/>
          </a:bodyPr>
          <a:lstStyle/>
          <a:p>
            <a:r>
              <a:rPr lang="en-CA" dirty="0" smtClean="0"/>
              <a:t>Development of informative reference materials for new IDN TLDs (including </a:t>
            </a:r>
            <a:r>
              <a:rPr lang="en-CA" dirty="0" err="1" smtClean="0"/>
              <a:t>gTLD</a:t>
            </a:r>
            <a:r>
              <a:rPr lang="en-CA" dirty="0" smtClean="0"/>
              <a:t> and </a:t>
            </a:r>
            <a:r>
              <a:rPr lang="en-CA" dirty="0" err="1" smtClean="0"/>
              <a:t>ccTLD</a:t>
            </a:r>
            <a:r>
              <a:rPr lang="en-CA" dirty="0" smtClean="0"/>
              <a:t>) to handle issues of Universal Acceptance</a:t>
            </a:r>
          </a:p>
          <a:p>
            <a:pPr lvl="1"/>
            <a:r>
              <a:rPr lang="en-CA" dirty="0" smtClean="0"/>
              <a:t>draw on and consolidate the experience from earlier launches of TLDs (including </a:t>
            </a:r>
            <a:r>
              <a:rPr lang="en-CA" dirty="0" err="1" smtClean="0"/>
              <a:t>gTLDs</a:t>
            </a:r>
            <a:r>
              <a:rPr lang="en-CA" dirty="0" smtClean="0"/>
              <a:t> and </a:t>
            </a:r>
            <a:r>
              <a:rPr lang="en-CA" dirty="0" err="1" smtClean="0"/>
              <a:t>ccTLDs</a:t>
            </a:r>
            <a:r>
              <a:rPr lang="en-CA" dirty="0" smtClean="0"/>
              <a:t>) to produce a set of informative reference materials to assist new TLD operators</a:t>
            </a:r>
          </a:p>
          <a:p>
            <a:r>
              <a:rPr lang="en-CA" dirty="0" smtClean="0"/>
              <a:t>Proposed Implementation:</a:t>
            </a:r>
          </a:p>
          <a:p>
            <a:pPr lvl="1"/>
            <a:r>
              <a:rPr lang="en-CA" dirty="0" smtClean="0"/>
              <a:t>Work through Staff Universal TLD Acceptance Team</a:t>
            </a: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CA" dirty="0" smtClean="0"/>
              <a:t>Beyond Outreach &amp; Awareness </a:t>
            </a:r>
            <a:endParaRPr lang="en-CA" dirty="0"/>
          </a:p>
        </p:txBody>
      </p:sp>
      <p:sp>
        <p:nvSpPr>
          <p:cNvPr id="5" name="Subtitle 4"/>
          <p:cNvSpPr>
            <a:spLocks noGrp="1"/>
          </p:cNvSpPr>
          <p:nvPr>
            <p:ph type="subTitle" idx="1"/>
          </p:nvPr>
        </p:nvSpPr>
        <p:spPr/>
        <p:txBody>
          <a:bodyPr/>
          <a:lstStyle/>
          <a:p>
            <a:r>
              <a:rPr lang="en-CA" dirty="0" smtClean="0"/>
              <a:t>Recommendation D</a:t>
            </a:r>
            <a:endParaRPr lang="en-C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of the JIG</a:t>
            </a:r>
            <a:endParaRPr lang="en-CA" dirty="0"/>
          </a:p>
        </p:txBody>
      </p:sp>
      <p:sp>
        <p:nvSpPr>
          <p:cNvPr id="3" name="Content Placeholder 2"/>
          <p:cNvSpPr>
            <a:spLocks noGrp="1"/>
          </p:cNvSpPr>
          <p:nvPr>
            <p:ph idx="1"/>
          </p:nvPr>
        </p:nvSpPr>
        <p:spPr>
          <a:xfrm>
            <a:off x="457200" y="1600200"/>
            <a:ext cx="8229600" cy="4925144"/>
          </a:xfrm>
        </p:spPr>
        <p:txBody>
          <a:bodyPr>
            <a:normAutofit lnSpcReduction="10000"/>
          </a:bodyPr>
          <a:lstStyle/>
          <a:p>
            <a:r>
              <a:rPr lang="en-US" dirty="0" smtClean="0"/>
              <a:t>JIG (</a:t>
            </a:r>
            <a:r>
              <a:rPr lang="en-US" b="1" dirty="0" smtClean="0"/>
              <a:t>Joint </a:t>
            </a:r>
            <a:r>
              <a:rPr lang="en-US" b="1" dirty="0" err="1" smtClean="0"/>
              <a:t>ccNSO</a:t>
            </a:r>
            <a:r>
              <a:rPr lang="en-US" b="1" dirty="0" smtClean="0"/>
              <a:t>-GNSO IDN Working Group</a:t>
            </a:r>
            <a:r>
              <a:rPr lang="en-US" dirty="0" smtClean="0"/>
              <a:t>)</a:t>
            </a:r>
          </a:p>
          <a:p>
            <a:r>
              <a:rPr lang="en-CA" dirty="0" smtClean="0"/>
              <a:t>Charter adopted by both the </a:t>
            </a:r>
            <a:r>
              <a:rPr lang="en-CA" dirty="0" err="1" smtClean="0"/>
              <a:t>ccNSO</a:t>
            </a:r>
            <a:r>
              <a:rPr lang="en-CA" dirty="0" smtClean="0"/>
              <a:t> and GNSO Councils:</a:t>
            </a:r>
            <a:endParaRPr lang="en-CA" dirty="0" smtClean="0">
              <a:hlinkClick r:id="rId2"/>
            </a:endParaRPr>
          </a:p>
          <a:p>
            <a:pPr lvl="1"/>
            <a:r>
              <a:rPr lang="en-CA" dirty="0" smtClean="0">
                <a:hlinkClick r:id="rId2"/>
              </a:rPr>
              <a:t>http://ccnso.icann.org/workinggroups/jiwg.htm</a:t>
            </a:r>
            <a:endParaRPr lang="en-CA" dirty="0" smtClean="0"/>
          </a:p>
          <a:p>
            <a:r>
              <a:rPr lang="en-CA" dirty="0" smtClean="0"/>
              <a:t>The purpose of the JIG is to identify and explore issues and topics of common interest of relevance to both the </a:t>
            </a:r>
            <a:r>
              <a:rPr lang="en-CA" dirty="0" err="1" smtClean="0"/>
              <a:t>ccNSO</a:t>
            </a:r>
            <a:r>
              <a:rPr lang="en-CA" dirty="0" smtClean="0"/>
              <a:t> and GNSO and report on such an identified issues to the respective Councils and propose methodologies to address the issues</a:t>
            </a:r>
            <a:endParaRPr lang="en-C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Recommendation D</a:t>
            </a:r>
            <a:endParaRPr lang="en-CA" b="1"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CA" dirty="0" smtClean="0"/>
              <a:t>Direct efforts, lead by staff, with the participation from the community, for further studies to investigate the scope of the issue and what other services or actions could be taken by ICANN to support the Universal Acceptance of IDN TLDs beyond outreach and awareness campaigns</a:t>
            </a:r>
          </a:p>
          <a:p>
            <a:pPr lvl="1"/>
            <a:r>
              <a:rPr lang="en-US" dirty="0" smtClean="0"/>
              <a:t>Engaging with community beyond ICANN</a:t>
            </a:r>
          </a:p>
          <a:p>
            <a:pPr lvl="1"/>
            <a:r>
              <a:rPr lang="en-US" dirty="0" smtClean="0"/>
              <a:t>Establishing Liaisons with emerging industry standards</a:t>
            </a:r>
          </a:p>
          <a:p>
            <a:pPr lvl="1"/>
            <a:r>
              <a:rPr lang="en-US" dirty="0" smtClean="0"/>
              <a:t>Consider additional services (e.g. 2LDs under TLD)</a:t>
            </a:r>
          </a:p>
          <a:p>
            <a:pPr lvl="1"/>
            <a:r>
              <a:rPr lang="en-US" dirty="0" smtClean="0"/>
              <a:t>Proactive Advocacy &amp; Surveys</a:t>
            </a:r>
          </a:p>
          <a:p>
            <a:r>
              <a:rPr lang="en-US" dirty="0" smtClean="0"/>
              <a:t>Proposed Implementation</a:t>
            </a:r>
          </a:p>
          <a:p>
            <a:pPr lvl="1"/>
            <a:r>
              <a:rPr lang="en-US" dirty="0" smtClean="0"/>
              <a:t>Through ICANN staff team with support from community</a:t>
            </a:r>
            <a:endParaRPr lang="en-C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Next Steps</a:t>
            </a:r>
            <a:endParaRPr lang="en-CA" dirty="0"/>
          </a:p>
        </p:txBody>
      </p:sp>
      <p:sp>
        <p:nvSpPr>
          <p:cNvPr id="3" name="Content Placeholder 2"/>
          <p:cNvSpPr>
            <a:spLocks noGrp="1"/>
          </p:cNvSpPr>
          <p:nvPr>
            <p:ph idx="1"/>
          </p:nvPr>
        </p:nvSpPr>
        <p:spPr>
          <a:xfrm>
            <a:off x="457200" y="1340768"/>
            <a:ext cx="8686800" cy="5257800"/>
          </a:xfrm>
        </p:spPr>
        <p:txBody>
          <a:bodyPr>
            <a:normAutofit/>
          </a:bodyPr>
          <a:lstStyle/>
          <a:p>
            <a:r>
              <a:rPr lang="en-CA" dirty="0" smtClean="0"/>
              <a:t>Completion of final report</a:t>
            </a:r>
          </a:p>
          <a:p>
            <a:pPr lvl="1"/>
            <a:r>
              <a:rPr lang="en-CA" dirty="0" smtClean="0"/>
              <a:t>Public Comments: After Beijing (Apr 2013)</a:t>
            </a:r>
          </a:p>
          <a:p>
            <a:pPr lvl="1"/>
            <a:r>
              <a:rPr lang="en-CA" dirty="0" smtClean="0"/>
              <a:t>Finalization of report: June 2013</a:t>
            </a:r>
          </a:p>
          <a:p>
            <a:pPr lvl="1"/>
            <a:r>
              <a:rPr lang="en-CA" dirty="0" smtClean="0"/>
              <a:t>Presentation to respective councils: Durban (Jul 2013) </a:t>
            </a:r>
          </a:p>
          <a:p>
            <a:endParaRPr lang="en-CA" dirty="0" smtClean="0"/>
          </a:p>
          <a:p>
            <a:r>
              <a:rPr lang="en-CA" dirty="0" smtClean="0"/>
              <a:t>JIG members expressed preparedness to support staff through the implementation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CA" dirty="0"/>
          </a:p>
        </p:txBody>
      </p:sp>
      <p:sp>
        <p:nvSpPr>
          <p:cNvPr id="3" name="Content Placeholder 2"/>
          <p:cNvSpPr>
            <a:spLocks noGrp="1"/>
          </p:cNvSpPr>
          <p:nvPr>
            <p:ph idx="1"/>
          </p:nvPr>
        </p:nvSpPr>
        <p:spPr/>
        <p:txBody>
          <a:bodyPr/>
          <a:lstStyle/>
          <a:p>
            <a:r>
              <a:rPr lang="en-US" dirty="0" smtClean="0"/>
              <a:t>Co-Chairs</a:t>
            </a:r>
          </a:p>
          <a:p>
            <a:pPr lvl="1"/>
            <a:r>
              <a:rPr lang="en-US" dirty="0" smtClean="0"/>
              <a:t>Zhang Jian (</a:t>
            </a:r>
            <a:r>
              <a:rPr lang="en-US" dirty="0" err="1" smtClean="0"/>
              <a:t>ccNSO</a:t>
            </a:r>
            <a:r>
              <a:rPr lang="en-US" dirty="0" smtClean="0"/>
              <a:t>)</a:t>
            </a:r>
          </a:p>
          <a:p>
            <a:pPr lvl="1"/>
            <a:r>
              <a:rPr lang="en-US" dirty="0" smtClean="0">
                <a:hlinkClick r:id="rId2"/>
              </a:rPr>
              <a:t>jian@aptld.org</a:t>
            </a:r>
            <a:endParaRPr lang="en-US" dirty="0" smtClean="0"/>
          </a:p>
          <a:p>
            <a:pPr lvl="1"/>
            <a:r>
              <a:rPr lang="en-US" smtClean="0"/>
              <a:t>Edmon Chung (GNSO)</a:t>
            </a:r>
            <a:endParaRPr lang="en-US" dirty="0" smtClean="0"/>
          </a:p>
          <a:p>
            <a:pPr lvl="1"/>
            <a:r>
              <a:rPr lang="en-US" dirty="0" smtClean="0">
                <a:hlinkClick r:id="rId3"/>
              </a:rPr>
              <a:t>edmon@dot.asia</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JIG Discussions</a:t>
            </a:r>
            <a:endParaRPr lang="en-CA" dirty="0"/>
          </a:p>
        </p:txBody>
      </p:sp>
      <p:sp>
        <p:nvSpPr>
          <p:cNvPr id="3" name="Content Placeholder 2"/>
          <p:cNvSpPr>
            <a:spLocks noGrp="1"/>
          </p:cNvSpPr>
          <p:nvPr>
            <p:ph idx="1"/>
          </p:nvPr>
        </p:nvSpPr>
        <p:spPr>
          <a:xfrm>
            <a:off x="457200" y="1268760"/>
            <a:ext cx="8686800" cy="5589240"/>
          </a:xfrm>
        </p:spPr>
        <p:txBody>
          <a:bodyPr>
            <a:normAutofit/>
          </a:bodyPr>
          <a:lstStyle/>
          <a:p>
            <a:r>
              <a:rPr lang="en-US" dirty="0" smtClean="0"/>
              <a:t>Bi-Weekly Conference Calls (since March 2010)</a:t>
            </a:r>
          </a:p>
          <a:p>
            <a:pPr lvl="1"/>
            <a:r>
              <a:rPr lang="en-US" dirty="0" smtClean="0"/>
              <a:t>Changed to Monthly Calls (since Prague: June 2012)</a:t>
            </a:r>
          </a:p>
          <a:p>
            <a:r>
              <a:rPr lang="en-US" dirty="0" smtClean="0"/>
              <a:t>Issues of Common Interest identified:</a:t>
            </a:r>
            <a:endParaRPr lang="en-CA" dirty="0" smtClean="0"/>
          </a:p>
          <a:p>
            <a:pPr marL="914400" lvl="1" indent="-514350">
              <a:buFont typeface="+mj-lt"/>
              <a:buAutoNum type="arabicPeriod"/>
            </a:pPr>
            <a:r>
              <a:rPr lang="en-CA" dirty="0" smtClean="0"/>
              <a:t>Single Character IDN TLDs</a:t>
            </a:r>
          </a:p>
          <a:p>
            <a:pPr marL="914400" lvl="1" indent="-514350">
              <a:buFont typeface="+mj-lt"/>
              <a:buAutoNum type="arabicPeriod"/>
            </a:pPr>
            <a:r>
              <a:rPr lang="en-CA" dirty="0" smtClean="0"/>
              <a:t>IDN TLD Variants</a:t>
            </a:r>
          </a:p>
          <a:p>
            <a:pPr marL="914400" lvl="1" indent="-514350">
              <a:buFont typeface="+mj-lt"/>
              <a:buAutoNum type="arabicPeriod"/>
            </a:pPr>
            <a:r>
              <a:rPr lang="en-CA" dirty="0" smtClean="0"/>
              <a:t>Universal Acceptance of IDN TLDs</a:t>
            </a:r>
          </a:p>
          <a:p>
            <a:r>
              <a:rPr lang="en-US" dirty="0" smtClean="0"/>
              <a:t>Face to face meetings</a:t>
            </a:r>
          </a:p>
          <a:p>
            <a:pPr lvl="1"/>
            <a:r>
              <a:rPr lang="en-US" dirty="0" smtClean="0"/>
              <a:t>Brussels / Cartagena / San Francisco / Singapore / Dakar / Costa Rica / Prague / Toronto</a:t>
            </a:r>
          </a:p>
          <a:p>
            <a:pPr lvl="1"/>
            <a:r>
              <a:rPr lang="en-US" dirty="0" smtClean="0"/>
              <a:t>Workshop on Single Character IDN TLD at Cartagena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CA" dirty="0" smtClean="0"/>
              <a:t>Universal Acceptance of</a:t>
            </a:r>
            <a:br>
              <a:rPr lang="en-CA" dirty="0" smtClean="0"/>
            </a:br>
            <a:r>
              <a:rPr lang="en-CA" dirty="0" smtClean="0"/>
              <a:t>IDN TLDs</a:t>
            </a:r>
            <a:endParaRPr lang="en-CA" dirty="0"/>
          </a:p>
        </p:txBody>
      </p:sp>
      <p:sp>
        <p:nvSpPr>
          <p:cNvPr id="5" name="Subtitle 4"/>
          <p:cNvSpPr>
            <a:spLocks noGrp="1"/>
          </p:cNvSpPr>
          <p:nvPr>
            <p:ph type="subTitle" idx="1"/>
          </p:nvPr>
        </p:nvSpPr>
        <p:spPr>
          <a:xfrm>
            <a:off x="0" y="3886200"/>
            <a:ext cx="9144000" cy="2495128"/>
          </a:xfrm>
        </p:spPr>
        <p:txBody>
          <a:bodyPr>
            <a:normAutofit fontScale="92500"/>
          </a:bodyPr>
          <a:lstStyle/>
          <a:p>
            <a:r>
              <a:rPr lang="en-CA" dirty="0" smtClean="0"/>
              <a:t>Initial Report Published Jan 6, 2012</a:t>
            </a:r>
          </a:p>
          <a:p>
            <a:r>
              <a:rPr lang="en-CA" dirty="0" smtClean="0"/>
              <a:t>Stocktaking and Paper to Stimulate Discussions</a:t>
            </a:r>
          </a:p>
          <a:p>
            <a:r>
              <a:rPr lang="en-CA" dirty="0" smtClean="0"/>
              <a:t>Public Comment Period Completed</a:t>
            </a:r>
          </a:p>
          <a:p>
            <a:r>
              <a:rPr lang="en-CA" dirty="0" smtClean="0"/>
              <a:t>Draft Final Report being Published for Public Comments </a:t>
            </a:r>
            <a:endParaRPr lang="en-C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CA" dirty="0" smtClean="0"/>
              <a:t>Background &amp; Related Works</a:t>
            </a:r>
            <a:endParaRPr lang="en-CA" dirty="0"/>
          </a:p>
        </p:txBody>
      </p:sp>
      <p:sp>
        <p:nvSpPr>
          <p:cNvPr id="3" name="Content Placeholder 2"/>
          <p:cNvSpPr>
            <a:spLocks noGrp="1"/>
          </p:cNvSpPr>
          <p:nvPr>
            <p:ph idx="1"/>
          </p:nvPr>
        </p:nvSpPr>
        <p:spPr>
          <a:xfrm>
            <a:off x="457200" y="1124744"/>
            <a:ext cx="8229600" cy="5400600"/>
          </a:xfrm>
        </p:spPr>
        <p:txBody>
          <a:bodyPr/>
          <a:lstStyle/>
          <a:p>
            <a:r>
              <a:rPr lang="en-CA" dirty="0" smtClean="0"/>
              <a:t>Introduction of New </a:t>
            </a:r>
            <a:r>
              <a:rPr lang="en-CA" dirty="0" err="1" smtClean="0"/>
              <a:t>gTLDs</a:t>
            </a:r>
            <a:r>
              <a:rPr lang="en-CA" dirty="0" smtClean="0"/>
              <a:t> longer than 3 characters in 2000 (and 2004)</a:t>
            </a:r>
          </a:p>
          <a:p>
            <a:r>
              <a:rPr lang="en-CA" dirty="0" smtClean="0"/>
              <a:t>Introduction of IDN </a:t>
            </a:r>
            <a:r>
              <a:rPr lang="en-CA" dirty="0" err="1" smtClean="0"/>
              <a:t>ccTLD</a:t>
            </a:r>
            <a:r>
              <a:rPr lang="en-CA" dirty="0" smtClean="0"/>
              <a:t> Fast Track in 2010</a:t>
            </a:r>
          </a:p>
          <a:p>
            <a:endParaRPr lang="en-CA" dirty="0" smtClean="0"/>
          </a:p>
          <a:p>
            <a:r>
              <a:rPr lang="en-CA" dirty="0" smtClean="0"/>
              <a:t>August 2003: SSAC Report</a:t>
            </a:r>
          </a:p>
          <a:p>
            <a:pPr lvl="1"/>
            <a:r>
              <a:rPr lang="en-CA" dirty="0" smtClean="0"/>
              <a:t>Support Of New Top-Level Domains By Internet Infrastructure Operators And Application Providers</a:t>
            </a:r>
            <a:endParaRPr lang="en-CA" dirty="0" smtClean="0">
              <a:hlinkClick r:id="rId2"/>
            </a:endParaRPr>
          </a:p>
          <a:p>
            <a:pPr lvl="1"/>
            <a:r>
              <a:rPr lang="en-CA" dirty="0" smtClean="0">
                <a:hlinkClick r:id="rId2"/>
              </a:rPr>
              <a:t>http://forum.icann.org/mtg-cmts/stld-rfp-comments/general/doc00004.doc</a:t>
            </a:r>
            <a:endParaRPr lang="en-CA" dirty="0" smtClean="0"/>
          </a:p>
          <a:p>
            <a:pPr lvl="1"/>
            <a:endParaRPr lang="en-C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CA" dirty="0" smtClean="0"/>
              <a:t>SSAC Recommendations (2003):</a:t>
            </a:r>
            <a:endParaRPr lang="en-CA" dirty="0"/>
          </a:p>
        </p:txBody>
      </p:sp>
      <p:sp>
        <p:nvSpPr>
          <p:cNvPr id="3" name="Content Placeholder 2"/>
          <p:cNvSpPr>
            <a:spLocks noGrp="1"/>
          </p:cNvSpPr>
          <p:nvPr>
            <p:ph idx="1"/>
          </p:nvPr>
        </p:nvSpPr>
        <p:spPr>
          <a:xfrm>
            <a:off x="457200" y="1124744"/>
            <a:ext cx="8229600" cy="5733256"/>
          </a:xfrm>
        </p:spPr>
        <p:txBody>
          <a:bodyPr>
            <a:normAutofit fontScale="77500" lnSpcReduction="20000"/>
          </a:bodyPr>
          <a:lstStyle/>
          <a:p>
            <a:pPr marL="514350" indent="-514350">
              <a:spcBef>
                <a:spcPts val="1800"/>
              </a:spcBef>
              <a:buFont typeface="+mj-lt"/>
              <a:buAutoNum type="arabicPeriod"/>
            </a:pPr>
            <a:r>
              <a:rPr lang="en-CA" dirty="0" smtClean="0"/>
              <a:t>ICANN should develop an advisory regarding support for new TLDs and GNSO constituencies should publicise this advisory.</a:t>
            </a:r>
          </a:p>
          <a:p>
            <a:pPr marL="514350" indent="-514350">
              <a:spcBef>
                <a:spcPts val="1800"/>
              </a:spcBef>
              <a:buFont typeface="+mj-lt"/>
              <a:buAutoNum type="arabicPeriod"/>
            </a:pPr>
            <a:r>
              <a:rPr lang="en-CA" dirty="0" smtClean="0"/>
              <a:t>Recommend that the IAB consider issuing an informational RFC advising of the issue.</a:t>
            </a:r>
          </a:p>
          <a:p>
            <a:pPr marL="514350" indent="-514350">
              <a:spcBef>
                <a:spcPts val="1800"/>
              </a:spcBef>
              <a:buFont typeface="+mj-lt"/>
              <a:buAutoNum type="arabicPeriod"/>
            </a:pPr>
            <a:r>
              <a:rPr lang="en-CA" dirty="0" smtClean="0"/>
              <a:t>Internet infrastructure providers should test the capability of the software to support new TLDs.</a:t>
            </a:r>
          </a:p>
          <a:p>
            <a:pPr marL="514350" indent="-514350">
              <a:spcBef>
                <a:spcPts val="1800"/>
              </a:spcBef>
              <a:buFont typeface="+mj-lt"/>
              <a:buAutoNum type="arabicPeriod"/>
            </a:pPr>
            <a:r>
              <a:rPr lang="en-CA" dirty="0" smtClean="0"/>
              <a:t>Internet software application developers should review and upgrade their software.</a:t>
            </a:r>
          </a:p>
          <a:p>
            <a:pPr marL="514350" indent="-514350">
              <a:spcBef>
                <a:spcPts val="1800"/>
              </a:spcBef>
              <a:buFont typeface="+mj-lt"/>
              <a:buAutoNum type="arabicPeriod"/>
            </a:pPr>
            <a:r>
              <a:rPr lang="en-CA" dirty="0" smtClean="0"/>
              <a:t>A central repository of known commonly used software that has compatibility problems. </a:t>
            </a:r>
          </a:p>
          <a:p>
            <a:pPr marL="514350" indent="-514350">
              <a:spcBef>
                <a:spcPts val="1800"/>
              </a:spcBef>
              <a:buFont typeface="+mj-lt"/>
              <a:buAutoNum type="arabicPeriod"/>
            </a:pPr>
            <a:r>
              <a:rPr lang="en-CA" dirty="0" smtClean="0"/>
              <a:t>ICANN should examine compatibility problems with the introduction of new TLDs in 2001 as a topic in its Proof of Concept study.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CA" dirty="0" smtClean="0"/>
              <a:t>Background &amp; Related Works</a:t>
            </a:r>
            <a:endParaRPr lang="en-CA" dirty="0"/>
          </a:p>
        </p:txBody>
      </p:sp>
      <p:sp>
        <p:nvSpPr>
          <p:cNvPr id="3" name="Content Placeholder 2"/>
          <p:cNvSpPr>
            <a:spLocks noGrp="1"/>
          </p:cNvSpPr>
          <p:nvPr>
            <p:ph idx="1"/>
          </p:nvPr>
        </p:nvSpPr>
        <p:spPr>
          <a:xfrm>
            <a:off x="457200" y="1124744"/>
            <a:ext cx="8229600" cy="5400600"/>
          </a:xfrm>
        </p:spPr>
        <p:txBody>
          <a:bodyPr>
            <a:normAutofit lnSpcReduction="10000"/>
          </a:bodyPr>
          <a:lstStyle/>
          <a:p>
            <a:r>
              <a:rPr lang="en-CA" dirty="0" smtClean="0"/>
              <a:t>Mozilla</a:t>
            </a:r>
          </a:p>
          <a:p>
            <a:pPr lvl="1"/>
            <a:r>
              <a:rPr lang="en-CA" dirty="0" smtClean="0"/>
              <a:t>Since 2006: better user experience of domain utilization on the browser for grouping, anticipating, analysing and sorting domain names and cookies </a:t>
            </a:r>
            <a:r>
              <a:rPr lang="en-CA" u="sng" dirty="0" smtClean="0">
                <a:hlinkClick r:id="rId2"/>
              </a:rPr>
              <a:t>https://bugzilla.mozilla.org/show_bug.cgi?id=342314</a:t>
            </a:r>
            <a:endParaRPr lang="en-CA" dirty="0" smtClean="0"/>
          </a:p>
          <a:p>
            <a:pPr lvl="1"/>
            <a:r>
              <a:rPr lang="en-CA" dirty="0" smtClean="0"/>
              <a:t>Public Suffix List project (</a:t>
            </a:r>
            <a:r>
              <a:rPr lang="en-CA" dirty="0" smtClean="0">
                <a:hlinkClick r:id="rId3"/>
              </a:rPr>
              <a:t>http://publicsuffix.org/</a:t>
            </a:r>
            <a:r>
              <a:rPr lang="en-CA" dirty="0" smtClean="0"/>
              <a:t>)</a:t>
            </a:r>
          </a:p>
          <a:p>
            <a:r>
              <a:rPr lang="en-CA" dirty="0" smtClean="0"/>
              <a:t>Wikipedia</a:t>
            </a:r>
          </a:p>
          <a:p>
            <a:pPr lvl="1"/>
            <a:r>
              <a:rPr lang="en-CA" dirty="0" smtClean="0"/>
              <a:t>Since 2004: </a:t>
            </a:r>
            <a:r>
              <a:rPr lang="en-CA" dirty="0" smtClean="0">
                <a:hlinkClick r:id="rId4"/>
              </a:rPr>
              <a:t>http://en.wikipedia.org/wiki/List_of_Internet_top-level_domains</a:t>
            </a:r>
            <a:endParaRPr lang="en-CA"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CA" dirty="0" smtClean="0"/>
              <a:t>Background &amp; Related Works</a:t>
            </a:r>
            <a:endParaRPr lang="en-CA" dirty="0"/>
          </a:p>
        </p:txBody>
      </p:sp>
      <p:sp>
        <p:nvSpPr>
          <p:cNvPr id="3" name="Content Placeholder 2"/>
          <p:cNvSpPr>
            <a:spLocks noGrp="1"/>
          </p:cNvSpPr>
          <p:nvPr>
            <p:ph idx="1"/>
          </p:nvPr>
        </p:nvSpPr>
        <p:spPr>
          <a:xfrm>
            <a:off x="457200" y="1124744"/>
            <a:ext cx="8229600" cy="5400600"/>
          </a:xfrm>
        </p:spPr>
        <p:txBody>
          <a:bodyPr>
            <a:normAutofit fontScale="85000" lnSpcReduction="20000"/>
          </a:bodyPr>
          <a:lstStyle/>
          <a:p>
            <a:r>
              <a:rPr lang="en-CA" dirty="0" smtClean="0"/>
              <a:t>Mozilla IDN-Enabled TLD list project </a:t>
            </a:r>
          </a:p>
          <a:p>
            <a:pPr lvl="1"/>
            <a:r>
              <a:rPr lang="en-CA" dirty="0" smtClean="0">
                <a:hlinkClick r:id="rId2"/>
              </a:rPr>
              <a:t>http://www.mozilla.org/projects/security/tld-idn-policy-list.html</a:t>
            </a:r>
            <a:endParaRPr lang="en-CA" dirty="0" smtClean="0"/>
          </a:p>
          <a:p>
            <a:pPr lvl="1"/>
            <a:r>
              <a:rPr lang="en-CA" dirty="0" smtClean="0"/>
              <a:t>Mar 2005: </a:t>
            </a:r>
            <a:r>
              <a:rPr lang="en-CA" dirty="0" smtClean="0">
                <a:hlinkClick r:id="rId3"/>
              </a:rPr>
              <a:t>https://bugzilla.mozilla.org/show_bug.cgi?id=286534</a:t>
            </a:r>
            <a:endParaRPr lang="en-CA" dirty="0" smtClean="0"/>
          </a:p>
          <a:p>
            <a:pPr lvl="1"/>
            <a:r>
              <a:rPr lang="en-CA" dirty="0" smtClean="0"/>
              <a:t>as a response to concerns of homographic attacks such as phishing names utilizing IDNs</a:t>
            </a:r>
          </a:p>
          <a:p>
            <a:r>
              <a:rPr lang="en-CA" dirty="0" smtClean="0"/>
              <a:t>Other Relevant Developments</a:t>
            </a:r>
          </a:p>
          <a:p>
            <a:pPr lvl="1"/>
            <a:r>
              <a:rPr lang="en-CA" dirty="0" smtClean="0"/>
              <a:t>ICANN IDN Guidelines: </a:t>
            </a:r>
            <a:r>
              <a:rPr lang="en-CA" u="sng" dirty="0" smtClean="0">
                <a:hlinkClick r:id="rId4"/>
              </a:rPr>
              <a:t>http://www.icann.org/en/topics/idn/implementation-guidelines.htm</a:t>
            </a:r>
            <a:endParaRPr lang="en-CA" u="sng" dirty="0" smtClean="0"/>
          </a:p>
          <a:p>
            <a:pPr lvl="1"/>
            <a:r>
              <a:rPr lang="en-CA" dirty="0" smtClean="0"/>
              <a:t>W3C Internationalized Resource Identifiers (IRI): </a:t>
            </a:r>
            <a:r>
              <a:rPr lang="en-CA" dirty="0" smtClean="0">
                <a:hlinkClick r:id="rId5"/>
              </a:rPr>
              <a:t>http://www.w3.org/International/articles/idn-and-iri/</a:t>
            </a:r>
            <a:endParaRPr lang="en-CA" dirty="0" smtClean="0"/>
          </a:p>
          <a:p>
            <a:pPr lvl="1"/>
            <a:r>
              <a:rPr lang="en-CA" dirty="0" smtClean="0"/>
              <a:t>Internationalized Email Addresses (EAI): </a:t>
            </a:r>
            <a:r>
              <a:rPr lang="en-CA" dirty="0" smtClean="0">
                <a:hlinkClick r:id="rId6"/>
              </a:rPr>
              <a:t>http://datatracker.ietf.org/wg/eai/charter/</a:t>
            </a:r>
            <a:endParaRPr lang="en-CA"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CA" dirty="0" smtClean="0"/>
              <a:t>Background &amp; Related Works</a:t>
            </a:r>
            <a:endParaRPr lang="en-CA" dirty="0"/>
          </a:p>
        </p:txBody>
      </p:sp>
      <p:sp>
        <p:nvSpPr>
          <p:cNvPr id="3" name="Content Placeholder 2"/>
          <p:cNvSpPr>
            <a:spLocks noGrp="1"/>
          </p:cNvSpPr>
          <p:nvPr>
            <p:ph idx="1"/>
          </p:nvPr>
        </p:nvSpPr>
        <p:spPr>
          <a:xfrm>
            <a:off x="457200" y="1124744"/>
            <a:ext cx="8229600" cy="5400600"/>
          </a:xfrm>
        </p:spPr>
        <p:txBody>
          <a:bodyPr/>
          <a:lstStyle/>
          <a:p>
            <a:r>
              <a:rPr lang="en-CA" dirty="0" smtClean="0"/>
              <a:t>Unique Authoritative Root</a:t>
            </a:r>
          </a:p>
          <a:p>
            <a:pPr lvl="1"/>
            <a:r>
              <a:rPr lang="en-CA" dirty="0" smtClean="0"/>
              <a:t>IAB: Technical Comment on the Unique DNS Root RFC 2826: </a:t>
            </a:r>
            <a:r>
              <a:rPr lang="en-CA" dirty="0" smtClean="0">
                <a:hlinkClick r:id="rId2"/>
              </a:rPr>
              <a:t>http://www.ietf.org/rfc/rfc2826</a:t>
            </a:r>
            <a:endParaRPr lang="en-CA" dirty="0" smtClean="0"/>
          </a:p>
          <a:p>
            <a:pPr lvl="1"/>
            <a:r>
              <a:rPr lang="en-CA" dirty="0" smtClean="0"/>
              <a:t>ICANN: ICP3: A Unique, Authoritative Root for the DNS </a:t>
            </a:r>
            <a:r>
              <a:rPr lang="en-CA" dirty="0" smtClean="0">
                <a:hlinkClick r:id="rId3"/>
              </a:rPr>
              <a:t>http://www.icann.org/en/icp/icp-3.htm</a:t>
            </a:r>
            <a:endParaRPr lang="en-CA" dirty="0" smtClean="0"/>
          </a:p>
          <a:p>
            <a:r>
              <a:rPr lang="en-CA" dirty="0" smtClean="0"/>
              <a:t>JIG Discussion and Public Comments</a:t>
            </a:r>
          </a:p>
          <a:p>
            <a:pPr lvl="1"/>
            <a:r>
              <a:rPr lang="en-CA" dirty="0" smtClean="0"/>
              <a:t>Single Character IDN TLDs</a:t>
            </a:r>
          </a:p>
          <a:p>
            <a:pPr lvl="1"/>
            <a:r>
              <a:rPr lang="en-CA" dirty="0" smtClean="0"/>
              <a:t>IDN TLD Variants</a:t>
            </a:r>
          </a:p>
          <a:p>
            <a:r>
              <a:rPr lang="en-CA" dirty="0" smtClean="0"/>
              <a:t>VIP Study Team Reports &amp; User Experience Report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12420</TotalTime>
  <Words>1047</Words>
  <Application>Microsoft Office PowerPoint</Application>
  <PresentationFormat>On-screen Show (4:3)</PresentationFormat>
  <Paragraphs>124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Acceptance of IDN TLDs: Proposed Recommendations for ICANN Actions</vt:lpstr>
      <vt:lpstr>Background of the JIG</vt:lpstr>
      <vt:lpstr>JIG Discussions</vt:lpstr>
      <vt:lpstr>Universal Acceptance of IDN TLDs</vt:lpstr>
      <vt:lpstr>Background &amp; Related Works</vt:lpstr>
      <vt:lpstr>SSAC Recommendations (2003):</vt:lpstr>
      <vt:lpstr>Background &amp; Related Works</vt:lpstr>
      <vt:lpstr>Background &amp; Related Works</vt:lpstr>
      <vt:lpstr>Background &amp; Related Works</vt:lpstr>
      <vt:lpstr>Areas of Policy and Coordination</vt:lpstr>
      <vt:lpstr>Public Comments</vt:lpstr>
      <vt:lpstr>Proposed Recommendations</vt:lpstr>
      <vt:lpstr>Get Our Own Act Together</vt:lpstr>
      <vt:lpstr>Recommendation A</vt:lpstr>
      <vt:lpstr>Identify as a Strategic Initiative for ICANN</vt:lpstr>
      <vt:lpstr>Recommendation B</vt:lpstr>
      <vt:lpstr>Support for New IDN TLDs</vt:lpstr>
      <vt:lpstr>Recommendation C</vt:lpstr>
      <vt:lpstr>Beyond Outreach &amp; Awareness </vt:lpstr>
      <vt:lpstr>Recommendation D</vt:lpstr>
      <vt:lpstr>Next Steps</vt:lpstr>
      <vt:lpstr>Thank You</vt:lpstr>
    </vt:vector>
  </TitlesOfParts>
  <Company>DotAsia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JIG Update</dc:title>
  <dc:creator>Edmon Chung</dc:creator>
  <cp:lastModifiedBy>Edmon Chung</cp:lastModifiedBy>
  <cp:revision>459</cp:revision>
  <dcterms:created xsi:type="dcterms:W3CDTF">2010-10-29T00:16:20Z</dcterms:created>
  <dcterms:modified xsi:type="dcterms:W3CDTF">2013-04-05T04:45:27Z</dcterms:modified>
</cp:coreProperties>
</file>