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90" r:id="rId3"/>
    <p:sldId id="381" r:id="rId4"/>
    <p:sldId id="382" r:id="rId5"/>
    <p:sldId id="391" r:id="rId6"/>
    <p:sldId id="423" r:id="rId7"/>
    <p:sldId id="424" r:id="rId8"/>
    <p:sldId id="425" r:id="rId9"/>
    <p:sldId id="426" r:id="rId10"/>
    <p:sldId id="427" r:id="rId11"/>
    <p:sldId id="428" r:id="rId12"/>
    <p:sldId id="429" r:id="rId13"/>
    <p:sldId id="430" r:id="rId14"/>
    <p:sldId id="392" r:id="rId15"/>
    <p:sldId id="407" r:id="rId16"/>
    <p:sldId id="394" r:id="rId17"/>
    <p:sldId id="395" r:id="rId18"/>
    <p:sldId id="408" r:id="rId19"/>
    <p:sldId id="409" r:id="rId20"/>
    <p:sldId id="397" r:id="rId21"/>
    <p:sldId id="410" r:id="rId22"/>
    <p:sldId id="411" r:id="rId23"/>
    <p:sldId id="431" r:id="rId24"/>
    <p:sldId id="432" r:id="rId25"/>
    <p:sldId id="412" r:id="rId26"/>
    <p:sldId id="413" r:id="rId27"/>
    <p:sldId id="401" r:id="rId28"/>
    <p:sldId id="414" r:id="rId29"/>
    <p:sldId id="404" r:id="rId30"/>
    <p:sldId id="405" r:id="rId31"/>
    <p:sldId id="406" r:id="rId32"/>
    <p:sldId id="415" r:id="rId33"/>
    <p:sldId id="370" r:id="rId34"/>
    <p:sldId id="389" r:id="rId35"/>
    <p:sldId id="416" r:id="rId36"/>
    <p:sldId id="417" r:id="rId37"/>
    <p:sldId id="419" r:id="rId38"/>
    <p:sldId id="421" r:id="rId39"/>
    <p:sldId id="420" r:id="rId40"/>
    <p:sldId id="422"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290" autoAdjust="0"/>
    <p:restoredTop sz="94667" autoAdjust="0"/>
  </p:normalViewPr>
  <p:slideViewPr>
    <p:cSldViewPr>
      <p:cViewPr varScale="1">
        <p:scale>
          <a:sx n="102" d="100"/>
          <a:sy n="102" d="100"/>
        </p:scale>
        <p:origin x="-7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D866D-AD91-4ABF-85F6-5D68A82FC4C3}" type="datetimeFigureOut">
              <a:rPr lang="en-CA" smtClean="0"/>
              <a:pPr/>
              <a:t>2013-11-18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7DEFF-D3B7-4681-A5DF-4ECDA388270A}"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8F7DEFF-D3B7-4681-A5DF-4ECDA388270A}"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Allocate specific resources for the advocacy of Universal Acceptance in budget and in</a:t>
            </a:r>
            <a:r>
              <a:rPr lang="en-CA" baseline="0" dirty="0" smtClean="0"/>
              <a:t> S</a:t>
            </a:r>
            <a:r>
              <a:rPr lang="en-CA" dirty="0" smtClean="0"/>
              <a:t>trategic</a:t>
            </a:r>
            <a:r>
              <a:rPr lang="en-CA" baseline="0" dirty="0" smtClean="0"/>
              <a:t> Plan</a:t>
            </a:r>
            <a:endParaRPr lang="en-US" dirty="0"/>
          </a:p>
        </p:txBody>
      </p:sp>
      <p:sp>
        <p:nvSpPr>
          <p:cNvPr id="4" name="Slide Number Placeholder 3"/>
          <p:cNvSpPr>
            <a:spLocks noGrp="1"/>
          </p:cNvSpPr>
          <p:nvPr>
            <p:ph type="sldNum" sz="quarter" idx="10"/>
          </p:nvPr>
        </p:nvSpPr>
        <p:spPr/>
        <p:txBody>
          <a:bodyPr/>
          <a:lstStyle/>
          <a:p>
            <a:fld id="{E3DE2C8A-EA84-4FBA-A80F-43FD2F950959}" type="slidenum">
              <a:rPr lang="en-CA" altLang="zh-TW" smtClean="0"/>
              <a:pPr/>
              <a:t>20</a:t>
            </a:fld>
            <a:endParaRPr lang="en-CA"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13" eaLnBrk="0" fontAlgn="base" hangingPunct="0">
              <a:spcBef>
                <a:spcPct val="30000"/>
              </a:spcBef>
              <a:spcAft>
                <a:spcPct val="0"/>
              </a:spcAft>
              <a:defRPr/>
            </a:pPr>
            <a:r>
              <a:rPr lang="en-CA" dirty="0" smtClean="0"/>
              <a:t>Direct efforts, lead by staff, with the participation from the community, for further studies to investigate the scope of the issue and what other services or actions could be taken by ICANN to support the Universal Acceptance of IDN TLDs beyond outreach and awareness campaigns</a:t>
            </a:r>
          </a:p>
          <a:p>
            <a:pPr lvl="1"/>
            <a:r>
              <a:rPr lang="en-US" dirty="0" smtClean="0"/>
              <a:t>Engaging with community beyond ICANN</a:t>
            </a:r>
          </a:p>
          <a:p>
            <a:pPr lvl="1"/>
            <a:r>
              <a:rPr lang="en-US" dirty="0" smtClean="0"/>
              <a:t>Establishing Liaisons with emerging industry standards</a:t>
            </a:r>
          </a:p>
          <a:p>
            <a:pPr lvl="1"/>
            <a:r>
              <a:rPr lang="en-US" dirty="0" smtClean="0"/>
              <a:t>Consider additional services (e.g. 2LDs under TLD)</a:t>
            </a:r>
          </a:p>
          <a:p>
            <a:pPr lvl="1"/>
            <a:r>
              <a:rPr lang="en-US" dirty="0" smtClean="0"/>
              <a:t>Proactive Advocacy &amp; Surveys</a:t>
            </a:r>
          </a:p>
        </p:txBody>
      </p:sp>
      <p:sp>
        <p:nvSpPr>
          <p:cNvPr id="4" name="Slide Number Placeholder 3"/>
          <p:cNvSpPr>
            <a:spLocks noGrp="1"/>
          </p:cNvSpPr>
          <p:nvPr>
            <p:ph type="sldNum" sz="quarter" idx="10"/>
          </p:nvPr>
        </p:nvSpPr>
        <p:spPr/>
        <p:txBody>
          <a:bodyPr/>
          <a:lstStyle/>
          <a:p>
            <a:fld id="{E3DE2C8A-EA84-4FBA-A80F-43FD2F950959}" type="slidenum">
              <a:rPr lang="en-CA" altLang="zh-TW" smtClean="0"/>
              <a:pPr/>
              <a:t>27</a:t>
            </a:fld>
            <a:endParaRPr lang="en-CA"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C83C3-FDE3-4B4C-8424-002CA2BCCE6C}" type="datetimeFigureOut">
              <a:rPr lang="en-CA" smtClean="0"/>
              <a:pPr/>
              <a:t>2013-11-18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701683-C422-4C27-968B-68703F229E9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C83C3-FDE3-4B4C-8424-002CA2BCCE6C}" type="datetimeFigureOut">
              <a:rPr lang="en-CA" smtClean="0"/>
              <a:pPr/>
              <a:t>2013-11-18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01683-C422-4C27-968B-68703F229E9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ccnso.icann.org/workinggroups/jiwg.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icann.org/en/minutes/resolutions-25aug11-en.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edmon@dot.asia" TargetMode="External"/><Relationship Id="rId2" Type="http://schemas.openxmlformats.org/officeDocument/2006/relationships/hyperlink" Target="mailto:yesunhoo@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forum.icann.org/mtg-cmts/stld-rfp-comments/general/doc00004.do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JIG (Joint </a:t>
            </a:r>
            <a:r>
              <a:rPr lang="en-US" dirty="0" err="1" smtClean="0"/>
              <a:t>ccNSO</a:t>
            </a:r>
            <a:r>
              <a:rPr lang="en-US" dirty="0" smtClean="0"/>
              <a:t>-GNSO IDN Working Group) Meeting</a:t>
            </a:r>
            <a:endParaRPr lang="en-CA" dirty="0"/>
          </a:p>
        </p:txBody>
      </p:sp>
      <p:sp>
        <p:nvSpPr>
          <p:cNvPr id="3" name="Subtitle 2"/>
          <p:cNvSpPr>
            <a:spLocks noGrp="1"/>
          </p:cNvSpPr>
          <p:nvPr>
            <p:ph type="subTitle" idx="1"/>
          </p:nvPr>
        </p:nvSpPr>
        <p:spPr/>
        <p:txBody>
          <a:bodyPr/>
          <a:lstStyle/>
          <a:p>
            <a:r>
              <a:rPr lang="en-US" dirty="0" smtClean="0"/>
              <a:t>ICANN  </a:t>
            </a:r>
            <a:r>
              <a:rPr lang="en-US" dirty="0" smtClean="0"/>
              <a:t>Buenos Aires</a:t>
            </a:r>
            <a:endParaRPr lang="en-US" dirty="0" smtClean="0"/>
          </a:p>
          <a:p>
            <a:r>
              <a:rPr lang="en-US" dirty="0" smtClean="0"/>
              <a:t>November 18, </a:t>
            </a:r>
            <a:r>
              <a:rPr lang="en-US" dirty="0" smtClean="0"/>
              <a:t>2013</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0"/>
            <a:ext cx="9143999" cy="706013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p:cNvPicPr>
            <a:picLocks noChangeAspect="1" noChangeArrowheads="1"/>
          </p:cNvPicPr>
          <p:nvPr/>
        </p:nvPicPr>
        <p:blipFill>
          <a:blip r:embed="rId2" cstate="print"/>
          <a:srcRect/>
          <a:stretch>
            <a:fillRect/>
          </a:stretch>
        </p:blipFill>
        <p:spPr bwMode="auto">
          <a:xfrm>
            <a:off x="0" y="0"/>
            <a:ext cx="102616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9159803" cy="7072337"/>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8" name="Picture 6" descr="http://pctechnotes.com/wp-content/uploads/2013/02/verify-email-address.png"/>
          <p:cNvPicPr>
            <a:picLocks noChangeAspect="1" noChangeArrowheads="1"/>
          </p:cNvPicPr>
          <p:nvPr/>
        </p:nvPicPr>
        <p:blipFill>
          <a:blip r:embed="rId2"/>
          <a:srcRect/>
          <a:stretch>
            <a:fillRect/>
          </a:stretch>
        </p:blipFill>
        <p:spPr bwMode="auto">
          <a:xfrm>
            <a:off x="0" y="0"/>
            <a:ext cx="9144000" cy="4357886"/>
          </a:xfrm>
          <a:prstGeom prst="rect">
            <a:avLst/>
          </a:prstGeom>
          <a:noFill/>
        </p:spPr>
      </p:pic>
      <p:pic>
        <p:nvPicPr>
          <p:cNvPr id="64520" name="Picture 8" descr="http://www.mailutilities.com/i/wz8.gif"/>
          <p:cNvPicPr>
            <a:picLocks noChangeAspect="1" noChangeArrowheads="1"/>
          </p:cNvPicPr>
          <p:nvPr/>
        </p:nvPicPr>
        <p:blipFill>
          <a:blip r:embed="rId3"/>
          <a:srcRect/>
          <a:stretch>
            <a:fillRect/>
          </a:stretch>
        </p:blipFill>
        <p:spPr bwMode="auto">
          <a:xfrm>
            <a:off x="4352925" y="3114675"/>
            <a:ext cx="4791075" cy="3743325"/>
          </a:xfrm>
          <a:prstGeom prst="rect">
            <a:avLst/>
          </a:prstGeom>
          <a:noFill/>
        </p:spPr>
      </p:pic>
      <p:sp>
        <p:nvSpPr>
          <p:cNvPr id="8" name="Oval 7"/>
          <p:cNvSpPr/>
          <p:nvPr/>
        </p:nvSpPr>
        <p:spPr>
          <a:xfrm>
            <a:off x="4500562" y="5572140"/>
            <a:ext cx="2286016" cy="75762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4522" name="Picture 10" descr="http://1.bp.blogspot.com/-10oIHRzqpJo/UEOTDlxrnxI/AAAAAAAAAHE/pQ7o6Ri3B_w/s320/invalidmx.png"/>
          <p:cNvPicPr>
            <a:picLocks noChangeAspect="1" noChangeArrowheads="1"/>
          </p:cNvPicPr>
          <p:nvPr/>
        </p:nvPicPr>
        <p:blipFill>
          <a:blip r:embed="rId4"/>
          <a:srcRect/>
          <a:stretch>
            <a:fillRect/>
          </a:stretch>
        </p:blipFill>
        <p:spPr bwMode="auto">
          <a:xfrm>
            <a:off x="0" y="4357694"/>
            <a:ext cx="4396140" cy="2500306"/>
          </a:xfrm>
          <a:prstGeom prst="rect">
            <a:avLst/>
          </a:prstGeom>
          <a:noFill/>
        </p:spPr>
      </p:pic>
      <p:sp>
        <p:nvSpPr>
          <p:cNvPr id="10" name="Oval 9"/>
          <p:cNvSpPr/>
          <p:nvPr/>
        </p:nvSpPr>
        <p:spPr>
          <a:xfrm>
            <a:off x="357158" y="5357826"/>
            <a:ext cx="2286016" cy="75762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CA" dirty="0" smtClean="0"/>
              <a:t>Proposed Recommendations</a:t>
            </a:r>
            <a:endParaRPr lang="en-CA" dirty="0"/>
          </a:p>
        </p:txBody>
      </p:sp>
      <p:sp>
        <p:nvSpPr>
          <p:cNvPr id="3" name="Content Placeholder 2"/>
          <p:cNvSpPr>
            <a:spLocks noGrp="1"/>
          </p:cNvSpPr>
          <p:nvPr>
            <p:ph idx="1"/>
          </p:nvPr>
        </p:nvSpPr>
        <p:spPr>
          <a:xfrm>
            <a:off x="457200" y="836712"/>
            <a:ext cx="8686800" cy="5877272"/>
          </a:xfrm>
        </p:spPr>
        <p:txBody>
          <a:bodyPr>
            <a:normAutofit fontScale="62500" lnSpcReduction="20000"/>
          </a:bodyPr>
          <a:lstStyle/>
          <a:p>
            <a:pPr marL="742950" lvl="0" indent="-742950">
              <a:spcBef>
                <a:spcPts val="1800"/>
              </a:spcBef>
              <a:buFont typeface="+mj-lt"/>
              <a:buAutoNum type="alphaUcPeriod"/>
            </a:pPr>
            <a:r>
              <a:rPr lang="en-CA" sz="4100" dirty="0" smtClean="0"/>
              <a:t>Recommend IDN TLD operators (including IDN </a:t>
            </a:r>
            <a:r>
              <a:rPr lang="en-CA" sz="4100" dirty="0" err="1" smtClean="0"/>
              <a:t>ccTLD</a:t>
            </a:r>
            <a:r>
              <a:rPr lang="en-CA" sz="4100" dirty="0" smtClean="0"/>
              <a:t>, IDN </a:t>
            </a:r>
            <a:r>
              <a:rPr lang="en-CA" sz="4100" dirty="0" err="1" smtClean="0"/>
              <a:t>gTLD</a:t>
            </a:r>
            <a:r>
              <a:rPr lang="en-CA" sz="4100" dirty="0" smtClean="0"/>
              <a:t> and IDN </a:t>
            </a:r>
            <a:r>
              <a:rPr lang="en-CA" sz="4100" dirty="0" err="1" smtClean="0"/>
              <a:t>gTLD</a:t>
            </a:r>
            <a:r>
              <a:rPr lang="en-CA" sz="4100" dirty="0" smtClean="0"/>
              <a:t> Accredited Registrars) to support </a:t>
            </a:r>
            <a:r>
              <a:rPr lang="en-CA" sz="4100" b="1" dirty="0" smtClean="0"/>
              <a:t>Universal Acceptance of IDN TLDs in their own systems</a:t>
            </a:r>
          </a:p>
          <a:p>
            <a:pPr marL="742950" lvl="0" indent="-742950">
              <a:spcBef>
                <a:spcPts val="1800"/>
              </a:spcBef>
              <a:buFont typeface="+mj-lt"/>
              <a:buAutoNum type="alphaUcPeriod"/>
            </a:pPr>
            <a:r>
              <a:rPr lang="en-CA" sz="4100" dirty="0" smtClean="0"/>
              <a:t>Allocate </a:t>
            </a:r>
            <a:r>
              <a:rPr lang="en-CA" sz="4100" b="1" dirty="0" smtClean="0"/>
              <a:t>specific resources for the advocacy </a:t>
            </a:r>
            <a:r>
              <a:rPr lang="en-CA" sz="4100" dirty="0" smtClean="0"/>
              <a:t>of Universal Acceptance beyond the development of informational materials and toolkits</a:t>
            </a:r>
          </a:p>
          <a:p>
            <a:pPr marL="742950" lvl="0" indent="-742950">
              <a:spcBef>
                <a:spcPts val="1800"/>
              </a:spcBef>
              <a:buFont typeface="+mj-lt"/>
              <a:buAutoNum type="alphaUcPeriod"/>
            </a:pPr>
            <a:r>
              <a:rPr lang="en-CA" sz="4100" dirty="0" smtClean="0"/>
              <a:t>Development of </a:t>
            </a:r>
            <a:r>
              <a:rPr lang="en-CA" sz="4100" b="1" dirty="0" smtClean="0"/>
              <a:t>informative reference materials for new IDN TLDs</a:t>
            </a:r>
            <a:r>
              <a:rPr lang="en-CA" sz="4100" dirty="0" smtClean="0"/>
              <a:t> (including </a:t>
            </a:r>
            <a:r>
              <a:rPr lang="en-CA" sz="4100" dirty="0" err="1" smtClean="0"/>
              <a:t>gTLD</a:t>
            </a:r>
            <a:r>
              <a:rPr lang="en-CA" sz="4100" dirty="0" smtClean="0"/>
              <a:t> and </a:t>
            </a:r>
            <a:r>
              <a:rPr lang="en-CA" sz="4100" dirty="0" err="1" smtClean="0"/>
              <a:t>ccTLD</a:t>
            </a:r>
            <a:r>
              <a:rPr lang="en-CA" sz="4100" dirty="0" smtClean="0"/>
              <a:t>) to handle issues of Universal Acceptance</a:t>
            </a:r>
          </a:p>
          <a:p>
            <a:pPr marL="742950" lvl="0" indent="-742950">
              <a:spcBef>
                <a:spcPts val="1800"/>
              </a:spcBef>
              <a:buFont typeface="+mj-lt"/>
              <a:buAutoNum type="alphaUcPeriod"/>
            </a:pPr>
            <a:r>
              <a:rPr lang="en-CA" sz="4100" dirty="0" smtClean="0"/>
              <a:t>Direct efforts, lead by staff, with the participation from the community, for further studies to investigate the scope of the issue and what other services or actions could be taken by </a:t>
            </a:r>
            <a:r>
              <a:rPr lang="en-CA" sz="4100" b="1" dirty="0" smtClean="0"/>
              <a:t>ICANN to support the Universal Acceptance of IDN TLDs beyond outreach and awareness campaigns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Get Our Own Act Together</a:t>
            </a:r>
            <a:endParaRPr lang="en-CA" dirty="0"/>
          </a:p>
        </p:txBody>
      </p:sp>
      <p:sp>
        <p:nvSpPr>
          <p:cNvPr id="3" name="Subtitle 2"/>
          <p:cNvSpPr>
            <a:spLocks noGrp="1"/>
          </p:cNvSpPr>
          <p:nvPr>
            <p:ph type="subTitle" idx="1"/>
          </p:nvPr>
        </p:nvSpPr>
        <p:spPr/>
        <p:txBody>
          <a:bodyPr/>
          <a:lstStyle/>
          <a:p>
            <a:r>
              <a:rPr lang="en-CA" dirty="0" smtClean="0"/>
              <a:t>Recommendation A</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4" name="Picture 2"/>
          <p:cNvPicPr>
            <a:picLocks noChangeAspect="1" noChangeArrowheads="1"/>
          </p:cNvPicPr>
          <p:nvPr/>
        </p:nvPicPr>
        <p:blipFill>
          <a:blip r:embed="rId2" cstate="print"/>
          <a:srcRect t="25690" r="22654"/>
          <a:stretch>
            <a:fillRect/>
          </a:stretch>
        </p:blipFill>
        <p:spPr bwMode="auto">
          <a:xfrm>
            <a:off x="0" y="0"/>
            <a:ext cx="9144000" cy="60440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 y="3501008"/>
            <a:ext cx="9155433" cy="335699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p:cNvPicPr>
            <a:picLocks noChangeAspect="1" noChangeArrowheads="1"/>
          </p:cNvPicPr>
          <p:nvPr/>
        </p:nvPicPr>
        <p:blipFill>
          <a:blip r:embed="rId2" cstate="print"/>
          <a:srcRect/>
          <a:stretch>
            <a:fillRect/>
          </a:stretch>
        </p:blipFill>
        <p:spPr bwMode="auto">
          <a:xfrm>
            <a:off x="-396552" y="0"/>
            <a:ext cx="9968137" cy="6858000"/>
          </a:xfrm>
          <a:prstGeom prst="rect">
            <a:avLst/>
          </a:prstGeom>
          <a:noFill/>
          <a:ln w="9525">
            <a:noFill/>
            <a:miter lim="800000"/>
            <a:headEnd/>
            <a:tailEnd/>
          </a:ln>
        </p:spPr>
      </p:pic>
      <p:sp>
        <p:nvSpPr>
          <p:cNvPr id="5" name="Oval 4"/>
          <p:cNvSpPr/>
          <p:nvPr/>
        </p:nvSpPr>
        <p:spPr>
          <a:xfrm>
            <a:off x="2987824" y="332656"/>
            <a:ext cx="2771800" cy="10801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987824" y="5445224"/>
            <a:ext cx="2771800" cy="10801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Recommendation A</a:t>
            </a:r>
            <a:endParaRPr lang="en-CA" b="1" dirty="0"/>
          </a:p>
        </p:txBody>
      </p:sp>
      <p:sp>
        <p:nvSpPr>
          <p:cNvPr id="3" name="Content Placeholder 2"/>
          <p:cNvSpPr>
            <a:spLocks noGrp="1"/>
          </p:cNvSpPr>
          <p:nvPr>
            <p:ph idx="1"/>
          </p:nvPr>
        </p:nvSpPr>
        <p:spPr>
          <a:xfrm>
            <a:off x="457200" y="1600200"/>
            <a:ext cx="8363272" cy="4781128"/>
          </a:xfrm>
        </p:spPr>
        <p:txBody>
          <a:bodyPr>
            <a:normAutofit/>
          </a:bodyPr>
          <a:lstStyle/>
          <a:p>
            <a:r>
              <a:rPr lang="en-CA" dirty="0" smtClean="0"/>
              <a:t>Recommend IDN TLD operators (including IDN </a:t>
            </a:r>
            <a:r>
              <a:rPr lang="en-CA" dirty="0" err="1" smtClean="0"/>
              <a:t>ccTLD</a:t>
            </a:r>
            <a:r>
              <a:rPr lang="en-CA" dirty="0" smtClean="0"/>
              <a:t>, IDN </a:t>
            </a:r>
            <a:r>
              <a:rPr lang="en-CA" dirty="0" err="1" smtClean="0"/>
              <a:t>gTLD</a:t>
            </a:r>
            <a:r>
              <a:rPr lang="en-CA" dirty="0" smtClean="0"/>
              <a:t> and IDN </a:t>
            </a:r>
            <a:r>
              <a:rPr lang="en-CA" dirty="0" err="1" smtClean="0"/>
              <a:t>gTLD</a:t>
            </a:r>
            <a:r>
              <a:rPr lang="en-CA" dirty="0" smtClean="0"/>
              <a:t> Accredited Registrars) to support Universal Acceptance of IDN TLDs in their own systems</a:t>
            </a:r>
          </a:p>
          <a:p>
            <a:pPr lvl="1"/>
            <a:r>
              <a:rPr lang="en-CA" dirty="0" smtClean="0"/>
              <a:t>IDN </a:t>
            </a:r>
            <a:r>
              <a:rPr lang="en-CA" dirty="0" err="1" smtClean="0"/>
              <a:t>gTLDs</a:t>
            </a:r>
            <a:r>
              <a:rPr lang="en-CA" dirty="0" smtClean="0"/>
              <a:t> and IDN </a:t>
            </a:r>
            <a:r>
              <a:rPr lang="en-CA" dirty="0" err="1" smtClean="0"/>
              <a:t>ccTLDs</a:t>
            </a:r>
            <a:endParaRPr lang="en-CA" dirty="0" smtClean="0"/>
          </a:p>
          <a:p>
            <a:pPr lvl="1"/>
            <a:r>
              <a:rPr lang="en-CA" dirty="0" smtClean="0"/>
              <a:t>IDN </a:t>
            </a:r>
            <a:r>
              <a:rPr lang="en-CA" dirty="0" err="1" smtClean="0"/>
              <a:t>gTLD</a:t>
            </a:r>
            <a:r>
              <a:rPr lang="en-CA" dirty="0" smtClean="0"/>
              <a:t> Accredited Registrars</a:t>
            </a:r>
          </a:p>
          <a:p>
            <a:pPr lvl="1"/>
            <a:r>
              <a:rPr lang="en-CA" dirty="0" smtClean="0"/>
              <a:t>Name servers, email addresses, etc.</a:t>
            </a:r>
          </a:p>
          <a:p>
            <a:r>
              <a:rPr lang="en-CA" dirty="0" smtClean="0"/>
              <a:t>Proposed Implementation:</a:t>
            </a:r>
          </a:p>
          <a:p>
            <a:pPr lvl="1"/>
            <a:r>
              <a:rPr lang="en-CA" dirty="0" smtClean="0"/>
              <a:t>Updating of ICANN IDN Guidelines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Identify as a Strategic Initiative for ICANN</a:t>
            </a:r>
            <a:endParaRPr lang="en-CA" dirty="0"/>
          </a:p>
        </p:txBody>
      </p:sp>
      <p:sp>
        <p:nvSpPr>
          <p:cNvPr id="3" name="Subtitle 2"/>
          <p:cNvSpPr>
            <a:spLocks noGrp="1"/>
          </p:cNvSpPr>
          <p:nvPr>
            <p:ph type="subTitle" idx="1"/>
          </p:nvPr>
        </p:nvSpPr>
        <p:spPr/>
        <p:txBody>
          <a:bodyPr/>
          <a:lstStyle/>
          <a:p>
            <a:r>
              <a:rPr lang="en-CA" dirty="0" smtClean="0"/>
              <a:t>Recommendation B</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Next Steps</a:t>
            </a:r>
          </a:p>
          <a:p>
            <a:pPr lvl="1"/>
            <a:r>
              <a:rPr lang="en-US" dirty="0" smtClean="0"/>
              <a:t>Universal Acceptance of IDN TLDs</a:t>
            </a:r>
          </a:p>
          <a:p>
            <a:pPr lvl="1"/>
            <a:r>
              <a:rPr lang="en-US" dirty="0" smtClean="0"/>
              <a:t>IDN Variant TLDs</a:t>
            </a:r>
          </a:p>
          <a:p>
            <a:pPr lvl="1"/>
            <a:r>
              <a:rPr lang="en-US" dirty="0" smtClean="0"/>
              <a:t>Single Character IDN TLDs</a:t>
            </a:r>
          </a:p>
          <a:p>
            <a:r>
              <a:rPr lang="en-US" dirty="0" smtClean="0"/>
              <a:t>Future Works</a:t>
            </a:r>
          </a:p>
          <a:p>
            <a:pPr lvl="1"/>
            <a:r>
              <a:rPr lang="en-US" dirty="0" smtClean="0"/>
              <a:t>Form / Approach /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http://2.bp.blogspot.com/-mCgNbZzE3lU/UMgAKrd4eFI/AAAAAAAADYU/ZeX4Qb26U6A/s1600/icannPlan02.png"/>
          <p:cNvPicPr>
            <a:picLocks noChangeAspect="1" noChangeArrowheads="1"/>
          </p:cNvPicPr>
          <p:nvPr/>
        </p:nvPicPr>
        <p:blipFill>
          <a:blip r:embed="rId3"/>
          <a:srcRect/>
          <a:stretch>
            <a:fillRect/>
          </a:stretch>
        </p:blipFill>
        <p:spPr bwMode="auto">
          <a:xfrm>
            <a:off x="0" y="0"/>
            <a:ext cx="5214942" cy="6855910"/>
          </a:xfrm>
          <a:prstGeom prst="rect">
            <a:avLst/>
          </a:prstGeom>
          <a:noFill/>
        </p:spPr>
      </p:pic>
      <p:pic>
        <p:nvPicPr>
          <p:cNvPr id="65540" name="Picture 4" descr="http://www.icann.org/sites/default/files/assets/strategy-structure-500x340-28jan13-en.png"/>
          <p:cNvPicPr>
            <a:picLocks noChangeAspect="1" noChangeArrowheads="1"/>
          </p:cNvPicPr>
          <p:nvPr/>
        </p:nvPicPr>
        <p:blipFill>
          <a:blip r:embed="rId4"/>
          <a:srcRect/>
          <a:stretch>
            <a:fillRect/>
          </a:stretch>
        </p:blipFill>
        <p:spPr bwMode="auto">
          <a:xfrm>
            <a:off x="5214943" y="3786190"/>
            <a:ext cx="3929057" cy="2679618"/>
          </a:xfrm>
          <a:prstGeom prst="rect">
            <a:avLst/>
          </a:prstGeom>
          <a:noFill/>
        </p:spPr>
      </p:pic>
      <p:pic>
        <p:nvPicPr>
          <p:cNvPr id="65542" name="Picture 6" descr="http://www.domainpulse.com/wp-content/uploads/2011/10/icann_logo-300x300.jpg"/>
          <p:cNvPicPr>
            <a:picLocks noChangeAspect="1" noChangeArrowheads="1"/>
          </p:cNvPicPr>
          <p:nvPr/>
        </p:nvPicPr>
        <p:blipFill>
          <a:blip r:embed="rId5"/>
          <a:srcRect/>
          <a:stretch>
            <a:fillRect/>
          </a:stretch>
        </p:blipFill>
        <p:spPr bwMode="auto">
          <a:xfrm>
            <a:off x="5786446" y="642918"/>
            <a:ext cx="2857500" cy="28575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Recommendation B</a:t>
            </a:r>
            <a:endParaRPr lang="en-CA" b="1" dirty="0"/>
          </a:p>
        </p:txBody>
      </p:sp>
      <p:sp>
        <p:nvSpPr>
          <p:cNvPr id="3" name="Content Placeholder 2"/>
          <p:cNvSpPr>
            <a:spLocks noGrp="1"/>
          </p:cNvSpPr>
          <p:nvPr>
            <p:ph idx="1"/>
          </p:nvPr>
        </p:nvSpPr>
        <p:spPr/>
        <p:txBody>
          <a:bodyPr>
            <a:normAutofit fontScale="92500"/>
          </a:bodyPr>
          <a:lstStyle/>
          <a:p>
            <a:r>
              <a:rPr lang="en-CA" dirty="0" smtClean="0"/>
              <a:t>Allocate specific resources for the advocacy of Universal Acceptance beyond the development of informational materials and toolkits</a:t>
            </a:r>
          </a:p>
          <a:p>
            <a:pPr lvl="1"/>
            <a:r>
              <a:rPr lang="en-CA" dirty="0" smtClean="0"/>
              <a:t>a critical factor to foster and ensure </a:t>
            </a:r>
            <a:r>
              <a:rPr lang="en-CA" dirty="0" err="1" smtClean="0"/>
              <a:t>competion</a:t>
            </a:r>
            <a:r>
              <a:rPr lang="en-CA" dirty="0" smtClean="0"/>
              <a:t>, consumer trust and choice in the DNS marketplace</a:t>
            </a:r>
          </a:p>
          <a:p>
            <a:pPr lvl="1"/>
            <a:r>
              <a:rPr lang="en-CA" dirty="0" smtClean="0"/>
              <a:t>Common interest between </a:t>
            </a:r>
            <a:r>
              <a:rPr lang="en-CA" dirty="0" err="1" smtClean="0"/>
              <a:t>gTLDs</a:t>
            </a:r>
            <a:r>
              <a:rPr lang="en-CA" dirty="0" smtClean="0"/>
              <a:t> &amp; </a:t>
            </a:r>
            <a:r>
              <a:rPr lang="en-CA" dirty="0" err="1" smtClean="0"/>
              <a:t>ccTLDs</a:t>
            </a:r>
            <a:endParaRPr lang="en-CA" dirty="0" smtClean="0"/>
          </a:p>
          <a:p>
            <a:r>
              <a:rPr lang="en-CA" dirty="0" smtClean="0"/>
              <a:t>Proposed Implementation:</a:t>
            </a:r>
          </a:p>
          <a:p>
            <a:pPr lvl="1"/>
            <a:r>
              <a:rPr lang="en-CA" dirty="0" smtClean="0"/>
              <a:t>ICANN board and staff to take into consideration and identify as an item in budget &amp; strategic plan</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Support for New IDN TLDs</a:t>
            </a:r>
            <a:endParaRPr lang="en-CA" dirty="0"/>
          </a:p>
        </p:txBody>
      </p:sp>
      <p:sp>
        <p:nvSpPr>
          <p:cNvPr id="3" name="Subtitle 2"/>
          <p:cNvSpPr>
            <a:spLocks noGrp="1"/>
          </p:cNvSpPr>
          <p:nvPr>
            <p:ph type="subTitle" idx="1"/>
          </p:nvPr>
        </p:nvSpPr>
        <p:spPr/>
        <p:txBody>
          <a:bodyPr/>
          <a:lstStyle/>
          <a:p>
            <a:r>
              <a:rPr lang="en-CA" dirty="0" smtClean="0"/>
              <a:t>Recommendation C</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0"/>
            <a:ext cx="9159803" cy="7072337"/>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0" y="-202135"/>
            <a:ext cx="9143999" cy="706013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Recommendation C</a:t>
            </a:r>
            <a:endParaRPr lang="en-CA" b="1" dirty="0"/>
          </a:p>
        </p:txBody>
      </p:sp>
      <p:sp>
        <p:nvSpPr>
          <p:cNvPr id="3" name="Content Placeholder 2"/>
          <p:cNvSpPr>
            <a:spLocks noGrp="1"/>
          </p:cNvSpPr>
          <p:nvPr>
            <p:ph idx="1"/>
          </p:nvPr>
        </p:nvSpPr>
        <p:spPr>
          <a:xfrm>
            <a:off x="457200" y="1600200"/>
            <a:ext cx="8229600" cy="4781128"/>
          </a:xfrm>
        </p:spPr>
        <p:txBody>
          <a:bodyPr>
            <a:normAutofit fontScale="92500"/>
          </a:bodyPr>
          <a:lstStyle/>
          <a:p>
            <a:r>
              <a:rPr lang="en-CA" dirty="0" smtClean="0"/>
              <a:t>Development of informative reference materials for new IDN TLDs (including </a:t>
            </a:r>
            <a:r>
              <a:rPr lang="en-CA" dirty="0" err="1" smtClean="0"/>
              <a:t>gTLD</a:t>
            </a:r>
            <a:r>
              <a:rPr lang="en-CA" dirty="0" smtClean="0"/>
              <a:t> and </a:t>
            </a:r>
            <a:r>
              <a:rPr lang="en-CA" dirty="0" err="1" smtClean="0"/>
              <a:t>ccTLD</a:t>
            </a:r>
            <a:r>
              <a:rPr lang="en-CA" dirty="0" smtClean="0"/>
              <a:t>) to handle issues of Universal Acceptance</a:t>
            </a:r>
          </a:p>
          <a:p>
            <a:pPr lvl="1"/>
            <a:r>
              <a:rPr lang="en-CA" dirty="0" smtClean="0"/>
              <a:t>draw on and consolidate the experience from earlier launches of TLDs (including </a:t>
            </a:r>
            <a:r>
              <a:rPr lang="en-CA" dirty="0" err="1" smtClean="0"/>
              <a:t>gTLDs</a:t>
            </a:r>
            <a:r>
              <a:rPr lang="en-CA" dirty="0" smtClean="0"/>
              <a:t> and </a:t>
            </a:r>
            <a:r>
              <a:rPr lang="en-CA" dirty="0" err="1" smtClean="0"/>
              <a:t>ccTLDs</a:t>
            </a:r>
            <a:r>
              <a:rPr lang="en-CA" dirty="0" smtClean="0"/>
              <a:t>) to produce a set of informative reference materials to assist new TLD operators</a:t>
            </a:r>
          </a:p>
          <a:p>
            <a:r>
              <a:rPr lang="en-CA" dirty="0" smtClean="0"/>
              <a:t>Proposed Implementation:</a:t>
            </a:r>
          </a:p>
          <a:p>
            <a:pPr lvl="1"/>
            <a:r>
              <a:rPr lang="en-CA" dirty="0" smtClean="0"/>
              <a:t>Work through Staff Universal TLD Acceptance Team</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Beyond Outreach &amp; Awareness </a:t>
            </a:r>
            <a:endParaRPr lang="en-CA" dirty="0"/>
          </a:p>
        </p:txBody>
      </p:sp>
      <p:sp>
        <p:nvSpPr>
          <p:cNvPr id="5" name="Subtitle 4"/>
          <p:cNvSpPr>
            <a:spLocks noGrp="1"/>
          </p:cNvSpPr>
          <p:nvPr>
            <p:ph type="subTitle" idx="1"/>
          </p:nvPr>
        </p:nvSpPr>
        <p:spPr/>
        <p:txBody>
          <a:bodyPr/>
          <a:lstStyle/>
          <a:p>
            <a:r>
              <a:rPr lang="en-CA" dirty="0" smtClean="0"/>
              <a:t>Recommendation D</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descr="http://www.icann.org/sites/default/files/assets/governance-2500x1664-21mar13-en.png"/>
          <p:cNvPicPr>
            <a:picLocks noChangeAspect="1" noChangeArrowheads="1"/>
          </p:cNvPicPr>
          <p:nvPr/>
        </p:nvPicPr>
        <p:blipFill>
          <a:blip r:embed="rId3" cstate="print"/>
          <a:srcRect/>
          <a:stretch>
            <a:fillRect/>
          </a:stretch>
        </p:blipFill>
        <p:spPr bwMode="auto">
          <a:xfrm>
            <a:off x="0" y="428604"/>
            <a:ext cx="9144000" cy="608684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Recommendation D</a:t>
            </a:r>
            <a:endParaRPr lang="en-CA"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CA" dirty="0" smtClean="0"/>
              <a:t>Direct efforts, lead by staff, with the participation from the community, for further studies to investigate the scope of the issue and what other services or actions could be taken by ICANN to support the Universal Acceptance of IDN TLDs beyond outreach and awareness campaigns</a:t>
            </a:r>
          </a:p>
          <a:p>
            <a:pPr lvl="1"/>
            <a:r>
              <a:rPr lang="en-US" dirty="0" smtClean="0"/>
              <a:t>Engaging with community beyond ICANN</a:t>
            </a:r>
          </a:p>
          <a:p>
            <a:pPr lvl="1"/>
            <a:r>
              <a:rPr lang="en-US" dirty="0" smtClean="0"/>
              <a:t>Establishing Liaisons with emerging industry standards</a:t>
            </a:r>
          </a:p>
          <a:p>
            <a:pPr lvl="1"/>
            <a:r>
              <a:rPr lang="en-US" dirty="0" smtClean="0"/>
              <a:t>Consider additional services (e.g. 2LDs under TLD)</a:t>
            </a:r>
          </a:p>
          <a:p>
            <a:pPr lvl="1"/>
            <a:r>
              <a:rPr lang="en-US" dirty="0" smtClean="0"/>
              <a:t>Proactive Advocacy &amp; Surveys</a:t>
            </a:r>
          </a:p>
          <a:p>
            <a:r>
              <a:rPr lang="en-US" dirty="0" smtClean="0"/>
              <a:t>Proposed Implementation</a:t>
            </a:r>
          </a:p>
          <a:p>
            <a:pPr lvl="1"/>
            <a:r>
              <a:rPr lang="en-US" dirty="0" smtClean="0"/>
              <a:t>Through ICANN staff team with support from community</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Universal Acceptance Issue will be Amplified</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the JIG</a:t>
            </a:r>
            <a:endParaRPr lang="en-CA" dirty="0"/>
          </a:p>
        </p:txBody>
      </p:sp>
      <p:sp>
        <p:nvSpPr>
          <p:cNvPr id="3" name="Content Placeholder 2"/>
          <p:cNvSpPr>
            <a:spLocks noGrp="1"/>
          </p:cNvSpPr>
          <p:nvPr>
            <p:ph idx="1"/>
          </p:nvPr>
        </p:nvSpPr>
        <p:spPr/>
        <p:txBody>
          <a:bodyPr>
            <a:normAutofit lnSpcReduction="10000"/>
          </a:bodyPr>
          <a:lstStyle/>
          <a:p>
            <a:r>
              <a:rPr lang="en-CA" dirty="0" smtClean="0"/>
              <a:t>Charter adopted by both the </a:t>
            </a:r>
            <a:r>
              <a:rPr lang="en-CA" dirty="0" err="1" smtClean="0"/>
              <a:t>ccNSO</a:t>
            </a:r>
            <a:r>
              <a:rPr lang="en-CA" dirty="0" smtClean="0"/>
              <a:t> and GNSO Councils:</a:t>
            </a:r>
            <a:endParaRPr lang="en-CA" dirty="0" smtClean="0">
              <a:hlinkClick r:id="rId2"/>
            </a:endParaRPr>
          </a:p>
          <a:p>
            <a:pPr lvl="1"/>
            <a:r>
              <a:rPr lang="en-CA" dirty="0" smtClean="0">
                <a:hlinkClick r:id="rId2"/>
              </a:rPr>
              <a:t>http://ccnso.icann.org/workinggroups/jiwg.htm</a:t>
            </a:r>
            <a:endParaRPr lang="en-CA" dirty="0" smtClean="0"/>
          </a:p>
          <a:p>
            <a:r>
              <a:rPr lang="en-CA" dirty="0" smtClean="0"/>
              <a:t>The purpose of the JIG is to identify and explore issues and topics of common interest of relevance to both the </a:t>
            </a:r>
            <a:r>
              <a:rPr lang="en-CA" dirty="0" err="1" smtClean="0"/>
              <a:t>ccNSO</a:t>
            </a:r>
            <a:r>
              <a:rPr lang="en-CA" dirty="0" smtClean="0"/>
              <a:t> and GNSO and report on such an identified issues to the respective Councils and propose methodologies to address the issues</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4756" name="Picture 4" descr="http://3.bp.blogspot.com/-YmVbiToFzS0/UEEd-3YcNzI/AAAAAAAAAXk/WOyqyRzLYqM/s1600/ccIDN-IDN-ccTLD.jpg"/>
          <p:cNvPicPr>
            <a:picLocks noChangeAspect="1" noChangeArrowheads="1"/>
          </p:cNvPicPr>
          <p:nvPr/>
        </p:nvPicPr>
        <p:blipFill>
          <a:blip r:embed="rId2"/>
          <a:srcRect/>
          <a:stretch>
            <a:fillRect/>
          </a:stretch>
        </p:blipFill>
        <p:spPr bwMode="auto">
          <a:xfrm>
            <a:off x="-22788" y="357166"/>
            <a:ext cx="9166788" cy="621508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22" name="Picture 2"/>
          <p:cNvPicPr>
            <a:picLocks noChangeAspect="1" noChangeArrowheads="1"/>
          </p:cNvPicPr>
          <p:nvPr/>
        </p:nvPicPr>
        <p:blipFill>
          <a:blip r:embed="rId2"/>
          <a:srcRect/>
          <a:stretch>
            <a:fillRect/>
          </a:stretch>
        </p:blipFill>
        <p:spPr bwMode="auto">
          <a:xfrm>
            <a:off x="0" y="142852"/>
            <a:ext cx="9129914" cy="657227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p:txBody>
          <a:bodyPr/>
          <a:lstStyle/>
          <a:p>
            <a:r>
              <a:rPr lang="en-US" dirty="0" smtClean="0"/>
              <a:t>Submit to </a:t>
            </a:r>
            <a:r>
              <a:rPr lang="en-US" dirty="0" err="1" smtClean="0"/>
              <a:t>ccNSO</a:t>
            </a:r>
            <a:r>
              <a:rPr lang="en-US" dirty="0" smtClean="0"/>
              <a:t> &amp; GNSO Councils for their adoption</a:t>
            </a:r>
          </a:p>
          <a:p>
            <a:r>
              <a:rPr lang="en-US" dirty="0" smtClean="0"/>
              <a:t>Follow up on implementation?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IDN Variant TLDs</a:t>
            </a:r>
            <a:endParaRPr lang="en-US" dirty="0"/>
          </a:p>
        </p:txBody>
      </p:sp>
      <p:sp>
        <p:nvSpPr>
          <p:cNvPr id="3" name="Subtitle 2"/>
          <p:cNvSpPr>
            <a:spLocks noGrp="1"/>
          </p:cNvSpPr>
          <p:nvPr>
            <p:ph type="subTitle" idx="1"/>
          </p:nvPr>
        </p:nvSpPr>
        <p:spPr/>
        <p:txBody>
          <a:bodyPr/>
          <a:lstStyle/>
          <a:p>
            <a:r>
              <a:rPr lang="en-US" dirty="0" smtClean="0"/>
              <a:t>Board Resolution 2013.04.11.14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Response</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dirty="0" smtClean="0"/>
              <a:t>Implementation of IDN Variant TLDs at the root DNS is </a:t>
            </a:r>
            <a:r>
              <a:rPr lang="en-CA" b="1" dirty="0" smtClean="0"/>
              <a:t>not a purely technical matter and requires policy decision</a:t>
            </a:r>
            <a:r>
              <a:rPr lang="en-CA" dirty="0" smtClean="0"/>
              <a:t> and therefore is within the purview of the </a:t>
            </a:r>
            <a:r>
              <a:rPr lang="en-CA" dirty="0" err="1" smtClean="0"/>
              <a:t>ccNSO</a:t>
            </a:r>
            <a:r>
              <a:rPr lang="en-CA" dirty="0" smtClean="0"/>
              <a:t> and GNSO;</a:t>
            </a:r>
          </a:p>
          <a:p>
            <a:pPr marL="514350" indent="-514350">
              <a:buFont typeface="+mj-lt"/>
              <a:buAutoNum type="arabicPeriod"/>
            </a:pPr>
            <a:r>
              <a:rPr lang="en-CA" dirty="0" smtClean="0"/>
              <a:t>The </a:t>
            </a:r>
            <a:r>
              <a:rPr lang="en-CA" dirty="0" err="1" smtClean="0"/>
              <a:t>ccNSO</a:t>
            </a:r>
            <a:r>
              <a:rPr lang="en-CA" dirty="0" smtClean="0"/>
              <a:t> and GNSO should develop policies for the allocation and delegation of IDN Variant TLDs and </a:t>
            </a:r>
            <a:r>
              <a:rPr lang="en-CA" b="1" dirty="0" smtClean="0"/>
              <a:t>continue to monitor its ongoing implementation</a:t>
            </a:r>
            <a:r>
              <a:rPr lang="en-CA" dirty="0" smtClean="0"/>
              <a:t>; and,</a:t>
            </a:r>
          </a:p>
          <a:p>
            <a:pPr marL="514350" indent="-514350">
              <a:buFont typeface="+mj-lt"/>
              <a:buAutoNum type="arabicPeriod"/>
            </a:pPr>
            <a:r>
              <a:rPr lang="en-CA" b="1" dirty="0" smtClean="0"/>
              <a:t>Broad-based outreach </a:t>
            </a:r>
            <a:r>
              <a:rPr lang="en-CA" dirty="0" smtClean="0"/>
              <a:t>to the community at-large is important for the success of IDN TLDs, especially with IDN Variants.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ICANN Team Works</a:t>
            </a:r>
            <a:endParaRPr lang="en-US" dirty="0"/>
          </a:p>
        </p:txBody>
      </p:sp>
      <p:sp>
        <p:nvSpPr>
          <p:cNvPr id="3" name="Content Placeholder 2"/>
          <p:cNvSpPr>
            <a:spLocks noGrp="1"/>
          </p:cNvSpPr>
          <p:nvPr>
            <p:ph idx="1"/>
          </p:nvPr>
        </p:nvSpPr>
        <p:spPr/>
        <p:txBody>
          <a:bodyPr/>
          <a:lstStyle/>
          <a:p>
            <a:r>
              <a:rPr lang="en-US" dirty="0" smtClean="0"/>
              <a:t>VIP Project</a:t>
            </a:r>
          </a:p>
          <a:p>
            <a:r>
              <a:rPr lang="en-US" dirty="0" smtClean="0"/>
              <a:t>IDN Variant TLD Program Projects</a:t>
            </a:r>
          </a:p>
          <a:p>
            <a:r>
              <a:rPr lang="en-US" dirty="0" smtClean="0"/>
              <a:t>Project 2.1: Label Generation Rules</a:t>
            </a:r>
          </a:p>
          <a:p>
            <a:r>
              <a:rPr lang="en-US" dirty="0" smtClean="0"/>
              <a:t>Project 7: Implementation Process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 Works?</a:t>
            </a:r>
            <a:endParaRPr lang="en-US" dirty="0"/>
          </a:p>
        </p:txBody>
      </p:sp>
      <p:sp>
        <p:nvSpPr>
          <p:cNvPr id="3" name="Content Placeholder 2"/>
          <p:cNvSpPr>
            <a:spLocks noGrp="1"/>
          </p:cNvSpPr>
          <p:nvPr>
            <p:ph idx="1"/>
          </p:nvPr>
        </p:nvSpPr>
        <p:spPr>
          <a:xfrm>
            <a:off x="457200" y="1600200"/>
            <a:ext cx="8229600" cy="4686320"/>
          </a:xfrm>
        </p:spPr>
        <p:txBody>
          <a:bodyPr>
            <a:normAutofit fontScale="92500" lnSpcReduction="20000"/>
          </a:bodyPr>
          <a:lstStyle/>
          <a:p>
            <a:r>
              <a:rPr lang="en-US" dirty="0" smtClean="0"/>
              <a:t>Policy Implementation and process</a:t>
            </a:r>
          </a:p>
          <a:p>
            <a:pPr lvl="1"/>
            <a:r>
              <a:rPr lang="en-US" dirty="0" smtClean="0"/>
              <a:t>Root DB/WHOIS? Delegation requirements?...</a:t>
            </a:r>
          </a:p>
          <a:p>
            <a:pPr lvl="1"/>
            <a:r>
              <a:rPr lang="en-US" dirty="0" smtClean="0"/>
              <a:t>EBERO?</a:t>
            </a:r>
          </a:p>
          <a:p>
            <a:r>
              <a:rPr lang="en-US" dirty="0" smtClean="0"/>
              <a:t>Generation Panels</a:t>
            </a:r>
          </a:p>
          <a:p>
            <a:pPr lvl="1"/>
            <a:r>
              <a:rPr lang="en-US" dirty="0" smtClean="0"/>
              <a:t>Appropriate set of Experts</a:t>
            </a:r>
          </a:p>
          <a:p>
            <a:r>
              <a:rPr lang="en-US" dirty="0" smtClean="0"/>
              <a:t>GNSO IDN WG Policy Output:</a:t>
            </a:r>
          </a:p>
          <a:p>
            <a:pPr lvl="1"/>
            <a:r>
              <a:rPr lang="en-CA" dirty="0" smtClean="0"/>
              <a:t>4.1.3. Language Community Input for Evaluation of new IDN </a:t>
            </a:r>
            <a:r>
              <a:rPr lang="en-CA" dirty="0" err="1" smtClean="0"/>
              <a:t>gTLD</a:t>
            </a:r>
            <a:r>
              <a:rPr lang="en-CA" dirty="0" smtClean="0"/>
              <a:t> Strings</a:t>
            </a:r>
          </a:p>
          <a:p>
            <a:pPr lvl="1"/>
            <a:r>
              <a:rPr lang="en-CA" dirty="0" smtClean="0"/>
              <a:t>4.1.4. One String per new IDN </a:t>
            </a:r>
            <a:r>
              <a:rPr lang="en-CA" dirty="0" err="1" smtClean="0"/>
              <a:t>gTLD</a:t>
            </a:r>
            <a:endParaRPr lang="en-CA" dirty="0" smtClean="0"/>
          </a:p>
          <a:p>
            <a:pPr lvl="1"/>
            <a:r>
              <a:rPr lang="en-CA" dirty="0" smtClean="0"/>
              <a:t>4.1.5. Limit Variant Confusion and Collision</a:t>
            </a:r>
          </a:p>
          <a:p>
            <a:pPr lvl="1"/>
            <a:r>
              <a:rPr lang="en-CA" dirty="0" smtClean="0"/>
              <a:t>4.1.6. Limit Confusingly Similar </a:t>
            </a:r>
            <a:r>
              <a:rPr lang="en-CA" dirty="0" smtClean="0"/>
              <a:t>Strings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Single Character IDN TLDs</a:t>
            </a:r>
            <a:endParaRPr lang="en-US" dirty="0"/>
          </a:p>
        </p:txBody>
      </p:sp>
      <p:sp>
        <p:nvSpPr>
          <p:cNvPr id="3" name="Subtitle 2"/>
          <p:cNvSpPr>
            <a:spLocks noGrp="1"/>
          </p:cNvSpPr>
          <p:nvPr>
            <p:ph type="subTitle" idx="1"/>
          </p:nvPr>
        </p:nvSpPr>
        <p:spPr/>
        <p:txBody>
          <a:bodyPr/>
          <a:lstStyle/>
          <a:p>
            <a:r>
              <a:rPr lang="en-US" dirty="0" smtClean="0"/>
              <a:t>Any Next Steps?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 </a:t>
            </a:r>
            <a:r>
              <a:rPr lang="en-US" dirty="0" smtClean="0"/>
              <a:t>25, 2011 </a:t>
            </a:r>
            <a:r>
              <a:rPr lang="en-US" dirty="0" smtClean="0"/>
              <a:t>Board Resolution</a:t>
            </a:r>
            <a:endParaRPr lang="en-CA" dirty="0"/>
          </a:p>
        </p:txBody>
      </p:sp>
      <p:sp>
        <p:nvSpPr>
          <p:cNvPr id="3" name="Content Placeholder 2"/>
          <p:cNvSpPr>
            <a:spLocks noGrp="1"/>
          </p:cNvSpPr>
          <p:nvPr>
            <p:ph idx="1"/>
          </p:nvPr>
        </p:nvSpPr>
        <p:spPr>
          <a:xfrm>
            <a:off x="457200" y="1412776"/>
            <a:ext cx="8229600" cy="5445224"/>
          </a:xfrm>
        </p:spPr>
        <p:txBody>
          <a:bodyPr>
            <a:normAutofit fontScale="70000" lnSpcReduction="20000"/>
          </a:bodyPr>
          <a:lstStyle/>
          <a:p>
            <a:r>
              <a:rPr lang="en-US" dirty="0" smtClean="0">
                <a:hlinkClick r:id="rId2"/>
              </a:rPr>
              <a:t>http://www.icann.org/en/minutes/resolutions-25aug11-en.htm#5</a:t>
            </a:r>
            <a:endParaRPr lang="en-US" dirty="0" smtClean="0"/>
          </a:p>
          <a:p>
            <a:pPr marL="514350" indent="-514350">
              <a:buFont typeface="+mj-lt"/>
              <a:buAutoNum type="arabicPeriod"/>
            </a:pPr>
            <a:r>
              <a:rPr lang="en-CA" dirty="0" smtClean="0"/>
              <a:t>Requests specific advice on security &amp; stability aspects of this issue from the SSAC.</a:t>
            </a:r>
          </a:p>
          <a:p>
            <a:pPr marL="514350" indent="-514350">
              <a:buFont typeface="+mj-lt"/>
              <a:buAutoNum type="arabicPeriod"/>
            </a:pPr>
            <a:r>
              <a:rPr lang="en-CA" dirty="0" smtClean="0"/>
              <a:t>Requests the GAC to consider and provide specific advice on public policy aspects of this issue.</a:t>
            </a:r>
          </a:p>
          <a:p>
            <a:pPr marL="514350" indent="-514350">
              <a:buFont typeface="+mj-lt"/>
              <a:buAutoNum type="arabicPeriod"/>
            </a:pPr>
            <a:r>
              <a:rPr lang="en-CA" dirty="0" smtClean="0"/>
              <a:t>Requests specific advice on the end-user/consumer aspects of this issue from ALAC.</a:t>
            </a:r>
          </a:p>
          <a:p>
            <a:pPr marL="514350" indent="-514350">
              <a:buFont typeface="+mj-lt"/>
              <a:buAutoNum type="arabicPeriod"/>
            </a:pPr>
            <a:r>
              <a:rPr lang="en-CA" dirty="0" smtClean="0"/>
              <a:t>Directs the staff to consult with additional appropriate and knowledgeable community participants across various languages/scripts on this topic, and to provide the Board and community a report that reflects this input, to enable consideration by the Board on delegation of single character IDN TLDs.</a:t>
            </a:r>
          </a:p>
          <a:p>
            <a:pPr marL="514350" indent="-514350">
              <a:buFont typeface="+mj-lt"/>
              <a:buAutoNum type="arabicPeriod"/>
            </a:pPr>
            <a:r>
              <a:rPr lang="en-CA" dirty="0" smtClean="0"/>
              <a:t>Directs staff to publish a timetable for this work, clearly indicating that processes for delegation of single-character IDN TLDs will be made available </a:t>
            </a:r>
            <a:r>
              <a:rPr lang="en-CA" b="1" dirty="0" smtClean="0"/>
              <a:t>after the first </a:t>
            </a:r>
            <a:r>
              <a:rPr lang="en-CA" b="1" dirty="0" err="1" smtClean="0"/>
              <a:t>gTLD</a:t>
            </a:r>
            <a:r>
              <a:rPr lang="en-CA" b="1" dirty="0" smtClean="0"/>
              <a:t> application round and conclusion of IDN </a:t>
            </a:r>
            <a:r>
              <a:rPr lang="en-CA" b="1" dirty="0" err="1" smtClean="0"/>
              <a:t>ccTLD</a:t>
            </a:r>
            <a:r>
              <a:rPr lang="en-CA" b="1" dirty="0" smtClean="0"/>
              <a:t> policy work.</a:t>
            </a:r>
            <a:endParaRPr lang="en-CA"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a:t>
            </a:r>
            <a:r>
              <a:rPr lang="en-CA" dirty="0" smtClean="0"/>
              <a:t>Status (as at Feb 2012)</a:t>
            </a:r>
            <a:endParaRPr lang="en-CA" dirty="0"/>
          </a:p>
        </p:txBody>
      </p:sp>
      <p:sp>
        <p:nvSpPr>
          <p:cNvPr id="3" name="Content Placeholder 2"/>
          <p:cNvSpPr>
            <a:spLocks noGrp="1"/>
          </p:cNvSpPr>
          <p:nvPr>
            <p:ph idx="1"/>
          </p:nvPr>
        </p:nvSpPr>
        <p:spPr>
          <a:xfrm>
            <a:off x="457200" y="1600200"/>
            <a:ext cx="8229600" cy="5114948"/>
          </a:xfrm>
        </p:spPr>
        <p:txBody>
          <a:bodyPr>
            <a:normAutofit lnSpcReduction="10000"/>
          </a:bodyPr>
          <a:lstStyle/>
          <a:p>
            <a:r>
              <a:rPr lang="en-CA" dirty="0" smtClean="0"/>
              <a:t>August 2011 Board Resolution</a:t>
            </a:r>
          </a:p>
          <a:p>
            <a:r>
              <a:rPr lang="en-CA" dirty="0" smtClean="0"/>
              <a:t>Response from JIG drafted</a:t>
            </a:r>
          </a:p>
          <a:p>
            <a:pPr lvl="1"/>
            <a:r>
              <a:rPr lang="en-CA" dirty="0" smtClean="0"/>
              <a:t>Refined by </a:t>
            </a:r>
            <a:r>
              <a:rPr lang="en-CA" dirty="0" err="1" smtClean="0"/>
              <a:t>ccNSO</a:t>
            </a:r>
            <a:r>
              <a:rPr lang="en-CA" dirty="0" smtClean="0"/>
              <a:t> Council</a:t>
            </a:r>
          </a:p>
          <a:p>
            <a:pPr lvl="1"/>
            <a:r>
              <a:rPr lang="en-CA" dirty="0" smtClean="0"/>
              <a:t>Adopted by GNSO Council and </a:t>
            </a:r>
            <a:r>
              <a:rPr lang="en-CA" dirty="0" err="1" smtClean="0"/>
              <a:t>ccNSO</a:t>
            </a:r>
            <a:r>
              <a:rPr lang="en-CA" dirty="0" smtClean="0"/>
              <a:t> Councils</a:t>
            </a:r>
          </a:p>
          <a:p>
            <a:pPr lvl="1"/>
            <a:r>
              <a:rPr lang="en-CA" dirty="0" smtClean="0"/>
              <a:t>Urging Board to provide clearer road map</a:t>
            </a:r>
          </a:p>
          <a:p>
            <a:r>
              <a:rPr lang="en-CA" dirty="0" smtClean="0"/>
              <a:t>SSAC Report on Single Character IDN TLDs</a:t>
            </a:r>
          </a:p>
          <a:p>
            <a:pPr lvl="1"/>
            <a:r>
              <a:rPr lang="en-CA" dirty="0" smtClean="0"/>
              <a:t>Did not uncover any new issues</a:t>
            </a:r>
          </a:p>
          <a:p>
            <a:pPr lvl="1"/>
            <a:r>
              <a:rPr lang="en-CA" dirty="0" smtClean="0"/>
              <a:t>Reconfirmed that current processes needs to be </a:t>
            </a:r>
            <a:r>
              <a:rPr lang="en-CA" dirty="0" smtClean="0"/>
              <a:t>updated</a:t>
            </a:r>
          </a:p>
          <a:p>
            <a:pPr lvl="1"/>
            <a:r>
              <a:rPr lang="en-CA" dirty="0" smtClean="0"/>
              <a:t>Suggested additional works</a:t>
            </a:r>
            <a:endParaRPr lang="en-CA"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 Discussions</a:t>
            </a:r>
            <a:endParaRPr lang="en-CA" dirty="0"/>
          </a:p>
        </p:txBody>
      </p:sp>
      <p:sp>
        <p:nvSpPr>
          <p:cNvPr id="3" name="Content Placeholder 2"/>
          <p:cNvSpPr>
            <a:spLocks noGrp="1"/>
          </p:cNvSpPr>
          <p:nvPr>
            <p:ph idx="1"/>
          </p:nvPr>
        </p:nvSpPr>
        <p:spPr>
          <a:xfrm>
            <a:off x="457200" y="1268760"/>
            <a:ext cx="8686800" cy="5589240"/>
          </a:xfrm>
        </p:spPr>
        <p:txBody>
          <a:bodyPr>
            <a:normAutofit fontScale="92500"/>
          </a:bodyPr>
          <a:lstStyle/>
          <a:p>
            <a:r>
              <a:rPr lang="en-US" dirty="0" smtClean="0"/>
              <a:t>Bi-Weekly Conference Calls (since March 2010)</a:t>
            </a:r>
          </a:p>
          <a:p>
            <a:pPr lvl="1"/>
            <a:r>
              <a:rPr lang="en-US" dirty="0" smtClean="0"/>
              <a:t>Changed to Monthly Calls (since Prague: June 2012)</a:t>
            </a:r>
          </a:p>
          <a:p>
            <a:r>
              <a:rPr lang="en-US" dirty="0" smtClean="0"/>
              <a:t>Issues of Common Interest identified:</a:t>
            </a:r>
            <a:endParaRPr lang="en-CA" dirty="0" smtClean="0"/>
          </a:p>
          <a:p>
            <a:pPr marL="914400" lvl="1" indent="-514350">
              <a:buFont typeface="+mj-lt"/>
              <a:buAutoNum type="arabicPeriod"/>
            </a:pPr>
            <a:r>
              <a:rPr lang="en-CA" dirty="0" smtClean="0"/>
              <a:t>Single Character IDN TLDs</a:t>
            </a:r>
          </a:p>
          <a:p>
            <a:pPr marL="914400" lvl="1" indent="-514350">
              <a:buFont typeface="+mj-lt"/>
              <a:buAutoNum type="arabicPeriod"/>
            </a:pPr>
            <a:r>
              <a:rPr lang="en-CA" dirty="0" smtClean="0"/>
              <a:t>IDN TLD Variants</a:t>
            </a:r>
          </a:p>
          <a:p>
            <a:pPr marL="914400" lvl="1" indent="-514350">
              <a:buFont typeface="+mj-lt"/>
              <a:buAutoNum type="arabicPeriod"/>
            </a:pPr>
            <a:r>
              <a:rPr lang="en-CA" dirty="0" smtClean="0"/>
              <a:t>Universal Acceptance of IDN TLDs</a:t>
            </a:r>
          </a:p>
          <a:p>
            <a:r>
              <a:rPr lang="en-US" dirty="0" smtClean="0"/>
              <a:t>Face to face meetings</a:t>
            </a:r>
          </a:p>
          <a:p>
            <a:pPr lvl="1"/>
            <a:r>
              <a:rPr lang="en-US" dirty="0" smtClean="0"/>
              <a:t>Brussels / Cartagena / San Francisco / Singapore / Dakar / Costa Rica / Prague / Toronto / Beijing / </a:t>
            </a:r>
            <a:r>
              <a:rPr lang="en-US" dirty="0" smtClean="0"/>
              <a:t>Durban / BA</a:t>
            </a:r>
            <a:endParaRPr lang="en-US" dirty="0" smtClean="0"/>
          </a:p>
          <a:p>
            <a:pPr lvl="1"/>
            <a:r>
              <a:rPr lang="en-US" dirty="0" smtClean="0"/>
              <a:t>Workshop on Single Character IDN TLD at Cartagena</a:t>
            </a:r>
          </a:p>
          <a:p>
            <a:pPr lvl="1"/>
            <a:r>
              <a:rPr lang="en-US" dirty="0" smtClean="0"/>
              <a:t>Workshop on Universal Acceptance of IDN TLDs in Beijing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Future of JIG Work</a:t>
            </a:r>
            <a:endParaRPr lang="en-US" dirty="0"/>
          </a:p>
        </p:txBody>
      </p:sp>
      <p:sp>
        <p:nvSpPr>
          <p:cNvPr id="7" name="Content Placeholder 6"/>
          <p:cNvSpPr>
            <a:spLocks noGrp="1"/>
          </p:cNvSpPr>
          <p:nvPr>
            <p:ph idx="1"/>
          </p:nvPr>
        </p:nvSpPr>
        <p:spPr/>
        <p:txBody>
          <a:bodyPr/>
          <a:lstStyle/>
          <a:p>
            <a:r>
              <a:rPr lang="en-US" dirty="0" smtClean="0"/>
              <a:t>Issues of Common Interest identified:</a:t>
            </a:r>
            <a:endParaRPr lang="en-CA" dirty="0" smtClean="0"/>
          </a:p>
          <a:p>
            <a:pPr marL="914400" lvl="1" indent="-514350">
              <a:buFont typeface="+mj-lt"/>
              <a:buAutoNum type="arabicPeriod"/>
            </a:pPr>
            <a:r>
              <a:rPr lang="en-CA" dirty="0" smtClean="0"/>
              <a:t>Single Character IDN TLDs</a:t>
            </a:r>
          </a:p>
          <a:p>
            <a:pPr marL="914400" lvl="1" indent="-514350">
              <a:buFont typeface="+mj-lt"/>
              <a:buAutoNum type="arabicPeriod"/>
            </a:pPr>
            <a:r>
              <a:rPr lang="en-CA" dirty="0" smtClean="0"/>
              <a:t>IDN TLD Variants</a:t>
            </a:r>
          </a:p>
          <a:p>
            <a:pPr marL="914400" lvl="1" indent="-514350">
              <a:buFont typeface="+mj-lt"/>
              <a:buAutoNum type="arabicPeriod"/>
            </a:pPr>
            <a:r>
              <a:rPr lang="en-CA" dirty="0" smtClean="0"/>
              <a:t>Universal Acceptance of IDN TLDs</a:t>
            </a:r>
          </a:p>
          <a:p>
            <a:r>
              <a:rPr lang="en-US" dirty="0" smtClean="0"/>
              <a:t>Next Steps</a:t>
            </a:r>
          </a:p>
          <a:p>
            <a:pPr lvl="1"/>
            <a:r>
              <a:rPr lang="en-US" dirty="0" smtClean="0"/>
              <a:t>Following up on Implementation?</a:t>
            </a:r>
          </a:p>
          <a:p>
            <a:pPr lvl="1"/>
            <a:r>
              <a:rPr lang="en-US" dirty="0" smtClean="0"/>
              <a:t>Need to adjust charter?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CA" dirty="0"/>
          </a:p>
        </p:txBody>
      </p:sp>
      <p:sp>
        <p:nvSpPr>
          <p:cNvPr id="3" name="Content Placeholder 2"/>
          <p:cNvSpPr>
            <a:spLocks noGrp="1"/>
          </p:cNvSpPr>
          <p:nvPr>
            <p:ph idx="1"/>
          </p:nvPr>
        </p:nvSpPr>
        <p:spPr/>
        <p:txBody>
          <a:bodyPr/>
          <a:lstStyle/>
          <a:p>
            <a:r>
              <a:rPr lang="en-US" dirty="0" smtClean="0"/>
              <a:t>Co-Chairs</a:t>
            </a:r>
          </a:p>
          <a:p>
            <a:pPr lvl="1"/>
            <a:r>
              <a:rPr lang="en-US" dirty="0" smtClean="0"/>
              <a:t>Young-</a:t>
            </a:r>
            <a:r>
              <a:rPr lang="en-US" dirty="0" err="1" smtClean="0"/>
              <a:t>Eum</a:t>
            </a:r>
            <a:r>
              <a:rPr lang="en-US" dirty="0" smtClean="0"/>
              <a:t> Li </a:t>
            </a:r>
            <a:r>
              <a:rPr lang="en-US" dirty="0" smtClean="0"/>
              <a:t>(</a:t>
            </a:r>
            <a:r>
              <a:rPr lang="en-US" dirty="0" err="1" smtClean="0"/>
              <a:t>ccNSO</a:t>
            </a:r>
            <a:r>
              <a:rPr lang="en-US" dirty="0" smtClean="0"/>
              <a:t>)</a:t>
            </a:r>
          </a:p>
          <a:p>
            <a:pPr lvl="1"/>
            <a:r>
              <a:rPr lang="en-US" dirty="0" smtClean="0">
                <a:hlinkClick r:id="rId2"/>
              </a:rPr>
              <a:t>yesunhoo@gmail.com</a:t>
            </a:r>
            <a:endParaRPr lang="en-US" dirty="0" smtClean="0"/>
          </a:p>
          <a:p>
            <a:pPr lvl="1"/>
            <a:r>
              <a:rPr lang="en-US" dirty="0" err="1" smtClean="0"/>
              <a:t>Edmon</a:t>
            </a:r>
            <a:r>
              <a:rPr lang="en-US" dirty="0" smtClean="0"/>
              <a:t> Chung (GNSO)</a:t>
            </a:r>
          </a:p>
          <a:p>
            <a:pPr lvl="1"/>
            <a:r>
              <a:rPr lang="en-US" dirty="0" smtClean="0">
                <a:hlinkClick r:id="rId3"/>
              </a:rPr>
              <a:t>edmon@dot.asia</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Universal Acceptance of</a:t>
            </a:r>
            <a:br>
              <a:rPr lang="en-CA" dirty="0" smtClean="0"/>
            </a:br>
            <a:r>
              <a:rPr lang="en-CA" dirty="0" smtClean="0"/>
              <a:t>IDN TLDs</a:t>
            </a:r>
            <a:endParaRPr lang="en-CA" dirty="0"/>
          </a:p>
        </p:txBody>
      </p:sp>
      <p:sp>
        <p:nvSpPr>
          <p:cNvPr id="5" name="Subtitle 4"/>
          <p:cNvSpPr>
            <a:spLocks noGrp="1"/>
          </p:cNvSpPr>
          <p:nvPr>
            <p:ph type="subTitle" idx="1"/>
          </p:nvPr>
        </p:nvSpPr>
        <p:spPr>
          <a:xfrm>
            <a:off x="0" y="3886200"/>
            <a:ext cx="9144000" cy="2495128"/>
          </a:xfrm>
        </p:spPr>
        <p:txBody>
          <a:bodyPr>
            <a:normAutofit/>
          </a:bodyPr>
          <a:lstStyle/>
          <a:p>
            <a:r>
              <a:rPr lang="en-CA" dirty="0" smtClean="0"/>
              <a:t>Initial Report Published Jan 6, 2012</a:t>
            </a:r>
          </a:p>
          <a:p>
            <a:r>
              <a:rPr lang="en-CA" dirty="0" smtClean="0"/>
              <a:t>Draft Final Report Posted for</a:t>
            </a:r>
          </a:p>
          <a:p>
            <a:r>
              <a:rPr lang="en-CA" dirty="0" smtClean="0"/>
              <a:t>Public Comments: June 25, 2013</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dirty="0" smtClean="0"/>
              <a:t>Background &amp; Related Works</a:t>
            </a:r>
            <a:endParaRPr lang="en-CA" dirty="0"/>
          </a:p>
        </p:txBody>
      </p:sp>
      <p:sp>
        <p:nvSpPr>
          <p:cNvPr id="3" name="Content Placeholder 2"/>
          <p:cNvSpPr>
            <a:spLocks noGrp="1"/>
          </p:cNvSpPr>
          <p:nvPr>
            <p:ph idx="1"/>
          </p:nvPr>
        </p:nvSpPr>
        <p:spPr>
          <a:xfrm>
            <a:off x="457200" y="1124744"/>
            <a:ext cx="8229600" cy="5400600"/>
          </a:xfrm>
        </p:spPr>
        <p:txBody>
          <a:bodyPr/>
          <a:lstStyle/>
          <a:p>
            <a:r>
              <a:rPr lang="en-CA" dirty="0" smtClean="0"/>
              <a:t>Introduction of New </a:t>
            </a:r>
            <a:r>
              <a:rPr lang="en-CA" dirty="0" err="1" smtClean="0"/>
              <a:t>gTLDs</a:t>
            </a:r>
            <a:r>
              <a:rPr lang="en-CA" dirty="0" smtClean="0"/>
              <a:t> longer than 3 characters in 2000 (and 2004)</a:t>
            </a:r>
          </a:p>
          <a:p>
            <a:r>
              <a:rPr lang="en-CA" dirty="0" smtClean="0"/>
              <a:t>Introduction of IDN </a:t>
            </a:r>
            <a:r>
              <a:rPr lang="en-CA" dirty="0" err="1" smtClean="0"/>
              <a:t>ccTLD</a:t>
            </a:r>
            <a:r>
              <a:rPr lang="en-CA" dirty="0" smtClean="0"/>
              <a:t> Fast Track in 2010</a:t>
            </a:r>
          </a:p>
          <a:p>
            <a:endParaRPr lang="en-CA" dirty="0" smtClean="0"/>
          </a:p>
          <a:p>
            <a:r>
              <a:rPr lang="en-CA" dirty="0" smtClean="0"/>
              <a:t>August 2003: SSAC Report</a:t>
            </a:r>
          </a:p>
          <a:p>
            <a:pPr lvl="1"/>
            <a:r>
              <a:rPr lang="en-CA" dirty="0" smtClean="0"/>
              <a:t>Support Of New Top-Level Domains By Internet Infrastructure Operators And Application Providers</a:t>
            </a:r>
            <a:endParaRPr lang="en-CA" dirty="0" smtClean="0">
              <a:hlinkClick r:id="rId2"/>
            </a:endParaRPr>
          </a:p>
          <a:p>
            <a:pPr lvl="1"/>
            <a:r>
              <a:rPr lang="en-CA" dirty="0" smtClean="0">
                <a:hlinkClick r:id="rId2"/>
              </a:rPr>
              <a:t>http://forum.icann.org/mtg-cmts/stld-rfp-comments/general/doc00004.doc</a:t>
            </a:r>
            <a:endParaRPr lang="en-CA" dirty="0" smtClean="0"/>
          </a:p>
          <a:p>
            <a:pPr lvl="1"/>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59805" cy="707233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cstate="print"/>
          <a:srcRect/>
          <a:stretch>
            <a:fillRect/>
          </a:stretch>
        </p:blipFill>
        <p:spPr bwMode="auto">
          <a:xfrm>
            <a:off x="-252536" y="0"/>
            <a:ext cx="10203605" cy="6858000"/>
          </a:xfrm>
          <a:prstGeom prst="rect">
            <a:avLst/>
          </a:prstGeom>
          <a:noFill/>
          <a:ln w="9525">
            <a:noFill/>
            <a:miter lim="800000"/>
            <a:headEnd/>
            <a:tailEnd/>
          </a:ln>
        </p:spPr>
      </p:pic>
      <p:sp>
        <p:nvSpPr>
          <p:cNvPr id="5" name="Oval 4"/>
          <p:cNvSpPr/>
          <p:nvPr/>
        </p:nvSpPr>
        <p:spPr>
          <a:xfrm>
            <a:off x="6336704" y="3068960"/>
            <a:ext cx="2771800" cy="10801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2"/>
          <p:cNvPicPr>
            <a:picLocks noChangeAspect="1" noChangeArrowheads="1"/>
          </p:cNvPicPr>
          <p:nvPr/>
        </p:nvPicPr>
        <p:blipFill>
          <a:blip r:embed="rId2" cstate="print"/>
          <a:srcRect l="57786" t="89149" r="2694"/>
          <a:stretch>
            <a:fillRect/>
          </a:stretch>
        </p:blipFill>
        <p:spPr bwMode="auto">
          <a:xfrm>
            <a:off x="-252535" y="5301208"/>
            <a:ext cx="9396535" cy="173409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3" name="Picture 3"/>
          <p:cNvPicPr>
            <a:picLocks noChangeAspect="1" noChangeArrowheads="1"/>
          </p:cNvPicPr>
          <p:nvPr/>
        </p:nvPicPr>
        <p:blipFill>
          <a:blip r:embed="rId2" cstate="print"/>
          <a:srcRect/>
          <a:stretch>
            <a:fillRect/>
          </a:stretch>
        </p:blipFill>
        <p:spPr bwMode="auto">
          <a:xfrm>
            <a:off x="-114843" y="0"/>
            <a:ext cx="9583387" cy="6858000"/>
          </a:xfrm>
          <a:prstGeom prst="rect">
            <a:avLst/>
          </a:prstGeom>
          <a:noFill/>
          <a:ln w="9525">
            <a:noFill/>
            <a:miter lim="800000"/>
            <a:headEnd/>
            <a:tailEnd/>
          </a:ln>
        </p:spPr>
      </p:pic>
      <p:sp>
        <p:nvSpPr>
          <p:cNvPr id="6" name="Oval 5"/>
          <p:cNvSpPr/>
          <p:nvPr/>
        </p:nvSpPr>
        <p:spPr>
          <a:xfrm>
            <a:off x="971600" y="5157192"/>
            <a:ext cx="1944216" cy="75762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1043608" y="2564904"/>
            <a:ext cx="1944216" cy="75762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6588224" y="2492896"/>
            <a:ext cx="1944216" cy="75762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15143</TotalTime>
  <Words>1193</Words>
  <Application>Microsoft Office PowerPoint</Application>
  <PresentationFormat>On-screen Show (4:3)</PresentationFormat>
  <Paragraphs>143</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JIG (Joint ccNSO-GNSO IDN Working Group) Meeting</vt:lpstr>
      <vt:lpstr>Agenda</vt:lpstr>
      <vt:lpstr>Background of the JIG</vt:lpstr>
      <vt:lpstr>JIG Discussions</vt:lpstr>
      <vt:lpstr>Universal Acceptance of IDN TLDs</vt:lpstr>
      <vt:lpstr>Background &amp; Related Works</vt:lpstr>
      <vt:lpstr>Slide 7</vt:lpstr>
      <vt:lpstr>Slide 8</vt:lpstr>
      <vt:lpstr>Slide 9</vt:lpstr>
      <vt:lpstr>Slide 10</vt:lpstr>
      <vt:lpstr>Slide 11</vt:lpstr>
      <vt:lpstr>Slide 12</vt:lpstr>
      <vt:lpstr>Slide 13</vt:lpstr>
      <vt:lpstr>Proposed Recommendations</vt:lpstr>
      <vt:lpstr>Get Our Own Act Together</vt:lpstr>
      <vt:lpstr>Slide 16</vt:lpstr>
      <vt:lpstr>Slide 17</vt:lpstr>
      <vt:lpstr>Recommendation A</vt:lpstr>
      <vt:lpstr>Identify as a Strategic Initiative for ICANN</vt:lpstr>
      <vt:lpstr>Slide 20</vt:lpstr>
      <vt:lpstr>Recommendation B</vt:lpstr>
      <vt:lpstr>Support for New IDN TLDs</vt:lpstr>
      <vt:lpstr>Slide 23</vt:lpstr>
      <vt:lpstr>Slide 24</vt:lpstr>
      <vt:lpstr>Recommendation C</vt:lpstr>
      <vt:lpstr>Beyond Outreach &amp; Awareness </vt:lpstr>
      <vt:lpstr>Slide 27</vt:lpstr>
      <vt:lpstr>Recommendation D</vt:lpstr>
      <vt:lpstr>Universal Acceptance Issue will be Amplified</vt:lpstr>
      <vt:lpstr>Slide 30</vt:lpstr>
      <vt:lpstr>Slide 31</vt:lpstr>
      <vt:lpstr>Next Steps</vt:lpstr>
      <vt:lpstr>IDN Variant TLDs</vt:lpstr>
      <vt:lpstr>Summary of Response</vt:lpstr>
      <vt:lpstr>ICANN Team Works</vt:lpstr>
      <vt:lpstr>JIG Works?</vt:lpstr>
      <vt:lpstr>Single Character IDN TLDs</vt:lpstr>
      <vt:lpstr>Aug 25, 2011 Board Resolution</vt:lpstr>
      <vt:lpstr>Current Status (as at Feb 2012)</vt:lpstr>
      <vt:lpstr>Future of JIG Work</vt:lpstr>
      <vt:lpstr>Thank You</vt:lpstr>
    </vt:vector>
  </TitlesOfParts>
  <Company>DotAsia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JIG Update</dc:title>
  <dc:creator>Edmon Chung</dc:creator>
  <cp:lastModifiedBy>Edmon Chung</cp:lastModifiedBy>
  <cp:revision>448</cp:revision>
  <dcterms:created xsi:type="dcterms:W3CDTF">2010-10-29T00:16:20Z</dcterms:created>
  <dcterms:modified xsi:type="dcterms:W3CDTF">2013-11-18T13:12:23Z</dcterms:modified>
</cp:coreProperties>
</file>