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353" r:id="rId5"/>
    <p:sldId id="358" r:id="rId6"/>
    <p:sldId id="359" r:id="rId7"/>
    <p:sldId id="332" r:id="rId8"/>
    <p:sldId id="338" r:id="rId9"/>
    <p:sldId id="357" r:id="rId10"/>
    <p:sldId id="360" r:id="rId11"/>
    <p:sldId id="361" r:id="rId12"/>
    <p:sldId id="362" r:id="rId13"/>
    <p:sldId id="363" r:id="rId14"/>
    <p:sldId id="364" r:id="rId15"/>
    <p:sldId id="365" r:id="rId16"/>
    <p:sldId id="343" r:id="rId17"/>
    <p:sldId id="366" r:id="rId18"/>
    <p:sldId id="367" r:id="rId19"/>
    <p:sldId id="29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61" autoAdjust="0"/>
    <p:restoredTop sz="94667" autoAdjust="0"/>
  </p:normalViewPr>
  <p:slideViewPr>
    <p:cSldViewPr>
      <p:cViewPr varScale="1">
        <p:scale>
          <a:sx n="70" d="100"/>
          <a:sy n="70" d="100"/>
        </p:scale>
        <p:origin x="-18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2D866D-AD91-4ABF-85F6-5D68A82FC4C3}" type="datetimeFigureOut">
              <a:rPr lang="en-CA" smtClean="0"/>
              <a:pPr/>
              <a:t>15/10/2012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F7DEFF-D3B7-4681-A5DF-4ECDA388270A}"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68F7DEFF-D3B7-4681-A5DF-4ECDA388270A}" type="slidenum">
              <a:rPr lang="en-CA" smtClean="0"/>
              <a:pPr/>
              <a:t>1</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12C83C3-FDE3-4B4C-8424-002CA2BCCE6C}" type="datetimeFigureOut">
              <a:rPr lang="en-CA" smtClean="0"/>
              <a:pPr/>
              <a:t>15/10/2012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1701683-C422-4C27-968B-68703F229E9C}"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12C83C3-FDE3-4B4C-8424-002CA2BCCE6C}" type="datetimeFigureOut">
              <a:rPr lang="en-CA" smtClean="0"/>
              <a:pPr/>
              <a:t>15/10/2012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1701683-C422-4C27-968B-68703F229E9C}"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12C83C3-FDE3-4B4C-8424-002CA2BCCE6C}" type="datetimeFigureOut">
              <a:rPr lang="en-CA" smtClean="0"/>
              <a:pPr/>
              <a:t>15/10/2012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1701683-C422-4C27-968B-68703F229E9C}"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12C83C3-FDE3-4B4C-8424-002CA2BCCE6C}" type="datetimeFigureOut">
              <a:rPr lang="en-CA" smtClean="0"/>
              <a:pPr/>
              <a:t>15/10/2012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1701683-C422-4C27-968B-68703F229E9C}"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2C83C3-FDE3-4B4C-8424-002CA2BCCE6C}" type="datetimeFigureOut">
              <a:rPr lang="en-CA" smtClean="0"/>
              <a:pPr/>
              <a:t>15/10/2012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1701683-C422-4C27-968B-68703F229E9C}"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12C83C3-FDE3-4B4C-8424-002CA2BCCE6C}" type="datetimeFigureOut">
              <a:rPr lang="en-CA" smtClean="0"/>
              <a:pPr/>
              <a:t>15/10/2012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1701683-C422-4C27-968B-68703F229E9C}"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12C83C3-FDE3-4B4C-8424-002CA2BCCE6C}" type="datetimeFigureOut">
              <a:rPr lang="en-CA" smtClean="0"/>
              <a:pPr/>
              <a:t>15/10/2012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1701683-C422-4C27-968B-68703F229E9C}"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12C83C3-FDE3-4B4C-8424-002CA2BCCE6C}" type="datetimeFigureOut">
              <a:rPr lang="en-CA" smtClean="0"/>
              <a:pPr/>
              <a:t>15/10/2012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1701683-C422-4C27-968B-68703F229E9C}"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2C83C3-FDE3-4B4C-8424-002CA2BCCE6C}" type="datetimeFigureOut">
              <a:rPr lang="en-CA" smtClean="0"/>
              <a:pPr/>
              <a:t>15/10/2012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1701683-C422-4C27-968B-68703F229E9C}"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2C83C3-FDE3-4B4C-8424-002CA2BCCE6C}" type="datetimeFigureOut">
              <a:rPr lang="en-CA" smtClean="0"/>
              <a:pPr/>
              <a:t>15/10/2012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1701683-C422-4C27-968B-68703F229E9C}"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2C83C3-FDE3-4B4C-8424-002CA2BCCE6C}" type="datetimeFigureOut">
              <a:rPr lang="en-CA" smtClean="0"/>
              <a:pPr/>
              <a:t>15/10/2012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1701683-C422-4C27-968B-68703F229E9C}"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2C83C3-FDE3-4B4C-8424-002CA2BCCE6C}" type="datetimeFigureOut">
              <a:rPr lang="en-CA" smtClean="0"/>
              <a:pPr/>
              <a:t>15/10/2012</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01683-C422-4C27-968B-68703F229E9C}"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edmon@dot.asia" TargetMode="External"/><Relationship Id="rId2" Type="http://schemas.openxmlformats.org/officeDocument/2006/relationships/hyperlink" Target="mailto:jian@aptld.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ccnso.icann.org/workinggroups/jiwg.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cann.org/en/news/public-comment/report-comments-universal-acceptance-idn-tlds-23may12-en.pdf" TargetMode="External"/><Relationship Id="rId2" Type="http://schemas.openxmlformats.org/officeDocument/2006/relationships/hyperlink" Target="http://www.icann.org/en/news/public-comment/universal-acceptance-idn-tlds-06jan12-en.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JIG (Joint </a:t>
            </a:r>
            <a:r>
              <a:rPr lang="en-US" dirty="0" err="1" smtClean="0"/>
              <a:t>ccNSO</a:t>
            </a:r>
            <a:r>
              <a:rPr lang="en-US" dirty="0" smtClean="0"/>
              <a:t>-GNSO IDN Working Group</a:t>
            </a:r>
            <a:r>
              <a:rPr lang="en-US" dirty="0" smtClean="0"/>
              <a:t>) Meeting</a:t>
            </a:r>
            <a:endParaRPr lang="en-CA" dirty="0"/>
          </a:p>
        </p:txBody>
      </p:sp>
      <p:sp>
        <p:nvSpPr>
          <p:cNvPr id="3" name="Subtitle 2"/>
          <p:cNvSpPr>
            <a:spLocks noGrp="1"/>
          </p:cNvSpPr>
          <p:nvPr>
            <p:ph type="subTitle" idx="1"/>
          </p:nvPr>
        </p:nvSpPr>
        <p:spPr/>
        <p:txBody>
          <a:bodyPr/>
          <a:lstStyle/>
          <a:p>
            <a:r>
              <a:rPr lang="en-US" dirty="0" smtClean="0"/>
              <a:t>ICANN  </a:t>
            </a:r>
            <a:r>
              <a:rPr lang="en-US" dirty="0" smtClean="0"/>
              <a:t>Toronto</a:t>
            </a:r>
            <a:endParaRPr lang="en-US" dirty="0" smtClean="0"/>
          </a:p>
          <a:p>
            <a:r>
              <a:rPr lang="en-US" dirty="0" smtClean="0"/>
              <a:t>Oct 15, </a:t>
            </a:r>
            <a:r>
              <a:rPr lang="en-US" dirty="0" smtClean="0"/>
              <a:t>2012</a:t>
            </a:r>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lstStyle/>
          <a:p>
            <a:r>
              <a:rPr lang="en-CA" dirty="0" smtClean="0"/>
              <a:t>Proposed Recommendations</a:t>
            </a:r>
            <a:endParaRPr lang="en-CA" dirty="0"/>
          </a:p>
        </p:txBody>
      </p:sp>
      <p:sp>
        <p:nvSpPr>
          <p:cNvPr id="3" name="Content Placeholder 2"/>
          <p:cNvSpPr>
            <a:spLocks noGrp="1"/>
          </p:cNvSpPr>
          <p:nvPr>
            <p:ph idx="1"/>
          </p:nvPr>
        </p:nvSpPr>
        <p:spPr>
          <a:xfrm>
            <a:off x="457200" y="980728"/>
            <a:ext cx="8686800" cy="5877272"/>
          </a:xfrm>
        </p:spPr>
        <p:txBody>
          <a:bodyPr>
            <a:normAutofit fontScale="77500" lnSpcReduction="20000"/>
          </a:bodyPr>
          <a:lstStyle/>
          <a:p>
            <a:pPr marL="742950" lvl="0" indent="-742950">
              <a:spcBef>
                <a:spcPts val="1800"/>
              </a:spcBef>
              <a:buFont typeface="+mj-lt"/>
              <a:buAutoNum type="alphaUcPeriod"/>
            </a:pPr>
            <a:r>
              <a:rPr lang="en-US" sz="4100" b="1" dirty="0" smtClean="0"/>
              <a:t>Requirement </a:t>
            </a:r>
            <a:r>
              <a:rPr lang="en-US" sz="4100" b="1" dirty="0" smtClean="0"/>
              <a:t>for IDN TLD operators </a:t>
            </a:r>
            <a:r>
              <a:rPr lang="en-US" sz="4100" b="1" dirty="0" smtClean="0"/>
              <a:t>to </a:t>
            </a:r>
            <a:r>
              <a:rPr lang="en-US" sz="4100" b="1" dirty="0" smtClean="0"/>
              <a:t>support Universal Acceptance of IDN TLDs in their own </a:t>
            </a:r>
            <a:r>
              <a:rPr lang="en-US" sz="4100" b="1" dirty="0" smtClean="0"/>
              <a:t>systems</a:t>
            </a:r>
            <a:endParaRPr lang="en-CA" sz="4100" b="1" dirty="0" smtClean="0"/>
          </a:p>
          <a:p>
            <a:pPr marL="742950" lvl="0" indent="-742950">
              <a:spcBef>
                <a:spcPts val="1800"/>
              </a:spcBef>
              <a:buFont typeface="+mj-lt"/>
              <a:buAutoNum type="alphaUcPeriod"/>
            </a:pPr>
            <a:r>
              <a:rPr lang="en-US" sz="4100" b="1" dirty="0" smtClean="0"/>
              <a:t>Allocate </a:t>
            </a:r>
            <a:r>
              <a:rPr lang="en-US" sz="4100" b="1" dirty="0" smtClean="0"/>
              <a:t>specific budget for the advocacy</a:t>
            </a:r>
            <a:r>
              <a:rPr lang="en-US" sz="3800" dirty="0" smtClean="0"/>
              <a:t> </a:t>
            </a:r>
            <a:r>
              <a:rPr lang="en-US" dirty="0" smtClean="0"/>
              <a:t>of Universal Acceptance beyond the passive development of informational materials and </a:t>
            </a:r>
            <a:r>
              <a:rPr lang="en-US" dirty="0" smtClean="0"/>
              <a:t>toolkits</a:t>
            </a:r>
            <a:endParaRPr lang="en-CA" dirty="0" smtClean="0"/>
          </a:p>
          <a:p>
            <a:pPr marL="742950" lvl="0" indent="-742950">
              <a:spcBef>
                <a:spcPts val="1800"/>
              </a:spcBef>
              <a:buFont typeface="+mj-lt"/>
              <a:buAutoNum type="alphaUcPeriod"/>
            </a:pPr>
            <a:r>
              <a:rPr lang="en-US" sz="4100" b="1" dirty="0" smtClean="0"/>
              <a:t>Development </a:t>
            </a:r>
            <a:r>
              <a:rPr lang="en-US" sz="4100" b="1" dirty="0" smtClean="0"/>
              <a:t>of checklist/guides</a:t>
            </a:r>
            <a:r>
              <a:rPr lang="en-US" sz="4100" dirty="0" smtClean="0"/>
              <a:t> </a:t>
            </a:r>
            <a:r>
              <a:rPr lang="en-US" dirty="0" smtClean="0"/>
              <a:t>for new IDN TLDs </a:t>
            </a:r>
            <a:r>
              <a:rPr lang="en-US" dirty="0" smtClean="0"/>
              <a:t>to </a:t>
            </a:r>
            <a:r>
              <a:rPr lang="en-US" dirty="0" smtClean="0"/>
              <a:t>handle issues of Universal </a:t>
            </a:r>
            <a:r>
              <a:rPr lang="en-US" dirty="0" smtClean="0"/>
              <a:t>Acceptance</a:t>
            </a:r>
          </a:p>
          <a:p>
            <a:pPr marL="742950" lvl="0" indent="-742950">
              <a:spcBef>
                <a:spcPts val="1800"/>
              </a:spcBef>
              <a:buFont typeface="+mj-lt"/>
              <a:buAutoNum type="alphaUcPeriod"/>
            </a:pPr>
            <a:r>
              <a:rPr lang="en-US" sz="4100" b="1" dirty="0" smtClean="0"/>
              <a:t>Direct </a:t>
            </a:r>
            <a:r>
              <a:rPr lang="en-US" sz="4100" b="1" dirty="0" smtClean="0"/>
              <a:t>efforts</a:t>
            </a:r>
            <a:r>
              <a:rPr lang="en-US" dirty="0" smtClean="0"/>
              <a:t>, lead by staff, with the participation from the community, </a:t>
            </a:r>
            <a:r>
              <a:rPr lang="en-US" sz="4100" b="1" dirty="0" smtClean="0"/>
              <a:t>for further studies </a:t>
            </a:r>
            <a:r>
              <a:rPr lang="en-US" dirty="0" smtClean="0"/>
              <a:t>to investigate the scope of the issue and what other services or actions could be taken by ICANN</a:t>
            </a:r>
            <a:r>
              <a:rPr lang="en-US" b="1" dirty="0" smtClean="0"/>
              <a:t> </a:t>
            </a:r>
            <a:r>
              <a:rPr lang="en-US" dirty="0" smtClean="0"/>
              <a:t>to support the Universal Acceptance of IDN TLDs beyond outreach and awareness </a:t>
            </a:r>
            <a:r>
              <a:rPr lang="en-US" dirty="0" smtClean="0"/>
              <a:t>campaigns</a:t>
            </a:r>
            <a:endParaRPr lang="en-CA"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Recommendation A</a:t>
            </a:r>
            <a:endParaRPr lang="en-CA" b="1" dirty="0"/>
          </a:p>
        </p:txBody>
      </p:sp>
      <p:sp>
        <p:nvSpPr>
          <p:cNvPr id="3" name="Content Placeholder 2"/>
          <p:cNvSpPr>
            <a:spLocks noGrp="1"/>
          </p:cNvSpPr>
          <p:nvPr>
            <p:ph idx="1"/>
          </p:nvPr>
        </p:nvSpPr>
        <p:spPr>
          <a:xfrm>
            <a:off x="457200" y="1600200"/>
            <a:ext cx="8363272" cy="4781128"/>
          </a:xfrm>
        </p:spPr>
        <p:txBody>
          <a:bodyPr>
            <a:normAutofit/>
          </a:bodyPr>
          <a:lstStyle/>
          <a:p>
            <a:r>
              <a:rPr lang="en-CA" dirty="0" smtClean="0"/>
              <a:t>Requirement for IDN TLD operators to support Universal Acceptance of IDN TLDs in their own systems</a:t>
            </a:r>
          </a:p>
          <a:p>
            <a:pPr lvl="1"/>
            <a:r>
              <a:rPr lang="en-CA" dirty="0" smtClean="0"/>
              <a:t>IDN </a:t>
            </a:r>
            <a:r>
              <a:rPr lang="en-CA" dirty="0" err="1" smtClean="0"/>
              <a:t>gTLDs</a:t>
            </a:r>
            <a:r>
              <a:rPr lang="en-CA" dirty="0" smtClean="0"/>
              <a:t> and IDN </a:t>
            </a:r>
            <a:r>
              <a:rPr lang="en-CA" dirty="0" err="1" smtClean="0"/>
              <a:t>ccTLDs</a:t>
            </a:r>
            <a:endParaRPr lang="en-CA" dirty="0" smtClean="0"/>
          </a:p>
          <a:p>
            <a:pPr lvl="1"/>
            <a:r>
              <a:rPr lang="en-CA" dirty="0" smtClean="0"/>
              <a:t>IDN </a:t>
            </a:r>
            <a:r>
              <a:rPr lang="en-CA" dirty="0" err="1" smtClean="0"/>
              <a:t>gTLD</a:t>
            </a:r>
            <a:r>
              <a:rPr lang="en-CA" dirty="0" smtClean="0"/>
              <a:t> Accredited Registrars</a:t>
            </a:r>
          </a:p>
          <a:p>
            <a:pPr lvl="1"/>
            <a:r>
              <a:rPr lang="en-CA" dirty="0" smtClean="0"/>
              <a:t>Name servers</a:t>
            </a:r>
          </a:p>
          <a:p>
            <a:pPr lvl="1"/>
            <a:r>
              <a:rPr lang="en-CA" dirty="0" smtClean="0"/>
              <a:t>WHOIS email addresses</a:t>
            </a:r>
          </a:p>
          <a:p>
            <a:pPr lvl="2"/>
            <a:r>
              <a:rPr lang="en-CA" dirty="0" smtClean="0"/>
              <a:t>IDN </a:t>
            </a:r>
            <a:r>
              <a:rPr lang="en-CA" dirty="0" err="1" smtClean="0"/>
              <a:t>gTLDs</a:t>
            </a:r>
            <a:r>
              <a:rPr lang="en-CA" dirty="0" smtClean="0"/>
              <a:t>: as requirement</a:t>
            </a:r>
          </a:p>
          <a:p>
            <a:pPr lvl="2"/>
            <a:r>
              <a:rPr lang="en-CA" dirty="0" smtClean="0"/>
              <a:t>IDN </a:t>
            </a:r>
            <a:r>
              <a:rPr lang="en-CA" dirty="0" err="1" smtClean="0"/>
              <a:t>ccTLDs</a:t>
            </a:r>
            <a:r>
              <a:rPr lang="en-CA" dirty="0" smtClean="0"/>
              <a:t>: as suggestion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Recommendation B</a:t>
            </a:r>
            <a:endParaRPr lang="en-CA" b="1" dirty="0"/>
          </a:p>
        </p:txBody>
      </p:sp>
      <p:sp>
        <p:nvSpPr>
          <p:cNvPr id="3" name="Content Placeholder 2"/>
          <p:cNvSpPr>
            <a:spLocks noGrp="1"/>
          </p:cNvSpPr>
          <p:nvPr>
            <p:ph idx="1"/>
          </p:nvPr>
        </p:nvSpPr>
        <p:spPr/>
        <p:txBody>
          <a:bodyPr/>
          <a:lstStyle/>
          <a:p>
            <a:r>
              <a:rPr lang="en-CA" dirty="0" smtClean="0"/>
              <a:t>Allocate </a:t>
            </a:r>
            <a:r>
              <a:rPr lang="en-CA" dirty="0" smtClean="0"/>
              <a:t>specific budget for the advocacy of Universal Acceptance beyond the passive development of informational materials and </a:t>
            </a:r>
            <a:r>
              <a:rPr lang="en-CA" dirty="0" smtClean="0"/>
              <a:t>toolkits</a:t>
            </a:r>
          </a:p>
          <a:p>
            <a:pPr lvl="1"/>
            <a:r>
              <a:rPr lang="en-CA" dirty="0" smtClean="0"/>
              <a:t>Related to Recommendations C &amp; D</a:t>
            </a:r>
          </a:p>
          <a:p>
            <a:pPr lvl="1"/>
            <a:r>
              <a:rPr lang="en-CA" dirty="0" smtClean="0"/>
              <a:t>How will it work in the Budget process?</a:t>
            </a:r>
          </a:p>
          <a:p>
            <a:pPr lvl="1"/>
            <a:r>
              <a:rPr lang="en-CA" dirty="0" smtClean="0"/>
              <a:t>Recommendations to Councils/SGs/Constituencies to be included in their respective comments to budget?</a:t>
            </a:r>
          </a:p>
          <a:p>
            <a:pPr lvl="1"/>
            <a:endParaRPr lang="en-C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Recommendation C</a:t>
            </a:r>
            <a:endParaRPr lang="en-CA" b="1" dirty="0"/>
          </a:p>
        </p:txBody>
      </p:sp>
      <p:sp>
        <p:nvSpPr>
          <p:cNvPr id="3" name="Content Placeholder 2"/>
          <p:cNvSpPr>
            <a:spLocks noGrp="1"/>
          </p:cNvSpPr>
          <p:nvPr>
            <p:ph idx="1"/>
          </p:nvPr>
        </p:nvSpPr>
        <p:spPr>
          <a:xfrm>
            <a:off x="457200" y="1600200"/>
            <a:ext cx="8229600" cy="4781128"/>
          </a:xfrm>
        </p:spPr>
        <p:txBody>
          <a:bodyPr>
            <a:normAutofit/>
          </a:bodyPr>
          <a:lstStyle/>
          <a:p>
            <a:r>
              <a:rPr lang="en-US" dirty="0" smtClean="0"/>
              <a:t>Development of checklist/guides for new IDN TLDs (including </a:t>
            </a:r>
            <a:r>
              <a:rPr lang="en-US" dirty="0" err="1" smtClean="0"/>
              <a:t>gTLD</a:t>
            </a:r>
            <a:r>
              <a:rPr lang="en-US" dirty="0" smtClean="0"/>
              <a:t> and </a:t>
            </a:r>
            <a:r>
              <a:rPr lang="en-US" dirty="0" err="1" smtClean="0"/>
              <a:t>ccTLD</a:t>
            </a:r>
            <a:r>
              <a:rPr lang="en-US" dirty="0" smtClean="0"/>
              <a:t>) to handle issues of Universal </a:t>
            </a:r>
            <a:r>
              <a:rPr lang="en-US" dirty="0" smtClean="0"/>
              <a:t>Acceptance</a:t>
            </a:r>
          </a:p>
          <a:p>
            <a:pPr lvl="1"/>
            <a:r>
              <a:rPr lang="en-US" dirty="0" smtClean="0"/>
              <a:t>This is material targeted for new IDN TLDs</a:t>
            </a:r>
          </a:p>
          <a:p>
            <a:pPr lvl="1"/>
            <a:r>
              <a:rPr lang="en-US" dirty="0" smtClean="0"/>
              <a:t>How should the work be coordinated?</a:t>
            </a:r>
          </a:p>
          <a:p>
            <a:pPr lvl="1"/>
            <a:r>
              <a:rPr lang="en-US" dirty="0" smtClean="0"/>
              <a:t>How can this be integrated into the work at </a:t>
            </a:r>
            <a:r>
              <a:rPr lang="en-US" dirty="0" smtClean="0"/>
              <a:t>s</a:t>
            </a:r>
            <a:r>
              <a:rPr lang="en-US" dirty="0" smtClean="0"/>
              <a:t>taff team?</a:t>
            </a:r>
          </a:p>
          <a:p>
            <a:pPr lvl="1"/>
            <a:r>
              <a:rPr lang="en-US" dirty="0" smtClean="0"/>
              <a:t>How can knowledge from the industry be best leveraged?</a:t>
            </a:r>
            <a:endParaRPr lang="en-C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Recommendation D</a:t>
            </a:r>
            <a:endParaRPr lang="en-CA" b="1" dirty="0"/>
          </a:p>
        </p:txBody>
      </p:sp>
      <p:sp>
        <p:nvSpPr>
          <p:cNvPr id="3" name="Content Placeholder 2"/>
          <p:cNvSpPr>
            <a:spLocks noGrp="1"/>
          </p:cNvSpPr>
          <p:nvPr>
            <p:ph idx="1"/>
          </p:nvPr>
        </p:nvSpPr>
        <p:spPr>
          <a:xfrm>
            <a:off x="457200" y="1600200"/>
            <a:ext cx="8229600" cy="5257800"/>
          </a:xfrm>
        </p:spPr>
        <p:txBody>
          <a:bodyPr/>
          <a:lstStyle/>
          <a:p>
            <a:r>
              <a:rPr lang="en-US" dirty="0" smtClean="0"/>
              <a:t>Direct efforts, lead by staff, with the participation from the community, for further studies to investigate the scope of the issue and what other services or actions could be taken by ICANN to support the Universal Acceptance of IDN TLDs beyond outreach and awareness </a:t>
            </a:r>
            <a:r>
              <a:rPr lang="en-US" dirty="0" smtClean="0"/>
              <a:t>campaigns</a:t>
            </a:r>
          </a:p>
          <a:p>
            <a:pPr lvl="1"/>
            <a:r>
              <a:rPr lang="en-US" dirty="0" smtClean="0"/>
              <a:t>Scope: e.g. emerging industry standards, coordination with other related organizations</a:t>
            </a:r>
          </a:p>
          <a:p>
            <a:pPr lvl="1"/>
            <a:r>
              <a:rPr lang="en-US" dirty="0" smtClean="0"/>
              <a:t>Additional Services: e.g. known 2LD registries</a:t>
            </a:r>
            <a:endParaRPr lang="en-C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CA" dirty="0" smtClean="0"/>
              <a:t>Universal Acceptance of TLDs</a:t>
            </a:r>
            <a:endParaRPr lang="en-CA" dirty="0"/>
          </a:p>
        </p:txBody>
      </p:sp>
      <p:sp>
        <p:nvSpPr>
          <p:cNvPr id="5" name="Subtitle 4"/>
          <p:cNvSpPr>
            <a:spLocks noGrp="1"/>
          </p:cNvSpPr>
          <p:nvPr>
            <p:ph type="subTitle" idx="1"/>
          </p:nvPr>
        </p:nvSpPr>
        <p:spPr/>
        <p:txBody>
          <a:bodyPr/>
          <a:lstStyle/>
          <a:p>
            <a:r>
              <a:rPr lang="en-CA" dirty="0" smtClean="0"/>
              <a:t>Francisco </a:t>
            </a:r>
            <a:r>
              <a:rPr lang="en-CA" dirty="0" smtClean="0"/>
              <a:t>Arias</a:t>
            </a:r>
            <a:endParaRPr lang="en-C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Next Steps</a:t>
            </a:r>
            <a:endParaRPr lang="en-CA" dirty="0"/>
          </a:p>
        </p:txBody>
      </p:sp>
      <p:sp>
        <p:nvSpPr>
          <p:cNvPr id="3" name="Content Placeholder 2"/>
          <p:cNvSpPr>
            <a:spLocks noGrp="1"/>
          </p:cNvSpPr>
          <p:nvPr>
            <p:ph idx="1"/>
          </p:nvPr>
        </p:nvSpPr>
        <p:spPr>
          <a:xfrm>
            <a:off x="457200" y="1412776"/>
            <a:ext cx="8686800" cy="5257800"/>
          </a:xfrm>
        </p:spPr>
        <p:txBody>
          <a:bodyPr>
            <a:normAutofit/>
          </a:bodyPr>
          <a:lstStyle/>
          <a:p>
            <a:r>
              <a:rPr lang="en-CA" dirty="0" smtClean="0"/>
              <a:t>Completion of final </a:t>
            </a:r>
            <a:r>
              <a:rPr lang="en-CA" dirty="0" smtClean="0"/>
              <a:t>report</a:t>
            </a:r>
          </a:p>
          <a:p>
            <a:pPr lvl="1"/>
            <a:r>
              <a:rPr lang="en-CA" dirty="0" smtClean="0"/>
              <a:t>Completion of Draft: Jan 2013</a:t>
            </a:r>
          </a:p>
          <a:p>
            <a:pPr lvl="1"/>
            <a:r>
              <a:rPr lang="en-CA" dirty="0" smtClean="0"/>
              <a:t>Public Comments: Through Beijing (Apr 2013)</a:t>
            </a:r>
          </a:p>
          <a:p>
            <a:pPr lvl="1"/>
            <a:r>
              <a:rPr lang="en-CA" dirty="0" smtClean="0"/>
              <a:t>Finalization of report: May 2013</a:t>
            </a:r>
          </a:p>
          <a:p>
            <a:pPr lvl="1"/>
            <a:r>
              <a:rPr lang="en-CA" dirty="0" smtClean="0"/>
              <a:t>Presentation to respective councils: Durban (Jul 2013) </a:t>
            </a:r>
            <a:endParaRPr lang="en-CA" dirty="0" smtClean="0"/>
          </a:p>
          <a:p>
            <a:r>
              <a:rPr lang="en-CA" dirty="0" smtClean="0"/>
              <a:t>Public Session at ICANN Beijing:</a:t>
            </a:r>
            <a:endParaRPr lang="en-CA" dirty="0" smtClean="0"/>
          </a:p>
          <a:p>
            <a:pPr marL="914400" lvl="1" indent="-514350">
              <a:buFont typeface="+mj-lt"/>
              <a:buAutoNum type="alphaLcParenR"/>
            </a:pPr>
            <a:r>
              <a:rPr lang="en-CA" dirty="0" smtClean="0"/>
              <a:t>Discussion of Recommendations</a:t>
            </a:r>
            <a:endParaRPr lang="en-CA" dirty="0" smtClean="0"/>
          </a:p>
          <a:p>
            <a:pPr marL="914400" lvl="1" indent="-514350">
              <a:buFont typeface="+mj-lt"/>
              <a:buAutoNum type="alphaLcParenR"/>
            </a:pPr>
            <a:r>
              <a:rPr lang="en-CA" dirty="0" smtClean="0"/>
              <a:t>Inviting additional GNSO (Registries/Registrars especially) and </a:t>
            </a:r>
            <a:r>
              <a:rPr lang="en-CA" dirty="0" err="1" smtClean="0"/>
              <a:t>ccNSO</a:t>
            </a:r>
            <a:r>
              <a:rPr lang="en-CA" dirty="0" smtClean="0"/>
              <a:t> members to discuss recommendations</a:t>
            </a:r>
            <a:endParaRPr lang="en-C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Next Steps on Reporting to Councils</a:t>
            </a:r>
            <a:endParaRPr lang="en-CA" dirty="0"/>
          </a:p>
        </p:txBody>
      </p:sp>
      <p:sp>
        <p:nvSpPr>
          <p:cNvPr id="3" name="Content Placeholder 2"/>
          <p:cNvSpPr>
            <a:spLocks noGrp="1"/>
          </p:cNvSpPr>
          <p:nvPr>
            <p:ph idx="1"/>
          </p:nvPr>
        </p:nvSpPr>
        <p:spPr>
          <a:xfrm>
            <a:off x="457200" y="1484784"/>
            <a:ext cx="8229600" cy="5373216"/>
          </a:xfrm>
        </p:spPr>
        <p:txBody>
          <a:bodyPr>
            <a:normAutofit lnSpcReduction="10000"/>
          </a:bodyPr>
          <a:lstStyle/>
          <a:p>
            <a:r>
              <a:rPr lang="en-CA" dirty="0" smtClean="0"/>
              <a:t>Extension </a:t>
            </a:r>
            <a:r>
              <a:rPr lang="en-CA" dirty="0" smtClean="0"/>
              <a:t>/ "Conversion" into standing </a:t>
            </a:r>
            <a:r>
              <a:rPr lang="en-CA" dirty="0" smtClean="0"/>
              <a:t>group</a:t>
            </a:r>
          </a:p>
          <a:p>
            <a:pPr lvl="1"/>
            <a:r>
              <a:rPr lang="en-CA" dirty="0" smtClean="0"/>
              <a:t>Updating “end-date” to: completion of implementation for 3 identified issues of common interest</a:t>
            </a:r>
            <a:endParaRPr lang="en-CA" dirty="0" smtClean="0"/>
          </a:p>
          <a:p>
            <a:r>
              <a:rPr lang="en-CA" dirty="0" smtClean="0"/>
              <a:t>Expected work </a:t>
            </a:r>
            <a:r>
              <a:rPr lang="en-CA" dirty="0" smtClean="0"/>
              <a:t>items:</a:t>
            </a:r>
          </a:p>
          <a:p>
            <a:pPr lvl="1"/>
            <a:r>
              <a:rPr lang="en-CA" dirty="0" smtClean="0"/>
              <a:t>Focused on the 3 identified issues of common interest</a:t>
            </a:r>
          </a:p>
          <a:p>
            <a:pPr lvl="1"/>
            <a:r>
              <a:rPr lang="en-CA" dirty="0" smtClean="0"/>
              <a:t>Follow up with respective staff teams</a:t>
            </a:r>
            <a:endParaRPr lang="en-CA" dirty="0" smtClean="0"/>
          </a:p>
          <a:p>
            <a:r>
              <a:rPr lang="en-CA" dirty="0" smtClean="0"/>
              <a:t>Revisions on Charter (if any</a:t>
            </a:r>
            <a:r>
              <a:rPr lang="en-CA" dirty="0" smtClean="0"/>
              <a:t>)</a:t>
            </a:r>
          </a:p>
          <a:p>
            <a:pPr lvl="1"/>
            <a:r>
              <a:rPr lang="en-CA" dirty="0" smtClean="0"/>
              <a:t>Formally invite joint charter from ALAC/SSAC?</a:t>
            </a:r>
          </a:p>
          <a:p>
            <a:pPr lvl="1"/>
            <a:r>
              <a:rPr lang="en-CA" dirty="0" smtClean="0"/>
              <a:t>Invitation to GAC?</a:t>
            </a:r>
            <a:endParaRPr lang="en-CA"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lstStyle/>
          <a:p>
            <a:r>
              <a:rPr lang="en-CA" dirty="0" smtClean="0"/>
              <a:t>JIG Works Going Forward</a:t>
            </a:r>
            <a:endParaRPr lang="en-CA" dirty="0"/>
          </a:p>
        </p:txBody>
      </p:sp>
      <p:sp>
        <p:nvSpPr>
          <p:cNvPr id="3" name="Content Placeholder 2"/>
          <p:cNvSpPr>
            <a:spLocks noGrp="1"/>
          </p:cNvSpPr>
          <p:nvPr>
            <p:ph idx="1"/>
          </p:nvPr>
        </p:nvSpPr>
        <p:spPr>
          <a:xfrm>
            <a:off x="457200" y="1196752"/>
            <a:ext cx="8229600" cy="5661248"/>
          </a:xfrm>
        </p:spPr>
        <p:txBody>
          <a:bodyPr>
            <a:normAutofit fontScale="92500"/>
          </a:bodyPr>
          <a:lstStyle/>
          <a:p>
            <a:r>
              <a:rPr lang="en-CA" dirty="0" smtClean="0"/>
              <a:t>Monthly Calls (except for ICANN face to face meeting month)</a:t>
            </a:r>
          </a:p>
          <a:p>
            <a:r>
              <a:rPr lang="en-CA" dirty="0" smtClean="0"/>
              <a:t>Face to face meeting at ICANN meetings</a:t>
            </a:r>
          </a:p>
          <a:p>
            <a:r>
              <a:rPr lang="en-CA" dirty="0" smtClean="0"/>
              <a:t>Completion of Universal Acceptance of IDN TLDs Final Report</a:t>
            </a:r>
          </a:p>
          <a:p>
            <a:r>
              <a:rPr lang="en-CA" dirty="0" smtClean="0"/>
              <a:t>Periodically compilation of reports to respective Councils on issues related to IDN TLDs</a:t>
            </a:r>
          </a:p>
          <a:p>
            <a:pPr lvl="1"/>
            <a:r>
              <a:rPr lang="en-CA" dirty="0" smtClean="0"/>
              <a:t>IDN Variant TLD Projects</a:t>
            </a:r>
          </a:p>
          <a:p>
            <a:pPr lvl="1"/>
            <a:r>
              <a:rPr lang="en-CA" dirty="0" smtClean="0"/>
              <a:t>Progress on Single Character IDN TLDs</a:t>
            </a:r>
          </a:p>
          <a:p>
            <a:pPr lvl="1"/>
            <a:r>
              <a:rPr lang="en-CA" dirty="0" smtClean="0"/>
              <a:t>Implementation of recommendations on Universal Acceptance of IDN TLDs</a:t>
            </a:r>
            <a:endParaRPr lang="en-C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CA" dirty="0"/>
          </a:p>
        </p:txBody>
      </p:sp>
      <p:sp>
        <p:nvSpPr>
          <p:cNvPr id="3" name="Content Placeholder 2"/>
          <p:cNvSpPr>
            <a:spLocks noGrp="1"/>
          </p:cNvSpPr>
          <p:nvPr>
            <p:ph idx="1"/>
          </p:nvPr>
        </p:nvSpPr>
        <p:spPr/>
        <p:txBody>
          <a:bodyPr/>
          <a:lstStyle/>
          <a:p>
            <a:r>
              <a:rPr lang="en-US" dirty="0" smtClean="0"/>
              <a:t>Co-Chairs</a:t>
            </a:r>
          </a:p>
          <a:p>
            <a:pPr lvl="1"/>
            <a:r>
              <a:rPr lang="en-US" dirty="0" smtClean="0"/>
              <a:t>Zhang Jian (</a:t>
            </a:r>
            <a:r>
              <a:rPr lang="en-US" dirty="0" err="1" smtClean="0"/>
              <a:t>ccNSO</a:t>
            </a:r>
            <a:r>
              <a:rPr lang="en-US" dirty="0" smtClean="0"/>
              <a:t>)</a:t>
            </a:r>
          </a:p>
          <a:p>
            <a:pPr lvl="1"/>
            <a:r>
              <a:rPr lang="en-US" dirty="0" smtClean="0">
                <a:hlinkClick r:id="rId2"/>
              </a:rPr>
              <a:t>jian@aptld.org</a:t>
            </a:r>
            <a:endParaRPr lang="en-US" dirty="0" smtClean="0"/>
          </a:p>
          <a:p>
            <a:pPr lvl="1"/>
            <a:r>
              <a:rPr lang="en-US" smtClean="0"/>
              <a:t>Edmon Chung (GNSO)</a:t>
            </a:r>
            <a:endParaRPr lang="en-US" dirty="0" smtClean="0"/>
          </a:p>
          <a:p>
            <a:pPr lvl="1"/>
            <a:r>
              <a:rPr lang="en-US" dirty="0" smtClean="0">
                <a:hlinkClick r:id="rId3"/>
              </a:rPr>
              <a:t>edmon@dot.asia</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of the JIG</a:t>
            </a:r>
            <a:endParaRPr lang="en-CA" dirty="0"/>
          </a:p>
        </p:txBody>
      </p:sp>
      <p:sp>
        <p:nvSpPr>
          <p:cNvPr id="3" name="Content Placeholder 2"/>
          <p:cNvSpPr>
            <a:spLocks noGrp="1"/>
          </p:cNvSpPr>
          <p:nvPr>
            <p:ph idx="1"/>
          </p:nvPr>
        </p:nvSpPr>
        <p:spPr/>
        <p:txBody>
          <a:bodyPr>
            <a:normAutofit lnSpcReduction="10000"/>
          </a:bodyPr>
          <a:lstStyle/>
          <a:p>
            <a:r>
              <a:rPr lang="en-CA" dirty="0" smtClean="0"/>
              <a:t>Charter adopted by both the </a:t>
            </a:r>
            <a:r>
              <a:rPr lang="en-CA" dirty="0" err="1" smtClean="0"/>
              <a:t>ccNSO</a:t>
            </a:r>
            <a:r>
              <a:rPr lang="en-CA" dirty="0" smtClean="0"/>
              <a:t> and GNSO Councils:</a:t>
            </a:r>
            <a:endParaRPr lang="en-CA" dirty="0" smtClean="0">
              <a:hlinkClick r:id="rId2"/>
            </a:endParaRPr>
          </a:p>
          <a:p>
            <a:pPr lvl="1"/>
            <a:r>
              <a:rPr lang="en-CA" dirty="0" smtClean="0">
                <a:hlinkClick r:id="rId2"/>
              </a:rPr>
              <a:t>http://ccnso.icann.org/workinggroups/jiwg.htm</a:t>
            </a:r>
            <a:endParaRPr lang="en-CA" dirty="0" smtClean="0"/>
          </a:p>
          <a:p>
            <a:r>
              <a:rPr lang="en-CA" dirty="0" smtClean="0"/>
              <a:t>The purpose of the JIG is to identify and explore issues and topics of common interest of relevance to both the </a:t>
            </a:r>
            <a:r>
              <a:rPr lang="en-CA" dirty="0" err="1" smtClean="0"/>
              <a:t>ccNSO</a:t>
            </a:r>
            <a:r>
              <a:rPr lang="en-CA" dirty="0" smtClean="0"/>
              <a:t> and GNSO and report on such an identified issues to the respective Councils and propose methodologies to address the issues</a:t>
            </a:r>
            <a:endParaRPr lang="en-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JIG Discussions</a:t>
            </a:r>
            <a:endParaRPr lang="en-CA" dirty="0"/>
          </a:p>
        </p:txBody>
      </p:sp>
      <p:sp>
        <p:nvSpPr>
          <p:cNvPr id="3" name="Content Placeholder 2"/>
          <p:cNvSpPr>
            <a:spLocks noGrp="1"/>
          </p:cNvSpPr>
          <p:nvPr>
            <p:ph idx="1"/>
          </p:nvPr>
        </p:nvSpPr>
        <p:spPr>
          <a:xfrm>
            <a:off x="457200" y="1268760"/>
            <a:ext cx="8686800" cy="5589240"/>
          </a:xfrm>
        </p:spPr>
        <p:txBody>
          <a:bodyPr>
            <a:normAutofit/>
          </a:bodyPr>
          <a:lstStyle/>
          <a:p>
            <a:r>
              <a:rPr lang="en-US" dirty="0" smtClean="0"/>
              <a:t>Bi-Weekly Conference Calls (since March 2010</a:t>
            </a:r>
            <a:r>
              <a:rPr lang="en-US" dirty="0" smtClean="0"/>
              <a:t>)</a:t>
            </a:r>
          </a:p>
          <a:p>
            <a:pPr lvl="1"/>
            <a:r>
              <a:rPr lang="en-US" dirty="0" smtClean="0"/>
              <a:t>Changed to Monthly Calls (since Prague: June 2012)</a:t>
            </a:r>
            <a:endParaRPr lang="en-US" dirty="0" smtClean="0"/>
          </a:p>
          <a:p>
            <a:r>
              <a:rPr lang="en-US" dirty="0" smtClean="0"/>
              <a:t>Issues of Common Interest identified:</a:t>
            </a:r>
            <a:endParaRPr lang="en-CA" dirty="0" smtClean="0"/>
          </a:p>
          <a:p>
            <a:pPr marL="914400" lvl="1" indent="-514350">
              <a:buFont typeface="+mj-lt"/>
              <a:buAutoNum type="arabicPeriod"/>
            </a:pPr>
            <a:r>
              <a:rPr lang="en-CA" dirty="0" smtClean="0"/>
              <a:t>Single Character IDN TLDs</a:t>
            </a:r>
          </a:p>
          <a:p>
            <a:pPr marL="914400" lvl="1" indent="-514350">
              <a:buFont typeface="+mj-lt"/>
              <a:buAutoNum type="arabicPeriod"/>
            </a:pPr>
            <a:r>
              <a:rPr lang="en-CA" dirty="0" smtClean="0"/>
              <a:t>IDN TLD Variants</a:t>
            </a:r>
          </a:p>
          <a:p>
            <a:pPr marL="914400" lvl="1" indent="-514350">
              <a:buFont typeface="+mj-lt"/>
              <a:buAutoNum type="arabicPeriod"/>
            </a:pPr>
            <a:r>
              <a:rPr lang="en-CA" dirty="0" smtClean="0"/>
              <a:t>Universal Acceptance of IDN TLDs</a:t>
            </a:r>
          </a:p>
          <a:p>
            <a:r>
              <a:rPr lang="en-US" dirty="0" smtClean="0"/>
              <a:t>Face to face meetings</a:t>
            </a:r>
          </a:p>
          <a:p>
            <a:pPr lvl="1"/>
            <a:r>
              <a:rPr lang="en-US" dirty="0" smtClean="0"/>
              <a:t>Brussels / Cartagena / San Francisco / Singapore / </a:t>
            </a:r>
            <a:r>
              <a:rPr lang="en-US" dirty="0" smtClean="0"/>
              <a:t>Dakar / Costa Rica / Prague</a:t>
            </a:r>
            <a:endParaRPr lang="en-US" dirty="0" smtClean="0"/>
          </a:p>
          <a:p>
            <a:pPr lvl="1"/>
            <a:r>
              <a:rPr lang="en-US" dirty="0" smtClean="0"/>
              <a:t>Workshop on Single Character IDN TLD at Cartagena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Agenda </a:t>
            </a:r>
            <a:r>
              <a:rPr lang="en-CA" dirty="0" smtClean="0"/>
              <a:t>for</a:t>
            </a:r>
            <a:r>
              <a:rPr lang="en-CA" dirty="0" smtClean="0"/>
              <a:t> Toronto:</a:t>
            </a:r>
            <a:endParaRPr lang="en-CA" dirty="0"/>
          </a:p>
        </p:txBody>
      </p:sp>
      <p:sp>
        <p:nvSpPr>
          <p:cNvPr id="3" name="Content Placeholder 2"/>
          <p:cNvSpPr>
            <a:spLocks noGrp="1"/>
          </p:cNvSpPr>
          <p:nvPr>
            <p:ph idx="1"/>
          </p:nvPr>
        </p:nvSpPr>
        <p:spPr>
          <a:xfrm>
            <a:off x="457200" y="1412776"/>
            <a:ext cx="8686800" cy="5257800"/>
          </a:xfrm>
        </p:spPr>
        <p:txBody>
          <a:bodyPr>
            <a:normAutofit fontScale="92500" lnSpcReduction="10000"/>
          </a:bodyPr>
          <a:lstStyle/>
          <a:p>
            <a:r>
              <a:rPr lang="en-CA" dirty="0" smtClean="0"/>
              <a:t>Update </a:t>
            </a:r>
            <a:r>
              <a:rPr lang="en-CA" dirty="0" smtClean="0"/>
              <a:t>from </a:t>
            </a:r>
            <a:r>
              <a:rPr lang="en-CA" dirty="0" smtClean="0"/>
              <a:t>VIP				(~</a:t>
            </a:r>
            <a:r>
              <a:rPr lang="en-CA" dirty="0" smtClean="0"/>
              <a:t>20min)</a:t>
            </a:r>
          </a:p>
          <a:p>
            <a:pPr lvl="1"/>
            <a:r>
              <a:rPr lang="en-CA" dirty="0" smtClean="0"/>
              <a:t>Update </a:t>
            </a:r>
            <a:r>
              <a:rPr lang="en-CA" dirty="0" smtClean="0"/>
              <a:t>from Dennis Jennings</a:t>
            </a:r>
          </a:p>
          <a:p>
            <a:pPr lvl="1"/>
            <a:r>
              <a:rPr lang="en-CA" dirty="0" smtClean="0"/>
              <a:t>Discussions / Next </a:t>
            </a:r>
            <a:r>
              <a:rPr lang="en-CA" dirty="0" smtClean="0"/>
              <a:t>Steps (if any yet)</a:t>
            </a:r>
          </a:p>
          <a:p>
            <a:r>
              <a:rPr lang="en-CA" dirty="0" smtClean="0"/>
              <a:t>Universal </a:t>
            </a:r>
            <a:r>
              <a:rPr lang="en-CA" dirty="0" smtClean="0"/>
              <a:t>Acceptance of IDN </a:t>
            </a:r>
            <a:r>
              <a:rPr lang="en-CA" dirty="0" smtClean="0"/>
              <a:t>TLDs	(~</a:t>
            </a:r>
            <a:r>
              <a:rPr lang="en-CA" dirty="0" smtClean="0"/>
              <a:t>30min)</a:t>
            </a:r>
          </a:p>
          <a:p>
            <a:pPr lvl="1"/>
            <a:r>
              <a:rPr lang="en-CA" dirty="0" smtClean="0"/>
              <a:t>Draft </a:t>
            </a:r>
            <a:r>
              <a:rPr lang="en-CA" dirty="0" smtClean="0"/>
              <a:t>of Final Report</a:t>
            </a:r>
          </a:p>
          <a:p>
            <a:pPr lvl="1"/>
            <a:r>
              <a:rPr lang="en-CA" dirty="0" smtClean="0"/>
              <a:t>Update from Staff Team</a:t>
            </a:r>
          </a:p>
          <a:p>
            <a:pPr lvl="1"/>
            <a:r>
              <a:rPr lang="en-CA" dirty="0" smtClean="0"/>
              <a:t>Discussions on Recommendations</a:t>
            </a:r>
            <a:endParaRPr lang="en-CA" dirty="0" smtClean="0"/>
          </a:p>
          <a:p>
            <a:r>
              <a:rPr lang="en-CA" dirty="0" smtClean="0"/>
              <a:t>Next </a:t>
            </a:r>
            <a:r>
              <a:rPr lang="en-CA" dirty="0" smtClean="0"/>
              <a:t>Steps on Reporting to </a:t>
            </a:r>
            <a:r>
              <a:rPr lang="en-CA" dirty="0" smtClean="0"/>
              <a:t>Councils	(~</a:t>
            </a:r>
            <a:r>
              <a:rPr lang="en-CA" dirty="0" smtClean="0"/>
              <a:t>10min)</a:t>
            </a:r>
          </a:p>
          <a:p>
            <a:pPr lvl="1"/>
            <a:r>
              <a:rPr lang="en-CA" dirty="0" smtClean="0"/>
              <a:t>Extension </a:t>
            </a:r>
            <a:r>
              <a:rPr lang="en-CA" dirty="0" smtClean="0"/>
              <a:t>/ "Conversion" into standing group</a:t>
            </a:r>
          </a:p>
          <a:p>
            <a:pPr lvl="1"/>
            <a:r>
              <a:rPr lang="en-CA" dirty="0" smtClean="0"/>
              <a:t>Expected </a:t>
            </a:r>
            <a:r>
              <a:rPr lang="en-CA" dirty="0" smtClean="0"/>
              <a:t>work items </a:t>
            </a:r>
          </a:p>
          <a:p>
            <a:pPr lvl="1"/>
            <a:r>
              <a:rPr lang="en-CA" dirty="0" smtClean="0"/>
              <a:t>Revisions </a:t>
            </a:r>
            <a:r>
              <a:rPr lang="en-CA" dirty="0" smtClean="0"/>
              <a:t>on Charter (if any</a:t>
            </a:r>
            <a:r>
              <a:rPr lang="en-CA" dirty="0" smtClean="0"/>
              <a:t>)</a:t>
            </a:r>
            <a:endParaRPr lang="en-CA"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Update from IDN Variant Projects</a:t>
            </a:r>
            <a:endParaRPr lang="en-CA" dirty="0"/>
          </a:p>
        </p:txBody>
      </p:sp>
      <p:sp>
        <p:nvSpPr>
          <p:cNvPr id="3" name="Subtitle 2"/>
          <p:cNvSpPr>
            <a:spLocks noGrp="1"/>
          </p:cNvSpPr>
          <p:nvPr>
            <p:ph type="subTitle" idx="1"/>
          </p:nvPr>
        </p:nvSpPr>
        <p:spPr/>
        <p:txBody>
          <a:bodyPr/>
          <a:lstStyle/>
          <a:p>
            <a:r>
              <a:rPr lang="en-CA" dirty="0" smtClean="0"/>
              <a:t>Dennis Jennings</a:t>
            </a:r>
            <a:endParaRPr lang="en-C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Any Next Steps Required at this time?</a:t>
            </a:r>
            <a:endParaRPr lang="en-CA" dirty="0"/>
          </a:p>
        </p:txBody>
      </p:sp>
      <p:sp>
        <p:nvSpPr>
          <p:cNvPr id="3" name="Content Placeholder 2"/>
          <p:cNvSpPr>
            <a:spLocks noGrp="1"/>
          </p:cNvSpPr>
          <p:nvPr>
            <p:ph idx="1"/>
          </p:nvPr>
        </p:nvSpPr>
        <p:spPr>
          <a:xfrm>
            <a:off x="457200" y="1600200"/>
            <a:ext cx="8229600" cy="4925144"/>
          </a:xfrm>
        </p:spPr>
        <p:txBody>
          <a:bodyPr>
            <a:normAutofit/>
          </a:bodyPr>
          <a:lstStyle/>
          <a:p>
            <a:r>
              <a:rPr lang="en-CA" dirty="0" smtClean="0"/>
              <a:t>Policy development needed?</a:t>
            </a:r>
          </a:p>
          <a:p>
            <a:r>
              <a:rPr lang="en-CA" dirty="0" smtClean="0"/>
              <a:t>Developed rules and mechanisms (from project teams) to be implemented by GNSO (IDN </a:t>
            </a:r>
            <a:r>
              <a:rPr lang="en-CA" dirty="0" err="1" smtClean="0"/>
              <a:t>gTLDs</a:t>
            </a:r>
            <a:r>
              <a:rPr lang="en-CA" dirty="0" smtClean="0"/>
              <a:t>) and </a:t>
            </a:r>
            <a:r>
              <a:rPr lang="en-CA" dirty="0" err="1" smtClean="0"/>
              <a:t>ccNSO</a:t>
            </a:r>
            <a:r>
              <a:rPr lang="en-CA" dirty="0" smtClean="0"/>
              <a:t> (IDN </a:t>
            </a:r>
            <a:r>
              <a:rPr lang="en-CA" dirty="0" err="1" smtClean="0"/>
              <a:t>ccTLDs</a:t>
            </a:r>
            <a:r>
              <a:rPr lang="en-CA" dirty="0" smtClean="0"/>
              <a:t>)</a:t>
            </a:r>
          </a:p>
          <a:p>
            <a:pPr lvl="1"/>
            <a:r>
              <a:rPr lang="en-CA" dirty="0" smtClean="0"/>
              <a:t>How would they fit into the respective processes?</a:t>
            </a:r>
          </a:p>
          <a:p>
            <a:pPr lvl="1"/>
            <a:r>
              <a:rPr lang="en-CA" dirty="0" smtClean="0"/>
              <a:t>What parts are technical policy driven?</a:t>
            </a:r>
          </a:p>
          <a:p>
            <a:pPr lvl="1"/>
            <a:r>
              <a:rPr lang="en-CA" dirty="0" smtClean="0"/>
              <a:t>What parts are human policy driven?</a:t>
            </a:r>
          </a:p>
          <a:p>
            <a:r>
              <a:rPr lang="en-CA" dirty="0" smtClean="0"/>
              <a:t>Any need to provide update to the respective SOs (From JIG)? </a:t>
            </a:r>
            <a:endParaRPr lang="en-C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CA" dirty="0" smtClean="0"/>
              <a:t>Universal Acceptance of</a:t>
            </a:r>
            <a:br>
              <a:rPr lang="en-CA" dirty="0" smtClean="0"/>
            </a:br>
            <a:r>
              <a:rPr lang="en-CA" dirty="0" smtClean="0"/>
              <a:t>IDN TLDs</a:t>
            </a:r>
            <a:endParaRPr lang="en-CA" dirty="0"/>
          </a:p>
        </p:txBody>
      </p:sp>
      <p:sp>
        <p:nvSpPr>
          <p:cNvPr id="5" name="Subtitle 4"/>
          <p:cNvSpPr>
            <a:spLocks noGrp="1"/>
          </p:cNvSpPr>
          <p:nvPr>
            <p:ph type="subTitle" idx="1"/>
          </p:nvPr>
        </p:nvSpPr>
        <p:spPr>
          <a:xfrm>
            <a:off x="0" y="3886200"/>
            <a:ext cx="9144000" cy="2495128"/>
          </a:xfrm>
        </p:spPr>
        <p:txBody>
          <a:bodyPr>
            <a:normAutofit/>
          </a:bodyPr>
          <a:lstStyle/>
          <a:p>
            <a:r>
              <a:rPr lang="en-CA" dirty="0" smtClean="0"/>
              <a:t>Initial Report Published Jan 6, 2012</a:t>
            </a:r>
          </a:p>
          <a:p>
            <a:r>
              <a:rPr lang="en-CA" dirty="0" smtClean="0"/>
              <a:t>Stocktaking and Paper to Stimulate Discussions</a:t>
            </a:r>
          </a:p>
          <a:p>
            <a:r>
              <a:rPr lang="en-CA" dirty="0" smtClean="0"/>
              <a:t>Public Comment Period Completed</a:t>
            </a:r>
            <a:endParaRPr lang="en-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Areas of Policy and Coordination</a:t>
            </a:r>
            <a:endParaRPr lang="en-CA" dirty="0"/>
          </a:p>
        </p:txBody>
      </p:sp>
      <p:sp>
        <p:nvSpPr>
          <p:cNvPr id="3" name="Content Placeholder 2"/>
          <p:cNvSpPr>
            <a:spLocks noGrp="1"/>
          </p:cNvSpPr>
          <p:nvPr>
            <p:ph idx="1"/>
          </p:nvPr>
        </p:nvSpPr>
        <p:spPr/>
        <p:txBody>
          <a:bodyPr>
            <a:normAutofit fontScale="92500"/>
          </a:bodyPr>
          <a:lstStyle/>
          <a:p>
            <a:pPr marL="514350" indent="-514350">
              <a:buFont typeface="+mj-lt"/>
              <a:buAutoNum type="arabicPeriod"/>
            </a:pPr>
            <a:r>
              <a:rPr lang="en-CA" dirty="0" smtClean="0"/>
              <a:t>Are there policy aspects to be considered and/or policies to be implemented at ICANN?</a:t>
            </a:r>
          </a:p>
          <a:p>
            <a:pPr marL="514350" indent="-514350">
              <a:buFont typeface="+mj-lt"/>
              <a:buAutoNum type="arabicPeriod"/>
            </a:pPr>
            <a:r>
              <a:rPr lang="en-CA" dirty="0" smtClean="0"/>
              <a:t>Which organizations should ICANN work with on the issue and how should ICANN identify such </a:t>
            </a:r>
          </a:p>
          <a:p>
            <a:pPr marL="514350" indent="-514350">
              <a:buFont typeface="+mj-lt"/>
              <a:buAutoNum type="arabicPeriod"/>
            </a:pPr>
            <a:r>
              <a:rPr lang="en-CA" dirty="0" smtClean="0"/>
              <a:t>Which areas should ICANN focus its efforts and exert its influence on?</a:t>
            </a:r>
          </a:p>
          <a:p>
            <a:pPr marL="514350" indent="-514350">
              <a:buFont typeface="+mj-lt"/>
              <a:buAutoNum type="arabicPeriod"/>
            </a:pPr>
            <a:r>
              <a:rPr lang="en-CA" dirty="0" smtClean="0"/>
              <a:t>What types of work should ICANN and the ICANN community place its efforts and priorities 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Public Comments</a:t>
            </a:r>
            <a:endParaRPr lang="en-CA" dirty="0"/>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CA" dirty="0" smtClean="0"/>
              <a:t>Initial Report on Universal Acceptance of IDN TLDs</a:t>
            </a:r>
          </a:p>
          <a:p>
            <a:pPr lvl="1"/>
            <a:r>
              <a:rPr lang="en-CA" dirty="0" smtClean="0">
                <a:hlinkClick r:id="rId2"/>
              </a:rPr>
              <a:t>http://www.icann.org/en/news/public-comment/universal-acceptance-idn-tlds-06jan12-en.htm</a:t>
            </a:r>
            <a:endParaRPr lang="en-CA" dirty="0" smtClean="0"/>
          </a:p>
          <a:p>
            <a:pPr lvl="1"/>
            <a:r>
              <a:rPr lang="en-CA" dirty="0" smtClean="0"/>
              <a:t>Opened 6 January 2012</a:t>
            </a:r>
          </a:p>
          <a:p>
            <a:pPr lvl="1"/>
            <a:r>
              <a:rPr lang="en-CA" dirty="0" smtClean="0"/>
              <a:t>Closed 13 April 2012</a:t>
            </a:r>
          </a:p>
          <a:p>
            <a:r>
              <a:rPr lang="en-CA" dirty="0" smtClean="0"/>
              <a:t>Report on Comments </a:t>
            </a:r>
            <a:r>
              <a:rPr lang="en-CA" dirty="0" err="1" smtClean="0"/>
              <a:t>recevied</a:t>
            </a:r>
            <a:r>
              <a:rPr lang="en-CA" dirty="0" smtClean="0"/>
              <a:t>:</a:t>
            </a:r>
          </a:p>
          <a:p>
            <a:pPr lvl="1"/>
            <a:r>
              <a:rPr lang="en-CA" dirty="0" smtClean="0">
                <a:hlinkClick r:id="rId3"/>
              </a:rPr>
              <a:t>http://www.icann.org/en/news/public-comment/report-comments-universal-acceptance-idn-tlds-23may12-en.pdf</a:t>
            </a:r>
            <a:endParaRPr lang="en-C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9843</TotalTime>
  <Words>868</Words>
  <Application>Microsoft Office PowerPoint</Application>
  <PresentationFormat>On-screen Show (4:3)</PresentationFormat>
  <Paragraphs>117</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JIG (Joint ccNSO-GNSO IDN Working Group) Meeting</vt:lpstr>
      <vt:lpstr>Background of the JIG</vt:lpstr>
      <vt:lpstr>JIG Discussions</vt:lpstr>
      <vt:lpstr>Agenda for Toronto:</vt:lpstr>
      <vt:lpstr>Update from IDN Variant Projects</vt:lpstr>
      <vt:lpstr>Any Next Steps Required at this time?</vt:lpstr>
      <vt:lpstr>Universal Acceptance of IDN TLDs</vt:lpstr>
      <vt:lpstr>Areas of Policy and Coordination</vt:lpstr>
      <vt:lpstr>Public Comments</vt:lpstr>
      <vt:lpstr>Proposed Recommendations</vt:lpstr>
      <vt:lpstr>Recommendation A</vt:lpstr>
      <vt:lpstr>Recommendation B</vt:lpstr>
      <vt:lpstr>Recommendation C</vt:lpstr>
      <vt:lpstr>Recommendation D</vt:lpstr>
      <vt:lpstr>Universal Acceptance of TLDs</vt:lpstr>
      <vt:lpstr>Next Steps</vt:lpstr>
      <vt:lpstr>Next Steps on Reporting to Councils</vt:lpstr>
      <vt:lpstr>JIG Works Going Forward</vt:lpstr>
      <vt:lpstr>Thank You</vt:lpstr>
    </vt:vector>
  </TitlesOfParts>
  <Company>DotAsia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JIG Update</dc:title>
  <dc:creator>Edmon Chung</dc:creator>
  <cp:lastModifiedBy>Edmon Chung</cp:lastModifiedBy>
  <cp:revision>193</cp:revision>
  <dcterms:created xsi:type="dcterms:W3CDTF">2010-10-29T00:16:20Z</dcterms:created>
  <dcterms:modified xsi:type="dcterms:W3CDTF">2012-10-15T11:46:13Z</dcterms:modified>
</cp:coreProperties>
</file>